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9" r:id="rId4"/>
    <p:sldId id="262" r:id="rId5"/>
    <p:sldId id="279" r:id="rId6"/>
    <p:sldId id="263" r:id="rId7"/>
    <p:sldId id="258" r:id="rId8"/>
    <p:sldId id="257" r:id="rId9"/>
    <p:sldId id="264" r:id="rId10"/>
    <p:sldId id="288" r:id="rId11"/>
    <p:sldId id="290" r:id="rId12"/>
    <p:sldId id="280" r:id="rId13"/>
    <p:sldId id="289" r:id="rId14"/>
    <p:sldId id="269" r:id="rId15"/>
    <p:sldId id="283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C2200-433C-49E7-B6EB-D10493C0E11D}" v="5" dt="2022-09-15T04:56:24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94675" autoAdjust="0"/>
  </p:normalViewPr>
  <p:slideViewPr>
    <p:cSldViewPr snapToGrid="0">
      <p:cViewPr>
        <p:scale>
          <a:sx n="86" d="100"/>
          <a:sy n="86" d="100"/>
        </p:scale>
        <p:origin x="3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ddleston, Michelle" userId="4b6701d2-e43c-416d-9126-63cb9c72a601" providerId="ADAL" clId="{587C2200-433C-49E7-B6EB-D10493C0E11D}"/>
    <pc:docChg chg="custSel addSld modSld">
      <pc:chgData name="Huddleston, Michelle" userId="4b6701d2-e43c-416d-9126-63cb9c72a601" providerId="ADAL" clId="{587C2200-433C-49E7-B6EB-D10493C0E11D}" dt="2022-09-15T04:56:24.520" v="420"/>
      <pc:docMkLst>
        <pc:docMk/>
      </pc:docMkLst>
      <pc:sldChg chg="addSp delSp modSp mod delAnim">
        <pc:chgData name="Huddleston, Michelle" userId="4b6701d2-e43c-416d-9126-63cb9c72a601" providerId="ADAL" clId="{587C2200-433C-49E7-B6EB-D10493C0E11D}" dt="2022-09-15T04:56:24.520" v="420"/>
        <pc:sldMkLst>
          <pc:docMk/>
          <pc:sldMk cId="3398718431" sldId="269"/>
        </pc:sldMkLst>
        <pc:spChg chg="mod">
          <ac:chgData name="Huddleston, Michelle" userId="4b6701d2-e43c-416d-9126-63cb9c72a601" providerId="ADAL" clId="{587C2200-433C-49E7-B6EB-D10493C0E11D}" dt="2022-09-15T04:51:48.658" v="415" actId="20577"/>
          <ac:spMkLst>
            <pc:docMk/>
            <pc:sldMk cId="3398718431" sldId="269"/>
            <ac:spMk id="3" creationId="{00000000-0000-0000-0000-000000000000}"/>
          </ac:spMkLst>
        </pc:spChg>
        <pc:picChg chg="del">
          <ac:chgData name="Huddleston, Michelle" userId="4b6701d2-e43c-416d-9126-63cb9c72a601" providerId="ADAL" clId="{587C2200-433C-49E7-B6EB-D10493C0E11D}" dt="2022-09-15T04:54:26.815" v="419" actId="478"/>
          <ac:picMkLst>
            <pc:docMk/>
            <pc:sldMk cId="3398718431" sldId="269"/>
            <ac:picMk id="4" creationId="{56EC13B7-478A-4CCB-8436-E330279CF1D7}"/>
          </ac:picMkLst>
        </pc:picChg>
        <pc:picChg chg="add mod">
          <ac:chgData name="Huddleston, Michelle" userId="4b6701d2-e43c-416d-9126-63cb9c72a601" providerId="ADAL" clId="{587C2200-433C-49E7-B6EB-D10493C0E11D}" dt="2022-09-15T04:56:24.520" v="420"/>
          <ac:picMkLst>
            <pc:docMk/>
            <pc:sldMk cId="3398718431" sldId="269"/>
            <ac:picMk id="5" creationId="{F6990FA5-78B4-4492-9AC2-25EE494C8653}"/>
          </ac:picMkLst>
        </pc:picChg>
      </pc:sldChg>
      <pc:sldChg chg="addSp delSp modSp mod delAnim">
        <pc:chgData name="Huddleston, Michelle" userId="4b6701d2-e43c-416d-9126-63cb9c72a601" providerId="ADAL" clId="{587C2200-433C-49E7-B6EB-D10493C0E11D}" dt="2022-09-15T04:26:24.622" v="50"/>
        <pc:sldMkLst>
          <pc:docMk/>
          <pc:sldMk cId="1204087823" sldId="283"/>
        </pc:sldMkLst>
        <pc:spChg chg="mod">
          <ac:chgData name="Huddleston, Michelle" userId="4b6701d2-e43c-416d-9126-63cb9c72a601" providerId="ADAL" clId="{587C2200-433C-49E7-B6EB-D10493C0E11D}" dt="2022-09-15T04:24:21.925" v="48" actId="27636"/>
          <ac:spMkLst>
            <pc:docMk/>
            <pc:sldMk cId="1204087823" sldId="283"/>
            <ac:spMk id="4" creationId="{8D1FD99E-6107-4899-BA06-9BAD4AB69A58}"/>
          </ac:spMkLst>
        </pc:spChg>
        <pc:picChg chg="del">
          <ac:chgData name="Huddleston, Michelle" userId="4b6701d2-e43c-416d-9126-63cb9c72a601" providerId="ADAL" clId="{587C2200-433C-49E7-B6EB-D10493C0E11D}" dt="2022-09-15T04:24:41.027" v="49" actId="478"/>
          <ac:picMkLst>
            <pc:docMk/>
            <pc:sldMk cId="1204087823" sldId="283"/>
            <ac:picMk id="7" creationId="{A6A1490A-B85E-4472-944A-9167AA1AE933}"/>
          </ac:picMkLst>
        </pc:picChg>
        <pc:picChg chg="add mod">
          <ac:chgData name="Huddleston, Michelle" userId="4b6701d2-e43c-416d-9126-63cb9c72a601" providerId="ADAL" clId="{587C2200-433C-49E7-B6EB-D10493C0E11D}" dt="2022-09-15T04:26:24.622" v="50"/>
          <ac:picMkLst>
            <pc:docMk/>
            <pc:sldMk cId="1204087823" sldId="283"/>
            <ac:picMk id="8" creationId="{DD46344A-70B1-47E6-B5F4-6912E57C858B}"/>
          </ac:picMkLst>
        </pc:picChg>
      </pc:sldChg>
      <pc:sldChg chg="addSp delSp modSp mod">
        <pc:chgData name="Huddleston, Michelle" userId="4b6701d2-e43c-416d-9126-63cb9c72a601" providerId="ADAL" clId="{587C2200-433C-49E7-B6EB-D10493C0E11D}" dt="2022-09-15T04:29:40.728" v="51"/>
        <pc:sldMkLst>
          <pc:docMk/>
          <pc:sldMk cId="4061401701" sldId="287"/>
        </pc:sldMkLst>
        <pc:graphicFrameChg chg="del">
          <ac:chgData name="Huddleston, Michelle" userId="4b6701d2-e43c-416d-9126-63cb9c72a601" providerId="ADAL" clId="{587C2200-433C-49E7-B6EB-D10493C0E11D}" dt="2022-09-15T04:20:01.121" v="0" actId="21"/>
          <ac:graphicFrameMkLst>
            <pc:docMk/>
            <pc:sldMk cId="4061401701" sldId="287"/>
            <ac:graphicFrameMk id="6" creationId="{68EADC2D-E8BB-4A41-86DE-BC6B1DCA77F6}"/>
          </ac:graphicFrameMkLst>
        </pc:graphicFrameChg>
        <pc:picChg chg="add mod">
          <ac:chgData name="Huddleston, Michelle" userId="4b6701d2-e43c-416d-9126-63cb9c72a601" providerId="ADAL" clId="{587C2200-433C-49E7-B6EB-D10493C0E11D}" dt="2022-09-15T04:29:40.728" v="51"/>
          <ac:picMkLst>
            <pc:docMk/>
            <pc:sldMk cId="4061401701" sldId="287"/>
            <ac:picMk id="7" creationId="{237D73C5-9085-47E2-AB13-1BB4AC3E70DD}"/>
          </ac:picMkLst>
        </pc:picChg>
      </pc:sldChg>
      <pc:sldChg chg="addSp delSp modSp new mod delAnim">
        <pc:chgData name="Huddleston, Michelle" userId="4b6701d2-e43c-416d-9126-63cb9c72a601" providerId="ADAL" clId="{587C2200-433C-49E7-B6EB-D10493C0E11D}" dt="2022-09-15T04:53:59.792" v="418"/>
        <pc:sldMkLst>
          <pc:docMk/>
          <pc:sldMk cId="2986237942" sldId="290"/>
        </pc:sldMkLst>
        <pc:spChg chg="mod">
          <ac:chgData name="Huddleston, Michelle" userId="4b6701d2-e43c-416d-9126-63cb9c72a601" providerId="ADAL" clId="{587C2200-433C-49E7-B6EB-D10493C0E11D}" dt="2022-09-15T04:49:56.230" v="63" actId="20577"/>
          <ac:spMkLst>
            <pc:docMk/>
            <pc:sldMk cId="2986237942" sldId="290"/>
            <ac:spMk id="2" creationId="{6DB8857D-3BEF-40C4-BF7A-CA241318FFCA}"/>
          </ac:spMkLst>
        </pc:spChg>
        <pc:spChg chg="mod">
          <ac:chgData name="Huddleston, Michelle" userId="4b6701d2-e43c-416d-9126-63cb9c72a601" providerId="ADAL" clId="{587C2200-433C-49E7-B6EB-D10493C0E11D}" dt="2022-09-15T04:51:18.704" v="392" actId="20577"/>
          <ac:spMkLst>
            <pc:docMk/>
            <pc:sldMk cId="2986237942" sldId="290"/>
            <ac:spMk id="3" creationId="{6BDC5884-D791-4006-8C9A-24CCBA7215A7}"/>
          </ac:spMkLst>
        </pc:spChg>
        <pc:picChg chg="add del mod">
          <ac:chgData name="Huddleston, Michelle" userId="4b6701d2-e43c-416d-9126-63cb9c72a601" providerId="ADAL" clId="{587C2200-433C-49E7-B6EB-D10493C0E11D}" dt="2022-09-15T04:52:53.357" v="417" actId="478"/>
          <ac:picMkLst>
            <pc:docMk/>
            <pc:sldMk cId="2986237942" sldId="290"/>
            <ac:picMk id="4" creationId="{F368A2C1-DF7E-4563-A95A-B09174D5530F}"/>
          </ac:picMkLst>
        </pc:picChg>
        <pc:picChg chg="add mod">
          <ac:chgData name="Huddleston, Michelle" userId="4b6701d2-e43c-416d-9126-63cb9c72a601" providerId="ADAL" clId="{587C2200-433C-49E7-B6EB-D10493C0E11D}" dt="2022-09-15T04:53:59.792" v="418"/>
          <ac:picMkLst>
            <pc:docMk/>
            <pc:sldMk cId="2986237942" sldId="290"/>
            <ac:picMk id="5" creationId="{25DD275F-5E91-47FD-AE12-909E0848BB6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4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4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98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5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1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4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4B3287A-4BFA-4E2D-8973-88C01602A1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30A0622-FDA6-47CF-B75A-040C502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0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Arizona College of Medicine phoenix Med Peds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A31B47-05D4-4556-9569-256B25419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"/>
    </mc:Choice>
    <mc:Fallback xmlns="">
      <p:transition spd="slow" advTm="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FADE-9CF9-4B77-86A8-A179193E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sites</a:t>
            </a:r>
          </a:p>
        </p:txBody>
      </p:sp>
      <p:pic>
        <p:nvPicPr>
          <p:cNvPr id="1026" name="Picture 2" descr="St. Joseph's Hospital and Medical Center and Barrow Neurological Institute  | The University of Arizona College of Medicine – Phoenix">
            <a:extLst>
              <a:ext uri="{FF2B5EF4-FFF2-40B4-BE49-F238E27FC236}">
                <a16:creationId xmlns:a16="http://schemas.microsoft.com/office/drawing/2014/main" id="{59E9E820-F168-432F-99A9-AEC2DA2B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7" y="2890563"/>
            <a:ext cx="3789157" cy="24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lleywise Health | The University of Arizona College of Medicine – Phoenix">
            <a:extLst>
              <a:ext uri="{FF2B5EF4-FFF2-40B4-BE49-F238E27FC236}">
                <a16:creationId xmlns:a16="http://schemas.microsoft.com/office/drawing/2014/main" id="{D2878EFB-C807-47F2-B517-DEEDC209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95" y="2890563"/>
            <a:ext cx="3660056" cy="24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A College of Medicine – Phoenix, VA Health Care System Launch Initiative  to Improve Treatment Options for Veterans | The University of Arizona  College of Medicine – Phoenix">
            <a:extLst>
              <a:ext uri="{FF2B5EF4-FFF2-40B4-BE49-F238E27FC236}">
                <a16:creationId xmlns:a16="http://schemas.microsoft.com/office/drawing/2014/main" id="{60435C75-5B11-4647-BE04-CF1D12F4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33" y="2890563"/>
            <a:ext cx="3613774" cy="24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9A9C3-3553-46DD-AE1C-E9A22899ABAD}"/>
              </a:ext>
            </a:extLst>
          </p:cNvPr>
          <p:cNvSpPr txBox="1"/>
          <p:nvPr/>
        </p:nvSpPr>
        <p:spPr>
          <a:xfrm>
            <a:off x="336557" y="5647765"/>
            <a:ext cx="36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St. Joseph’s Hospital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9CE2F-B3D2-4469-8FE6-90BF0D747DAB}"/>
              </a:ext>
            </a:extLst>
          </p:cNvPr>
          <p:cNvSpPr txBox="1"/>
          <p:nvPr/>
        </p:nvSpPr>
        <p:spPr>
          <a:xfrm>
            <a:off x="4711849" y="5744584"/>
            <a:ext cx="322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Valleywise</a:t>
            </a:r>
            <a:r>
              <a:rPr lang="en-US" dirty="0"/>
              <a:t> Medical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E728E-D6D2-4237-B2F2-F5CF0686D6B0}"/>
              </a:ext>
            </a:extLst>
          </p:cNvPr>
          <p:cNvSpPr txBox="1"/>
          <p:nvPr/>
        </p:nvSpPr>
        <p:spPr>
          <a:xfrm>
            <a:off x="8552329" y="5744584"/>
            <a:ext cx="33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 Medical Center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087789-3BDE-4D0E-931F-B9A7B8CC6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5"/>
    </mc:Choice>
    <mc:Fallback xmlns="">
      <p:transition spd="slow" advTm="2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857D-3BEF-40C4-BF7A-CA241318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C5884-D791-4006-8C9A-24CCBA721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based with strong community roots</a:t>
            </a:r>
          </a:p>
          <a:p>
            <a:r>
              <a:rPr lang="en-US" dirty="0"/>
              <a:t>24 residents</a:t>
            </a:r>
          </a:p>
          <a:p>
            <a:r>
              <a:rPr lang="en-US" dirty="0"/>
              <a:t>Switch every 4 months between Internal Medicine &amp; Pediatrics</a:t>
            </a:r>
          </a:p>
          <a:p>
            <a:r>
              <a:rPr lang="en-US" dirty="0"/>
              <a:t>Internship is 16 months (8 months Peds, 8 months IM)</a:t>
            </a:r>
          </a:p>
          <a:p>
            <a:r>
              <a:rPr lang="en-US" dirty="0"/>
              <a:t>Continuity Clinic Experiences</a:t>
            </a:r>
          </a:p>
          <a:p>
            <a:pPr lvl="1"/>
            <a:r>
              <a:rPr lang="en-US" dirty="0"/>
              <a:t>Community based (local, rural)</a:t>
            </a:r>
          </a:p>
          <a:p>
            <a:pPr lvl="1"/>
            <a:r>
              <a:rPr lang="en-US" dirty="0"/>
              <a:t>Hospital based – ½ day per week alternating between IM and Peds clinics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DD275F-5E91-47FD-AE12-909E0848B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3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14"/>
    </mc:Choice>
    <mc:Fallback>
      <p:transition spd="slow" advTm="5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&amp; inclusion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 strive to recruit a diverse class of residents and foster a culture of inclusive excellence.</a:t>
            </a:r>
          </a:p>
          <a:p>
            <a:r>
              <a:rPr lang="en-US" dirty="0"/>
              <a:t>Initiatives in place:</a:t>
            </a:r>
          </a:p>
          <a:p>
            <a:r>
              <a:rPr lang="en-US" dirty="0"/>
              <a:t>Social Injustice Awareness Book &amp; Movie Club</a:t>
            </a:r>
          </a:p>
          <a:p>
            <a:r>
              <a:rPr lang="en-US" dirty="0"/>
              <a:t>Implicit Bias/Social Determinants of Health Curriculum</a:t>
            </a:r>
          </a:p>
          <a:p>
            <a:r>
              <a:rPr lang="en-US" dirty="0"/>
              <a:t>Conversations on race</a:t>
            </a:r>
          </a:p>
          <a:p>
            <a:r>
              <a:rPr lang="en-US" dirty="0"/>
              <a:t>Justice Equity Diversity &amp; Inclusion (JEDI) IM Elective – focus on advocacy</a:t>
            </a:r>
          </a:p>
          <a:p>
            <a:r>
              <a:rPr lang="en-US" dirty="0"/>
              <a:t>URM mentorship with faculty</a:t>
            </a:r>
          </a:p>
          <a:p>
            <a:r>
              <a:rPr lang="en-US" dirty="0"/>
              <a:t>Pediatric funded rotation for 4</a:t>
            </a:r>
            <a:r>
              <a:rPr lang="en-US" baseline="30000" dirty="0"/>
              <a:t>th</a:t>
            </a:r>
            <a:r>
              <a:rPr lang="en-US" dirty="0"/>
              <a:t> year URM students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389FEA-4F11-4125-857C-8C56F21F0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1"/>
    </mc:Choice>
    <mc:Fallback xmlns="">
      <p:transition spd="slow" advTm="5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99AA88-3EE5-4BFB-BA81-9DE7FBD0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medicine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3C9139-B766-4BF8-AB89-94DF69829B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GME PIE Programs</a:t>
            </a:r>
          </a:p>
          <a:p>
            <a:pPr lvl="1"/>
            <a:r>
              <a:rPr lang="en-US" dirty="0"/>
              <a:t>Leadership, Personal Best Coaching, Resident as Teacher, Health Disparities</a:t>
            </a:r>
          </a:p>
          <a:p>
            <a:r>
              <a:rPr lang="en-US" dirty="0"/>
              <a:t>POCUS Curriculum</a:t>
            </a:r>
          </a:p>
          <a:p>
            <a:r>
              <a:rPr lang="en-US" dirty="0"/>
              <a:t>Research mentorship and advanced rotations to promote scholarly activity</a:t>
            </a:r>
          </a:p>
          <a:p>
            <a:r>
              <a:rPr lang="en-US" dirty="0"/>
              <a:t>QI curriculum in ambulatory clinic</a:t>
            </a:r>
          </a:p>
          <a:p>
            <a:r>
              <a:rPr lang="en-US" dirty="0"/>
              <a:t>Fellowship mentoring panels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4510F3-C95C-4376-BCC3-FE33C4BAAF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Awesome Board Review 6 day prep course with protected time to attend during 4</a:t>
            </a:r>
            <a:r>
              <a:rPr lang="en-US" baseline="30000" dirty="0"/>
              <a:t>th</a:t>
            </a:r>
            <a:r>
              <a:rPr lang="en-US" dirty="0"/>
              <a:t> year</a:t>
            </a:r>
          </a:p>
          <a:p>
            <a:r>
              <a:rPr lang="en-US" dirty="0"/>
              <a:t>Quality &amp; Safety monthly conferences</a:t>
            </a:r>
          </a:p>
          <a:p>
            <a:r>
              <a:rPr lang="en-US" dirty="0"/>
              <a:t>High Value Care Contests</a:t>
            </a:r>
          </a:p>
          <a:p>
            <a:r>
              <a:rPr lang="en-US" dirty="0"/>
              <a:t>Social justice curriculum &amp; advocacy</a:t>
            </a:r>
          </a:p>
          <a:p>
            <a:r>
              <a:rPr lang="en-US" dirty="0"/>
              <a:t>Retreats for interns, PGY-2 &amp; PGY-3/4 years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1825AA6-3DEE-4903-9ECF-A40356647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95"/>
    </mc:Choice>
    <mc:Fallback xmlns="">
      <p:transition spd="slow" advTm="12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Global Health &amp; Advocacy Tracks</a:t>
            </a:r>
          </a:p>
          <a:p>
            <a:r>
              <a:rPr lang="en-US" dirty="0"/>
              <a:t>Homeless Youth Outreach program/mobile health clinics</a:t>
            </a:r>
          </a:p>
          <a:p>
            <a:r>
              <a:rPr lang="en-US" dirty="0"/>
              <a:t>QI curriculum built into continuity clinic</a:t>
            </a:r>
          </a:p>
          <a:p>
            <a:r>
              <a:rPr lang="en-US" dirty="0"/>
              <a:t>Rural community rotations</a:t>
            </a:r>
          </a:p>
          <a:p>
            <a:r>
              <a:rPr lang="en-US" dirty="0"/>
              <a:t>Fellowship mentoring program</a:t>
            </a:r>
          </a:p>
          <a:p>
            <a:r>
              <a:rPr lang="en-US" dirty="0"/>
              <a:t>Dedicated board review for PGY-3/PGY-4 residents </a:t>
            </a:r>
          </a:p>
          <a:p>
            <a:r>
              <a:rPr lang="en-US" dirty="0"/>
              <a:t>X+Y Schedule (3+1)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990FA5-78B4-4492-9AC2-25EE494C8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23"/>
    </mc:Choice>
    <mc:Fallback>
      <p:transition spd="slow" advTm="10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E7E8C9-78D3-4183-8AE5-F730C8F96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2125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17267-E3E7-4360-92FE-7399267D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New additions to our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FD99E-6107-4899-BA06-9BAD4AB69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869324"/>
            <a:ext cx="3363974" cy="31843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CLINICAL REASONING CURRICULUM FOR INTERNS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MONTHLY MED PEDS CURRICULUM</a:t>
            </a:r>
          </a:p>
          <a:p>
            <a:pPr indent="-228600" algn="l"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WEEKLY AMBULATORY CURRICULUM</a:t>
            </a:r>
          </a:p>
          <a:p>
            <a:pPr indent="-228600" algn="l"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EXPANDED RURAL HEALTH ROTATIONS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46344A-70B1-47E6-B5F4-6912E57C8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46"/>
    </mc:Choice>
    <mc:Fallback xmlns="">
      <p:transition spd="slow" advTm="69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Protected learning time Tuesday mornings</a:t>
            </a:r>
          </a:p>
          <a:p>
            <a:r>
              <a:rPr lang="en-US" dirty="0"/>
              <a:t>Educational Scholars</a:t>
            </a:r>
          </a:p>
          <a:p>
            <a:r>
              <a:rPr lang="en-US" dirty="0"/>
              <a:t>Monthly themes</a:t>
            </a:r>
          </a:p>
          <a:p>
            <a:r>
              <a:rPr lang="en-US" dirty="0"/>
              <a:t>Articles/objective available online</a:t>
            </a:r>
          </a:p>
          <a:p>
            <a:r>
              <a:rPr lang="en-US" dirty="0"/>
              <a:t>Incorporates board questions/audience response</a:t>
            </a:r>
          </a:p>
          <a:p>
            <a:r>
              <a:rPr lang="en-US" dirty="0"/>
              <a:t>Harvard PEAK ambulatory modules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Protected learning on Thursday mornings</a:t>
            </a:r>
          </a:p>
          <a:p>
            <a:r>
              <a:rPr lang="en-US" dirty="0"/>
              <a:t>Follows a curriculum over 18 months</a:t>
            </a:r>
          </a:p>
          <a:p>
            <a:r>
              <a:rPr lang="en-US" dirty="0"/>
              <a:t>Maintenance of education questions</a:t>
            </a:r>
          </a:p>
          <a:p>
            <a:r>
              <a:rPr lang="en-US" dirty="0"/>
              <a:t>Board review incorporated separately at the end of 3rd/4th years</a:t>
            </a:r>
          </a:p>
          <a:p>
            <a:r>
              <a:rPr lang="en-US" dirty="0"/>
              <a:t>Yale Ambulatory Curriculum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Peds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45E2DD-225F-4571-AC64-D4016779F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46"/>
    </mc:Choice>
    <mc:Fallback xmlns="">
      <p:transition spd="slow" advTm="7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1583436" y="2313434"/>
            <a:ext cx="4270248" cy="421454"/>
          </a:xfrm>
        </p:spPr>
        <p:txBody>
          <a:bodyPr/>
          <a:lstStyle/>
          <a:p>
            <a:r>
              <a:rPr lang="en-US" dirty="0"/>
              <a:t>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1363287" y="2734888"/>
            <a:ext cx="4490397" cy="364203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dirty="0"/>
              <a:t>Cardiology – Interventional, Advanced Heart Failure &amp; EP</a:t>
            </a:r>
          </a:p>
          <a:p>
            <a:r>
              <a:rPr lang="en-US" dirty="0"/>
              <a:t>GI/Advanced Endoscopy</a:t>
            </a:r>
          </a:p>
          <a:p>
            <a:r>
              <a:rPr lang="en-US" dirty="0"/>
              <a:t>Neurology</a:t>
            </a:r>
          </a:p>
          <a:p>
            <a:r>
              <a:rPr lang="en-US" dirty="0"/>
              <a:t>Sleep Medicine</a:t>
            </a:r>
          </a:p>
          <a:p>
            <a:r>
              <a:rPr lang="en-US" dirty="0"/>
              <a:t>Endocrinology</a:t>
            </a:r>
          </a:p>
          <a:p>
            <a:r>
              <a:rPr lang="en-US" dirty="0"/>
              <a:t>Clinical informatics</a:t>
            </a:r>
          </a:p>
          <a:p>
            <a:r>
              <a:rPr lang="en-US" dirty="0"/>
              <a:t>Geriatrics and Geriatrics Psychiatry</a:t>
            </a:r>
          </a:p>
          <a:p>
            <a:r>
              <a:rPr lang="en-US" dirty="0"/>
              <a:t>Sports Medicine</a:t>
            </a:r>
          </a:p>
          <a:p>
            <a:r>
              <a:rPr lang="en-US" dirty="0"/>
              <a:t>Toxicology</a:t>
            </a:r>
          </a:p>
          <a:p>
            <a:r>
              <a:rPr lang="en-US" dirty="0"/>
              <a:t>Pulmonary Critical Care</a:t>
            </a:r>
          </a:p>
          <a:p>
            <a:r>
              <a:rPr lang="en-US" dirty="0"/>
              <a:t>Palliative Medicine</a:t>
            </a:r>
          </a:p>
          <a:p>
            <a:r>
              <a:rPr lang="en-US" dirty="0"/>
              <a:t>Transplant Hepatology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6338315" y="2794116"/>
            <a:ext cx="4551357" cy="354868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endParaRPr lang="en-US" dirty="0"/>
          </a:p>
          <a:p>
            <a:r>
              <a:rPr lang="en-US" dirty="0"/>
              <a:t>Hospital Medicine</a:t>
            </a:r>
          </a:p>
          <a:p>
            <a:r>
              <a:rPr lang="en-US" dirty="0"/>
              <a:t>Cardiology</a:t>
            </a:r>
          </a:p>
          <a:p>
            <a:r>
              <a:rPr lang="en-US" dirty="0"/>
              <a:t>Emergency Medicine</a:t>
            </a:r>
          </a:p>
          <a:p>
            <a:r>
              <a:rPr lang="en-US" dirty="0"/>
              <a:t>Hematology/Oncology</a:t>
            </a:r>
          </a:p>
          <a:p>
            <a:r>
              <a:rPr lang="en-US" dirty="0"/>
              <a:t>Palliative Medicine</a:t>
            </a:r>
          </a:p>
          <a:p>
            <a:r>
              <a:rPr lang="en-US" dirty="0"/>
              <a:t>Neurology</a:t>
            </a:r>
          </a:p>
          <a:p>
            <a:r>
              <a:rPr lang="en-US" dirty="0"/>
              <a:t>Adolescent Gynecology </a:t>
            </a:r>
          </a:p>
          <a:p>
            <a:r>
              <a:rPr lang="en-US" dirty="0"/>
              <a:t>Pulmonary Critical Care/CVICU</a:t>
            </a:r>
          </a:p>
          <a:p>
            <a:r>
              <a:rPr lang="en-US" dirty="0"/>
              <a:t>Dermatology</a:t>
            </a:r>
          </a:p>
          <a:p>
            <a:r>
              <a:rPr lang="en-US" dirty="0"/>
              <a:t>Radiology</a:t>
            </a:r>
          </a:p>
          <a:p>
            <a:r>
              <a:rPr lang="en-US" dirty="0"/>
              <a:t>Neonatology</a:t>
            </a:r>
          </a:p>
          <a:p>
            <a:r>
              <a:rPr lang="en-US" dirty="0"/>
              <a:t>Hospitalist Medicine</a:t>
            </a:r>
          </a:p>
          <a:p>
            <a:r>
              <a:rPr lang="en-US" dirty="0"/>
              <a:t>Surgery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421455"/>
          </a:xfrm>
        </p:spPr>
        <p:txBody>
          <a:bodyPr/>
          <a:lstStyle/>
          <a:p>
            <a:r>
              <a:rPr lang="en-US" dirty="0" err="1"/>
              <a:t>Peds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fellowships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9F93BE-6B09-4137-81DE-82C93C4E5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7"/>
    </mc:Choice>
    <mc:Fallback xmlns="">
      <p:transition spd="slow" advTm="2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Salaries for 2022-2023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PGY-1  $60,302</a:t>
            </a:r>
          </a:p>
          <a:p>
            <a:r>
              <a:rPr lang="en-US" sz="2400" dirty="0"/>
              <a:t>PGY-2  $62,864</a:t>
            </a:r>
          </a:p>
          <a:p>
            <a:r>
              <a:rPr lang="en-US" sz="2400" dirty="0"/>
              <a:t>PGY-3  $66,143</a:t>
            </a:r>
          </a:p>
          <a:p>
            <a:r>
              <a:rPr lang="en-US" sz="2400" dirty="0"/>
              <a:t>PGY-4  $68,807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15EE65-3C95-41B1-9C36-D7D40B951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"/>
    </mc:Choice>
    <mc:Fallback xmlns="">
      <p:transition spd="slow" advTm="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Wellness center at BUMCP</a:t>
            </a:r>
          </a:p>
          <a:p>
            <a:r>
              <a:rPr lang="en-US" dirty="0"/>
              <a:t>On-site Psychologist at BUMCP for </a:t>
            </a:r>
            <a:r>
              <a:rPr lang="en-US" dirty="0" err="1"/>
              <a:t>housestaff</a:t>
            </a:r>
            <a:endParaRPr lang="en-US" dirty="0"/>
          </a:p>
          <a:p>
            <a:r>
              <a:rPr lang="en-US" dirty="0"/>
              <a:t>Exercise equipment 24/7</a:t>
            </a:r>
          </a:p>
          <a:p>
            <a:r>
              <a:rPr lang="en-US" dirty="0" err="1"/>
              <a:t>Peleton</a:t>
            </a:r>
            <a:r>
              <a:rPr lang="en-US" dirty="0"/>
              <a:t> bike/Treadmill</a:t>
            </a:r>
          </a:p>
          <a:p>
            <a:r>
              <a:rPr lang="en-US" dirty="0"/>
              <a:t>EAP individual counselling/Telehealth options</a:t>
            </a:r>
          </a:p>
          <a:p>
            <a:r>
              <a:rPr lang="en-US" dirty="0"/>
              <a:t>Wellness Coordinator</a:t>
            </a:r>
          </a:p>
          <a:p>
            <a:r>
              <a:rPr lang="en-US" dirty="0"/>
              <a:t>Wellness committee activities</a:t>
            </a:r>
          </a:p>
          <a:p>
            <a:r>
              <a:rPr lang="en-US" dirty="0"/>
              <a:t>Cultivating Happiness in Medicine activities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Wellness center at PCH</a:t>
            </a:r>
          </a:p>
          <a:p>
            <a:r>
              <a:rPr lang="en-US" dirty="0"/>
              <a:t>On-site Psychologist at PCH for </a:t>
            </a:r>
            <a:r>
              <a:rPr lang="en-US" dirty="0" err="1"/>
              <a:t>housestaff</a:t>
            </a:r>
            <a:endParaRPr lang="en-US" dirty="0"/>
          </a:p>
          <a:p>
            <a:r>
              <a:rPr lang="en-US" dirty="0"/>
              <a:t>Exercise equipment 24/7</a:t>
            </a:r>
          </a:p>
          <a:p>
            <a:r>
              <a:rPr lang="en-US" dirty="0"/>
              <a:t>Wellness Coordinator</a:t>
            </a:r>
          </a:p>
          <a:p>
            <a:r>
              <a:rPr lang="en-US" dirty="0"/>
              <a:t>EAP individual counselling</a:t>
            </a:r>
          </a:p>
          <a:p>
            <a:r>
              <a:rPr lang="en-US" dirty="0"/>
              <a:t>Wellness committee activities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wellness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E66E214-3003-4D92-A8ED-E1DDDFC7F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62"/>
    </mc:Choice>
    <mc:Fallback xmlns="">
      <p:transition spd="slow" advTm="5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 </a:t>
            </a:r>
            <a:r>
              <a:rPr lang="en-US" dirty="0" err="1"/>
              <a:t>Peds</a:t>
            </a:r>
            <a:r>
              <a:rPr lang="en-US" dirty="0"/>
              <a:t> Program Director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68FF086-71C8-43D8-A575-3D615AFC1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ACF74B-49B6-D57A-4C09-00C438239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9816" y="845950"/>
            <a:ext cx="3307591" cy="49613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284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5"/>
    </mc:Choice>
    <mc:Fallback xmlns="">
      <p:transition spd="slow" advTm="3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in </a:t>
            </a:r>
            <a:r>
              <a:rPr lang="en-US" dirty="0" err="1"/>
              <a:t>arizona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44" y="2638044"/>
            <a:ext cx="4704556" cy="3130668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Valley of the Sun</a:t>
            </a:r>
          </a:p>
          <a:p>
            <a:r>
              <a:rPr lang="en-US" dirty="0"/>
              <a:t>Hiking year round</a:t>
            </a:r>
          </a:p>
          <a:p>
            <a:r>
              <a:rPr lang="en-US" dirty="0"/>
              <a:t>Easy to bike to work</a:t>
            </a:r>
          </a:p>
          <a:p>
            <a:r>
              <a:rPr lang="en-US" dirty="0"/>
              <a:t>Great running paths/parks</a:t>
            </a:r>
          </a:p>
          <a:p>
            <a:r>
              <a:rPr lang="en-US" dirty="0"/>
              <a:t>Cost of living – very reasonable</a:t>
            </a:r>
          </a:p>
          <a:p>
            <a:r>
              <a:rPr lang="en-US" dirty="0"/>
              <a:t>Easy hub to fly in and out of Phoenix</a:t>
            </a:r>
          </a:p>
          <a:p>
            <a:r>
              <a:rPr lang="en-US" dirty="0"/>
              <a:t>Great public/private schools, universities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A7CD4E-6B68-46C7-B505-F26C00F8C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29"/>
    </mc:Choice>
    <mc:Fallback xmlns="">
      <p:transition spd="slow" advTm="5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sports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15" y="532443"/>
            <a:ext cx="3293235" cy="2219641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50" y="630937"/>
            <a:ext cx="2589530" cy="2071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15" y="3077374"/>
            <a:ext cx="3139123" cy="3139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30" y="3460692"/>
            <a:ext cx="2533650" cy="22019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E067EF-2FD7-40CB-82BB-59842903D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3"/>
    </mc:Choice>
    <mc:Fallback xmlns="">
      <p:transition spd="slow" advTm="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Desert Botanical Gardens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26" y="3177541"/>
            <a:ext cx="4756365" cy="3172459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Camelback Mountain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do in </a:t>
            </a:r>
            <a:r>
              <a:rPr lang="en-US" dirty="0" err="1"/>
              <a:t>arizona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7" y="3216275"/>
            <a:ext cx="5091576" cy="309499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9ECB32-2DF5-403F-8F9F-467BB6BD6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4"/>
    </mc:Choice>
    <mc:Fallback xmlns="">
      <p:transition spd="slow" advTm="1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27" y="3143250"/>
            <a:ext cx="3927397" cy="25971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34" y="3143250"/>
            <a:ext cx="3834606" cy="255640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Musical Instrument Museum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</a:t>
            </a:r>
            <a:r>
              <a:rPr lang="en-US" dirty="0" err="1"/>
              <a:t>arizona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8B6717-CD49-4E3D-9E78-3F382E8D2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8"/>
    </mc:Choice>
    <mc:Fallback xmlns="">
      <p:transition spd="slow" advTm="1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Havasu Falls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36" y="3143250"/>
            <a:ext cx="4572572" cy="276038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8" y="3073364"/>
            <a:ext cx="4239041" cy="283026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Grand Canyon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of Phoenix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5C19493-EA38-4F17-A3A6-819EC84C4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0"/>
    </mc:Choice>
    <mc:Fallback xmlns="">
      <p:transition spd="slow" advTm="1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D1D3-530C-2FEC-80E7-222641B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Fun times ahead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75D415B-13C1-41D4-8F3A-AD254AC7E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92181BE-9559-4D09-BBB0-C413B310A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0B64AD8-E37A-A3DF-C1E9-C233DFC74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28066"/>
          <a:stretch/>
        </p:blipFill>
        <p:spPr>
          <a:xfrm>
            <a:off x="970790" y="970704"/>
            <a:ext cx="3686557" cy="2651760"/>
          </a:xfrm>
          <a:prstGeom prst="rect">
            <a:avLst/>
          </a:prstGeom>
        </p:spPr>
      </p:pic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02C5F6-2DD3-4B15-1FCF-A46B9DB2F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7" b="23352"/>
          <a:stretch/>
        </p:blipFill>
        <p:spPr>
          <a:xfrm>
            <a:off x="4810837" y="970705"/>
            <a:ext cx="6410374" cy="26633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7BD6C7-D1BF-408C-9468-2AC9BFA4B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5"/>
    </mc:Choice>
    <mc:Fallback xmlns="">
      <p:transition spd="slow" advTm="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31A9-917B-C65A-0ACC-B3382C97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Fun times ahead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06655-B970-47ED-BFDA-5838E0B16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4128B-B32E-45A4-BB94-297D82C3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CAC6E7-2692-5662-3AE0-6524EBF1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2" b="14882"/>
          <a:stretch/>
        </p:blipFill>
        <p:spPr>
          <a:xfrm>
            <a:off x="970790" y="970704"/>
            <a:ext cx="5036481" cy="2651760"/>
          </a:xfrm>
          <a:prstGeom prst="rect">
            <a:avLst/>
          </a:prstGeom>
        </p:spPr>
      </p:pic>
      <p:pic>
        <p:nvPicPr>
          <p:cNvPr id="3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8F9774-3294-9C35-DF99-77D3476E1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2" r="3" b="4733"/>
          <a:stretch/>
        </p:blipFill>
        <p:spPr>
          <a:xfrm>
            <a:off x="6173383" y="970705"/>
            <a:ext cx="5047828" cy="26633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7D73C5-9085-47E2-AB13-1BB4AC3E7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1"/>
    </mc:Choice>
    <mc:Fallback xmlns="">
      <p:transition spd="slow" advTm="1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team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A38695-4185-47A6-A2EC-2CC891F10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"/>
    </mc:Choice>
    <mc:Fallback xmlns=""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Heather </a:t>
            </a:r>
            <a:r>
              <a:rPr lang="en-US" dirty="0" err="1"/>
              <a:t>bartz</a:t>
            </a:r>
            <a:r>
              <a:rPr lang="en-US" dirty="0"/>
              <a:t>, do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60" y="3425767"/>
            <a:ext cx="1905000" cy="2381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43" y="3435292"/>
            <a:ext cx="1905000" cy="2371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Jennifer nelson, do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 program directors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699F0A-7979-4900-A970-323B99520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8"/>
    </mc:Choice>
    <mc:Fallback xmlns="">
      <p:transition spd="slow" advTm="1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 </a:t>
            </a:r>
            <a:r>
              <a:rPr lang="en-US" dirty="0" err="1"/>
              <a:t>Peds</a:t>
            </a:r>
            <a:r>
              <a:rPr lang="en-US" dirty="0"/>
              <a:t> faculty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83" y="1076960"/>
            <a:ext cx="5490104" cy="411757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15C220-483D-4528-AFF2-65E460D56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3"/>
    </mc:Choice>
    <mc:Fallback xmlns="">
      <p:transition spd="slow" advTm="1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Donna Holland, md</a:t>
            </a:r>
          </a:p>
          <a:p>
            <a:r>
              <a:rPr lang="en-US" dirty="0"/>
              <a:t>Internal medicine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64" y="3356381"/>
            <a:ext cx="2016991" cy="29262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9" y="3301191"/>
            <a:ext cx="2129718" cy="30366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Jon </a:t>
            </a:r>
            <a:r>
              <a:rPr lang="en-US" dirty="0" err="1"/>
              <a:t>mcgreevy</a:t>
            </a:r>
            <a:r>
              <a:rPr lang="en-US" dirty="0"/>
              <a:t>, md</a:t>
            </a:r>
          </a:p>
          <a:p>
            <a:r>
              <a:rPr lang="en-US" dirty="0"/>
              <a:t>pediatrics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Directors for Categorical programs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AB3692-4847-4454-B201-DC1B54902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6"/>
    </mc:Choice>
    <mc:Fallback xmlns="">
      <p:transition spd="slow" advTm="2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Highlights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495B93-6454-4D20-A1A2-516626AE4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3"/>
    </mc:Choice>
    <mc:Fallback xmlns="">
      <p:transition spd="slow" advTm="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Banner University Medical Center of Phoenix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26" y="2623467"/>
            <a:ext cx="4694901" cy="311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712 beds</a:t>
            </a:r>
          </a:p>
          <a:p>
            <a:r>
              <a:rPr lang="en-US" dirty="0"/>
              <a:t>Quaternary care center</a:t>
            </a:r>
          </a:p>
          <a:p>
            <a:r>
              <a:rPr lang="en-US" dirty="0"/>
              <a:t>Highly specialized care of patients from all over Arizona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9C55B2-EA82-4C61-86CA-591358694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6"/>
    </mc:Choice>
    <mc:Fallback xmlns="">
      <p:transition spd="slow" advTm="18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Phoenix Children’s </a:t>
            </a:r>
            <a:r>
              <a:rPr lang="en-US" dirty="0" err="1"/>
              <a:t>HOspital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88" y="2638044"/>
            <a:ext cx="4285338" cy="310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largest Children’s Hospital in the US</a:t>
            </a:r>
          </a:p>
          <a:p>
            <a:r>
              <a:rPr lang="en-US" dirty="0"/>
              <a:t>433 beds</a:t>
            </a: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48992B-5449-4DF2-8D92-36679A7A5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2116</TotalTime>
  <Words>614</Words>
  <Application>Microsoft Office PowerPoint</Application>
  <PresentationFormat>Widescreen</PresentationFormat>
  <Paragraphs>154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Parcel</vt:lpstr>
      <vt:lpstr>University of Arizona College of Medicine phoenix Med Peds Program</vt:lpstr>
      <vt:lpstr>Med Peds Program Director Overview</vt:lpstr>
      <vt:lpstr>Leadership team</vt:lpstr>
      <vt:lpstr>Associate program directors</vt:lpstr>
      <vt:lpstr>Med Peds faculty</vt:lpstr>
      <vt:lpstr>Program Directors for Categorical programs</vt:lpstr>
      <vt:lpstr>Program Highlights</vt:lpstr>
      <vt:lpstr>Banner University Medical Center of Phoenix</vt:lpstr>
      <vt:lpstr>Phoenix Children’s HOspital</vt:lpstr>
      <vt:lpstr>Additional sites</vt:lpstr>
      <vt:lpstr>Our Program</vt:lpstr>
      <vt:lpstr>Diversity &amp; inclusion</vt:lpstr>
      <vt:lpstr>Internal medicine</vt:lpstr>
      <vt:lpstr>Pediatrics</vt:lpstr>
      <vt:lpstr>New additions to our program</vt:lpstr>
      <vt:lpstr>didactics</vt:lpstr>
      <vt:lpstr>fellowships</vt:lpstr>
      <vt:lpstr>Salaries for 2022-2023</vt:lpstr>
      <vt:lpstr>Personal wellness</vt:lpstr>
      <vt:lpstr>Living in arizona</vt:lpstr>
      <vt:lpstr>Professional sports</vt:lpstr>
      <vt:lpstr>Things to do in arizona</vt:lpstr>
      <vt:lpstr>Exploring arizona</vt:lpstr>
      <vt:lpstr>Outside of Phoenix</vt:lpstr>
      <vt:lpstr>Fun times ahead</vt:lpstr>
      <vt:lpstr>Fun times ahead</vt:lpstr>
    </vt:vector>
  </TitlesOfParts>
  <Company>Phoenix Children's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Arizona College of Medicine Med Peds Program</dc:title>
  <dc:creator>Huddleston, Michelle</dc:creator>
  <cp:lastModifiedBy>Huddleston, Michelle</cp:lastModifiedBy>
  <cp:revision>203</cp:revision>
  <dcterms:created xsi:type="dcterms:W3CDTF">2020-10-01T21:03:26Z</dcterms:created>
  <dcterms:modified xsi:type="dcterms:W3CDTF">2022-09-15T04:56:33Z</dcterms:modified>
</cp:coreProperties>
</file>