
<file path=[Content_Types].xml><?xml version="1.0" encoding="utf-8"?>
<Types xmlns="http://schemas.openxmlformats.org/package/2006/content-types">
  <Default Extension="png" ContentType="image/png"/>
  <Default Extension="m4a" ContentType="audio/mp4"/>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4"/>
  </p:notesMasterIdLst>
  <p:sldIdLst>
    <p:sldId id="283" r:id="rId2"/>
    <p:sldId id="256" r:id="rId3"/>
    <p:sldId id="274" r:id="rId4"/>
    <p:sldId id="257" r:id="rId5"/>
    <p:sldId id="258" r:id="rId6"/>
    <p:sldId id="259" r:id="rId7"/>
    <p:sldId id="275" r:id="rId8"/>
    <p:sldId id="261" r:id="rId9"/>
    <p:sldId id="260" r:id="rId10"/>
    <p:sldId id="263" r:id="rId11"/>
    <p:sldId id="264" r:id="rId12"/>
    <p:sldId id="265" r:id="rId13"/>
    <p:sldId id="276" r:id="rId14"/>
    <p:sldId id="269" r:id="rId15"/>
    <p:sldId id="268" r:id="rId16"/>
    <p:sldId id="281" r:id="rId17"/>
    <p:sldId id="267" r:id="rId18"/>
    <p:sldId id="270" r:id="rId19"/>
    <p:sldId id="271" r:id="rId20"/>
    <p:sldId id="272" r:id="rId21"/>
    <p:sldId id="282" r:id="rId22"/>
    <p:sldId id="273" r:id="rId2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0445" autoAdjust="0"/>
  </p:normalViewPr>
  <p:slideViewPr>
    <p:cSldViewPr snapToGrid="0" snapToObjects="1">
      <p:cViewPr varScale="1">
        <p:scale>
          <a:sx n="65" d="100"/>
          <a:sy n="65" d="100"/>
        </p:scale>
        <p:origin x="1536" y="7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EFD25B5-28B3-458D-90A9-77388061DA83}" type="datetimeFigureOut">
              <a:rPr lang="en-US" smtClean="0"/>
              <a:t>12/3/2020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E0D471A-6109-4B27-8E96-10BDA08502FF}" type="slidenum">
              <a:rPr lang="en-US" smtClean="0"/>
              <a:t>‹#›</a:t>
            </a:fld>
            <a:endParaRPr lang="en-US"/>
          </a:p>
        </p:txBody>
      </p:sp>
    </p:spTree>
    <p:extLst>
      <p:ext uri="{BB962C8B-B14F-4D97-AF65-F5344CB8AC3E}">
        <p14:creationId xmlns:p14="http://schemas.microsoft.com/office/powerpoint/2010/main" val="9330330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FF0000"/>
                </a:solidFill>
              </a:rPr>
              <a:t>(Note: insert various images or 1-3 second clips of various types of exposures – needle stick, blood splash, etc.)</a:t>
            </a:r>
          </a:p>
          <a:p>
            <a:endParaRPr lang="en-US" dirty="0"/>
          </a:p>
        </p:txBody>
      </p:sp>
      <p:sp>
        <p:nvSpPr>
          <p:cNvPr id="4" name="Slide Number Placeholder 3"/>
          <p:cNvSpPr>
            <a:spLocks noGrp="1"/>
          </p:cNvSpPr>
          <p:nvPr>
            <p:ph type="sldNum" sz="quarter" idx="10"/>
          </p:nvPr>
        </p:nvSpPr>
        <p:spPr/>
        <p:txBody>
          <a:bodyPr/>
          <a:lstStyle/>
          <a:p>
            <a:fld id="{3E0D471A-6109-4B27-8E96-10BDA08502FF}" type="slidenum">
              <a:rPr lang="en-US" smtClean="0"/>
              <a:t>6</a:t>
            </a:fld>
            <a:endParaRPr lang="en-US"/>
          </a:p>
        </p:txBody>
      </p:sp>
    </p:spTree>
    <p:extLst>
      <p:ext uri="{BB962C8B-B14F-4D97-AF65-F5344CB8AC3E}">
        <p14:creationId xmlns:p14="http://schemas.microsoft.com/office/powerpoint/2010/main" val="24281504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92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DF92FCA7-F8EC-4296-BC25-68B674B4C142}" type="slidenum">
              <a:rPr lang="en-US" altLang="en-US" smtClean="0"/>
              <a:pPr fontAlgn="base">
                <a:spcBef>
                  <a:spcPct val="0"/>
                </a:spcBef>
                <a:spcAft>
                  <a:spcPct val="0"/>
                </a:spcAft>
              </a:pPr>
              <a:t>7</a:t>
            </a:fld>
            <a:endParaRPr lang="en-US" altLang="en-US"/>
          </a:p>
        </p:txBody>
      </p:sp>
    </p:spTree>
    <p:extLst>
      <p:ext uri="{BB962C8B-B14F-4D97-AF65-F5344CB8AC3E}">
        <p14:creationId xmlns:p14="http://schemas.microsoft.com/office/powerpoint/2010/main" val="31317151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FF0000"/>
                </a:solidFill>
              </a:rPr>
              <a:t>(Note: zoom in on image of blue card (front and back). Image of blue card within their </a:t>
            </a:r>
            <a:r>
              <a:rPr lang="en-US" dirty="0" err="1">
                <a:solidFill>
                  <a:srgbClr val="FF0000"/>
                </a:solidFill>
              </a:rPr>
              <a:t>clipon</a:t>
            </a:r>
            <a:r>
              <a:rPr lang="en-US" dirty="0">
                <a:solidFill>
                  <a:srgbClr val="FF0000"/>
                </a:solidFill>
              </a:rPr>
              <a:t> or lanyard ID badge pocket). </a:t>
            </a:r>
          </a:p>
          <a:p>
            <a:endParaRPr lang="en-US" dirty="0"/>
          </a:p>
        </p:txBody>
      </p:sp>
      <p:sp>
        <p:nvSpPr>
          <p:cNvPr id="4" name="Slide Number Placeholder 3"/>
          <p:cNvSpPr>
            <a:spLocks noGrp="1"/>
          </p:cNvSpPr>
          <p:nvPr>
            <p:ph type="sldNum" sz="quarter" idx="10"/>
          </p:nvPr>
        </p:nvSpPr>
        <p:spPr/>
        <p:txBody>
          <a:bodyPr/>
          <a:lstStyle/>
          <a:p>
            <a:fld id="{3E0D471A-6109-4B27-8E96-10BDA08502FF}" type="slidenum">
              <a:rPr lang="en-US" smtClean="0"/>
              <a:t>8</a:t>
            </a:fld>
            <a:endParaRPr lang="en-US"/>
          </a:p>
        </p:txBody>
      </p:sp>
    </p:spTree>
    <p:extLst>
      <p:ext uri="{BB962C8B-B14F-4D97-AF65-F5344CB8AC3E}">
        <p14:creationId xmlns:p14="http://schemas.microsoft.com/office/powerpoint/2010/main" val="28857215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FF0000"/>
                </a:solidFill>
              </a:rPr>
              <a:t>(NOTE: brief clip of tossing blood soaked scrubs shirt, and hand/arm washing)</a:t>
            </a:r>
          </a:p>
          <a:p>
            <a:endParaRPr lang="en-US" dirty="0"/>
          </a:p>
        </p:txBody>
      </p:sp>
      <p:sp>
        <p:nvSpPr>
          <p:cNvPr id="4" name="Slide Number Placeholder 3"/>
          <p:cNvSpPr>
            <a:spLocks noGrp="1"/>
          </p:cNvSpPr>
          <p:nvPr>
            <p:ph type="sldNum" sz="quarter" idx="10"/>
          </p:nvPr>
        </p:nvSpPr>
        <p:spPr/>
        <p:txBody>
          <a:bodyPr/>
          <a:lstStyle/>
          <a:p>
            <a:fld id="{3E0D471A-6109-4B27-8E96-10BDA08502FF}" type="slidenum">
              <a:rPr lang="en-US" smtClean="0"/>
              <a:t>10</a:t>
            </a:fld>
            <a:endParaRPr lang="en-US"/>
          </a:p>
        </p:txBody>
      </p:sp>
    </p:spTree>
    <p:extLst>
      <p:ext uri="{BB962C8B-B14F-4D97-AF65-F5344CB8AC3E}">
        <p14:creationId xmlns:p14="http://schemas.microsoft.com/office/powerpoint/2010/main" val="2684794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FF0000"/>
                </a:solidFill>
              </a:rPr>
              <a:t>(NOTE: image or brief clip of student talking to attending physician)</a:t>
            </a:r>
          </a:p>
          <a:p>
            <a:endParaRPr lang="en-US" dirty="0"/>
          </a:p>
        </p:txBody>
      </p:sp>
      <p:sp>
        <p:nvSpPr>
          <p:cNvPr id="4" name="Slide Number Placeholder 3"/>
          <p:cNvSpPr>
            <a:spLocks noGrp="1"/>
          </p:cNvSpPr>
          <p:nvPr>
            <p:ph type="sldNum" sz="quarter" idx="10"/>
          </p:nvPr>
        </p:nvSpPr>
        <p:spPr/>
        <p:txBody>
          <a:bodyPr/>
          <a:lstStyle/>
          <a:p>
            <a:fld id="{3E0D471A-6109-4B27-8E96-10BDA08502FF}" type="slidenum">
              <a:rPr lang="en-US" smtClean="0"/>
              <a:t>11</a:t>
            </a:fld>
            <a:endParaRPr lang="en-US"/>
          </a:p>
        </p:txBody>
      </p:sp>
    </p:spTree>
    <p:extLst>
      <p:ext uri="{BB962C8B-B14F-4D97-AF65-F5344CB8AC3E}">
        <p14:creationId xmlns:p14="http://schemas.microsoft.com/office/powerpoint/2010/main" val="39163440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solidFill>
                  <a:srgbClr val="FF0000"/>
                </a:solidFill>
              </a:rPr>
              <a:t>(NOTE: image of someone at desk, talking with student and documenting the incident)</a:t>
            </a:r>
          </a:p>
          <a:p>
            <a:r>
              <a:rPr lang="en-US" sz="1200" dirty="0">
                <a:solidFill>
                  <a:srgbClr val="FF0000"/>
                </a:solidFill>
              </a:rPr>
              <a:t>(NOTE: image of someone preparing to draw blood from student)</a:t>
            </a:r>
          </a:p>
          <a:p>
            <a:endParaRPr lang="en-US" dirty="0"/>
          </a:p>
        </p:txBody>
      </p:sp>
      <p:sp>
        <p:nvSpPr>
          <p:cNvPr id="4" name="Slide Number Placeholder 3"/>
          <p:cNvSpPr>
            <a:spLocks noGrp="1"/>
          </p:cNvSpPr>
          <p:nvPr>
            <p:ph type="sldNum" sz="quarter" idx="10"/>
          </p:nvPr>
        </p:nvSpPr>
        <p:spPr/>
        <p:txBody>
          <a:bodyPr/>
          <a:lstStyle/>
          <a:p>
            <a:fld id="{3E0D471A-6109-4B27-8E96-10BDA08502FF}" type="slidenum">
              <a:rPr lang="en-US" smtClean="0"/>
              <a:t>12</a:t>
            </a:fld>
            <a:endParaRPr lang="en-US"/>
          </a:p>
        </p:txBody>
      </p:sp>
    </p:spTree>
    <p:extLst>
      <p:ext uri="{BB962C8B-B14F-4D97-AF65-F5344CB8AC3E}">
        <p14:creationId xmlns:p14="http://schemas.microsoft.com/office/powerpoint/2010/main" val="19132485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solidFill>
                  <a:srgbClr val="FF0000"/>
                </a:solidFill>
              </a:rPr>
              <a:t>(Note: image of nurse or doctor handing file to student)</a:t>
            </a:r>
          </a:p>
          <a:p>
            <a:pPr eaLnBrk="1" hangingPunct="1">
              <a:spcBef>
                <a:spcPct val="0"/>
              </a:spcBef>
            </a:pPr>
            <a:endParaRPr lang="en-US" altLang="en-US"/>
          </a:p>
        </p:txBody>
      </p:sp>
      <p:sp>
        <p:nvSpPr>
          <p:cNvPr id="204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8C371FB8-9716-4B0A-95C5-83AE9588518A}" type="slidenum">
              <a:rPr lang="en-US" altLang="en-US" smtClean="0"/>
              <a:pPr fontAlgn="base">
                <a:spcBef>
                  <a:spcPct val="0"/>
                </a:spcBef>
                <a:spcAft>
                  <a:spcPct val="0"/>
                </a:spcAft>
              </a:pPr>
              <a:t>13</a:t>
            </a:fld>
            <a:endParaRPr lang="en-US" altLang="en-US"/>
          </a:p>
        </p:txBody>
      </p:sp>
    </p:spTree>
    <p:extLst>
      <p:ext uri="{BB962C8B-B14F-4D97-AF65-F5344CB8AC3E}">
        <p14:creationId xmlns:p14="http://schemas.microsoft.com/office/powerpoint/2010/main" val="7559107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Image of calendar with 5 days sequentially highlighted)</a:t>
            </a:r>
          </a:p>
        </p:txBody>
      </p:sp>
      <p:sp>
        <p:nvSpPr>
          <p:cNvPr id="4" name="Slide Number Placeholder 3"/>
          <p:cNvSpPr>
            <a:spLocks noGrp="1"/>
          </p:cNvSpPr>
          <p:nvPr>
            <p:ph type="sldNum" sz="quarter" idx="10"/>
          </p:nvPr>
        </p:nvSpPr>
        <p:spPr/>
        <p:txBody>
          <a:bodyPr/>
          <a:lstStyle/>
          <a:p>
            <a:fld id="{3E0D471A-6109-4B27-8E96-10BDA08502FF}" type="slidenum">
              <a:rPr lang="en-US" smtClean="0"/>
              <a:t>14</a:t>
            </a:fld>
            <a:endParaRPr lang="en-US"/>
          </a:p>
        </p:txBody>
      </p:sp>
    </p:spTree>
    <p:extLst>
      <p:ext uri="{BB962C8B-B14F-4D97-AF65-F5344CB8AC3E}">
        <p14:creationId xmlns:p14="http://schemas.microsoft.com/office/powerpoint/2010/main" val="25706421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a:t>
            </a:r>
            <a:r>
              <a:rPr lang="en-US" baseline="0" dirty="0"/>
              <a:t> Image of doctor on the phone)</a:t>
            </a:r>
          </a:p>
        </p:txBody>
      </p:sp>
      <p:sp>
        <p:nvSpPr>
          <p:cNvPr id="4" name="Slide Number Placeholder 3"/>
          <p:cNvSpPr>
            <a:spLocks noGrp="1"/>
          </p:cNvSpPr>
          <p:nvPr>
            <p:ph type="sldNum" sz="quarter" idx="10"/>
          </p:nvPr>
        </p:nvSpPr>
        <p:spPr/>
        <p:txBody>
          <a:bodyPr/>
          <a:lstStyle/>
          <a:p>
            <a:fld id="{3E0D471A-6109-4B27-8E96-10BDA08502FF}" type="slidenum">
              <a:rPr lang="en-US" smtClean="0"/>
              <a:t>15</a:t>
            </a:fld>
            <a:endParaRPr lang="en-US"/>
          </a:p>
        </p:txBody>
      </p:sp>
    </p:spTree>
    <p:extLst>
      <p:ext uri="{BB962C8B-B14F-4D97-AF65-F5344CB8AC3E}">
        <p14:creationId xmlns:p14="http://schemas.microsoft.com/office/powerpoint/2010/main" val="39642003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200" dirty="0">
                <a:solidFill>
                  <a:srgbClr val="FF0000"/>
                </a:solidFill>
              </a:rPr>
              <a:t>(Note: Zoom in on printed copy of incident report form)</a:t>
            </a:r>
          </a:p>
          <a:p>
            <a:pPr marL="0" indent="0">
              <a:buNone/>
            </a:pPr>
            <a:r>
              <a:rPr lang="en-US" sz="1200" dirty="0">
                <a:solidFill>
                  <a:srgbClr val="FF0000"/>
                </a:solidFill>
              </a:rPr>
              <a:t>(Note: image of blue card with URL highlighted so students see where on the card the URL is located)</a:t>
            </a:r>
          </a:p>
          <a:p>
            <a:endParaRPr lang="en-US" dirty="0"/>
          </a:p>
        </p:txBody>
      </p:sp>
      <p:sp>
        <p:nvSpPr>
          <p:cNvPr id="4" name="Slide Number Placeholder 3"/>
          <p:cNvSpPr>
            <a:spLocks noGrp="1"/>
          </p:cNvSpPr>
          <p:nvPr>
            <p:ph type="sldNum" sz="quarter" idx="10"/>
          </p:nvPr>
        </p:nvSpPr>
        <p:spPr/>
        <p:txBody>
          <a:bodyPr/>
          <a:lstStyle/>
          <a:p>
            <a:fld id="{3E0D471A-6109-4B27-8E96-10BDA08502FF}" type="slidenum">
              <a:rPr lang="en-US" smtClean="0"/>
              <a:t>17</a:t>
            </a:fld>
            <a:endParaRPr lang="en-US"/>
          </a:p>
        </p:txBody>
      </p:sp>
    </p:spTree>
    <p:extLst>
      <p:ext uri="{BB962C8B-B14F-4D97-AF65-F5344CB8AC3E}">
        <p14:creationId xmlns:p14="http://schemas.microsoft.com/office/powerpoint/2010/main" val="42643204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a:t>
            </a:r>
            <a:r>
              <a:rPr lang="en-US" baseline="0" dirty="0"/>
              <a:t> Images of CDC and OSHA logos)</a:t>
            </a:r>
            <a:endParaRPr lang="en-US" dirty="0"/>
          </a:p>
        </p:txBody>
      </p:sp>
      <p:sp>
        <p:nvSpPr>
          <p:cNvPr id="4" name="Slide Number Placeholder 3"/>
          <p:cNvSpPr>
            <a:spLocks noGrp="1"/>
          </p:cNvSpPr>
          <p:nvPr>
            <p:ph type="sldNum" sz="quarter" idx="10"/>
          </p:nvPr>
        </p:nvSpPr>
        <p:spPr/>
        <p:txBody>
          <a:bodyPr/>
          <a:lstStyle/>
          <a:p>
            <a:fld id="{3E0D471A-6109-4B27-8E96-10BDA08502FF}" type="slidenum">
              <a:rPr lang="en-US" smtClean="0"/>
              <a:t>18</a:t>
            </a:fld>
            <a:endParaRPr lang="en-US"/>
          </a:p>
        </p:txBody>
      </p:sp>
    </p:spTree>
    <p:extLst>
      <p:ext uri="{BB962C8B-B14F-4D97-AF65-F5344CB8AC3E}">
        <p14:creationId xmlns:p14="http://schemas.microsoft.com/office/powerpoint/2010/main" val="34312111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Screenshot</a:t>
            </a:r>
            <a:r>
              <a:rPr lang="en-US" baseline="0" dirty="0"/>
              <a:t> of policy online</a:t>
            </a:r>
            <a:endParaRPr lang="en-US" dirty="0"/>
          </a:p>
        </p:txBody>
      </p:sp>
      <p:sp>
        <p:nvSpPr>
          <p:cNvPr id="4" name="Slide Number Placeholder 3"/>
          <p:cNvSpPr>
            <a:spLocks noGrp="1"/>
          </p:cNvSpPr>
          <p:nvPr>
            <p:ph type="sldNum" sz="quarter" idx="10"/>
          </p:nvPr>
        </p:nvSpPr>
        <p:spPr/>
        <p:txBody>
          <a:bodyPr/>
          <a:lstStyle/>
          <a:p>
            <a:fld id="{3E0D471A-6109-4B27-8E96-10BDA08502FF}" type="slidenum">
              <a:rPr lang="en-US" smtClean="0"/>
              <a:t>20</a:t>
            </a:fld>
            <a:endParaRPr lang="en-US"/>
          </a:p>
        </p:txBody>
      </p:sp>
    </p:spTree>
    <p:extLst>
      <p:ext uri="{BB962C8B-B14F-4D97-AF65-F5344CB8AC3E}">
        <p14:creationId xmlns:p14="http://schemas.microsoft.com/office/powerpoint/2010/main" val="42811877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DBB53540-79B9-974D-B7DC-61305F6F2C48}" type="datetimeFigureOut">
              <a:rPr lang="en-US" smtClean="0"/>
              <a:t>12/3/2020</a:t>
            </a:fld>
            <a:endParaRPr lang="en-US"/>
          </a:p>
        </p:txBody>
      </p:sp>
      <p:sp>
        <p:nvSpPr>
          <p:cNvPr id="6" name="Slide Number Placeholder 5"/>
          <p:cNvSpPr>
            <a:spLocks noGrp="1"/>
          </p:cNvSpPr>
          <p:nvPr>
            <p:ph type="sldNum" sz="quarter" idx="12"/>
          </p:nvPr>
        </p:nvSpPr>
        <p:spPr/>
        <p:txBody>
          <a:bodyPr/>
          <a:lstStyle/>
          <a:p>
            <a:fld id="{D3700AD8-6BF7-F749-9DA8-871ECC7DDC5C}" type="slidenum">
              <a:rPr lang="en-US" smtClean="0"/>
              <a:t>‹#›</a:t>
            </a:fld>
            <a:endParaRPr lang="en-US"/>
          </a:p>
        </p:txBody>
      </p:sp>
    </p:spTree>
    <p:extLst>
      <p:ext uri="{BB962C8B-B14F-4D97-AF65-F5344CB8AC3E}">
        <p14:creationId xmlns:p14="http://schemas.microsoft.com/office/powerpoint/2010/main" val="3343790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BB53540-79B9-974D-B7DC-61305F6F2C48}" type="datetimeFigureOut">
              <a:rPr lang="en-US" smtClean="0"/>
              <a:t>12/3/2020</a:t>
            </a:fld>
            <a:endParaRPr lang="en-US"/>
          </a:p>
        </p:txBody>
      </p:sp>
      <p:sp>
        <p:nvSpPr>
          <p:cNvPr id="6" name="Slide Number Placeholder 5"/>
          <p:cNvSpPr>
            <a:spLocks noGrp="1"/>
          </p:cNvSpPr>
          <p:nvPr>
            <p:ph type="sldNum" sz="quarter" idx="12"/>
          </p:nvPr>
        </p:nvSpPr>
        <p:spPr/>
        <p:txBody>
          <a:bodyPr/>
          <a:lstStyle/>
          <a:p>
            <a:fld id="{D3700AD8-6BF7-F749-9DA8-871ECC7DDC5C}" type="slidenum">
              <a:rPr lang="en-US" smtClean="0"/>
              <a:t>‹#›</a:t>
            </a:fld>
            <a:endParaRPr lang="en-US"/>
          </a:p>
        </p:txBody>
      </p:sp>
    </p:spTree>
    <p:extLst>
      <p:ext uri="{BB962C8B-B14F-4D97-AF65-F5344CB8AC3E}">
        <p14:creationId xmlns:p14="http://schemas.microsoft.com/office/powerpoint/2010/main" val="12395584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BB53540-79B9-974D-B7DC-61305F6F2C48}" type="datetimeFigureOut">
              <a:rPr lang="en-US" smtClean="0"/>
              <a:t>12/3/2020</a:t>
            </a:fld>
            <a:endParaRPr lang="en-US"/>
          </a:p>
        </p:txBody>
      </p:sp>
      <p:sp>
        <p:nvSpPr>
          <p:cNvPr id="6" name="Slide Number Placeholder 5"/>
          <p:cNvSpPr>
            <a:spLocks noGrp="1"/>
          </p:cNvSpPr>
          <p:nvPr>
            <p:ph type="sldNum" sz="quarter" idx="12"/>
          </p:nvPr>
        </p:nvSpPr>
        <p:spPr/>
        <p:txBody>
          <a:bodyPr/>
          <a:lstStyle/>
          <a:p>
            <a:fld id="{D3700AD8-6BF7-F749-9DA8-871ECC7DDC5C}" type="slidenum">
              <a:rPr lang="en-US" smtClean="0"/>
              <a:t>‹#›</a:t>
            </a:fld>
            <a:endParaRPr lang="en-US"/>
          </a:p>
        </p:txBody>
      </p:sp>
    </p:spTree>
    <p:extLst>
      <p:ext uri="{BB962C8B-B14F-4D97-AF65-F5344CB8AC3E}">
        <p14:creationId xmlns:p14="http://schemas.microsoft.com/office/powerpoint/2010/main" val="8049178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BB53540-79B9-974D-B7DC-61305F6F2C48}" type="datetimeFigureOut">
              <a:rPr lang="en-US" smtClean="0"/>
              <a:t>12/3/2020</a:t>
            </a:fld>
            <a:endParaRPr lang="en-US"/>
          </a:p>
        </p:txBody>
      </p:sp>
      <p:sp>
        <p:nvSpPr>
          <p:cNvPr id="7" name="Slide Number Placeholder 6"/>
          <p:cNvSpPr>
            <a:spLocks noGrp="1"/>
          </p:cNvSpPr>
          <p:nvPr>
            <p:ph type="sldNum" sz="quarter" idx="12"/>
          </p:nvPr>
        </p:nvSpPr>
        <p:spPr/>
        <p:txBody>
          <a:bodyPr/>
          <a:lstStyle/>
          <a:p>
            <a:fld id="{D3700AD8-6BF7-F749-9DA8-871ECC7DDC5C}" type="slidenum">
              <a:rPr lang="en-US" smtClean="0"/>
              <a:t>‹#›</a:t>
            </a:fld>
            <a:endParaRPr lang="en-US"/>
          </a:p>
        </p:txBody>
      </p:sp>
    </p:spTree>
    <p:extLst>
      <p:ext uri="{BB962C8B-B14F-4D97-AF65-F5344CB8AC3E}">
        <p14:creationId xmlns:p14="http://schemas.microsoft.com/office/powerpoint/2010/main" val="17978869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BB53540-79B9-974D-B7DC-61305F6F2C48}" type="datetimeFigureOut">
              <a:rPr lang="en-US" smtClean="0"/>
              <a:t>12/3/2020</a:t>
            </a:fld>
            <a:endParaRPr lang="en-US"/>
          </a:p>
        </p:txBody>
      </p:sp>
      <p:sp>
        <p:nvSpPr>
          <p:cNvPr id="9" name="Slide Number Placeholder 8"/>
          <p:cNvSpPr>
            <a:spLocks noGrp="1"/>
          </p:cNvSpPr>
          <p:nvPr>
            <p:ph type="sldNum" sz="quarter" idx="12"/>
          </p:nvPr>
        </p:nvSpPr>
        <p:spPr/>
        <p:txBody>
          <a:bodyPr/>
          <a:lstStyle/>
          <a:p>
            <a:fld id="{D3700AD8-6BF7-F749-9DA8-871ECC7DDC5C}" type="slidenum">
              <a:rPr lang="en-US" smtClean="0"/>
              <a:t>‹#›</a:t>
            </a:fld>
            <a:endParaRPr lang="en-US"/>
          </a:p>
        </p:txBody>
      </p:sp>
    </p:spTree>
    <p:extLst>
      <p:ext uri="{BB962C8B-B14F-4D97-AF65-F5344CB8AC3E}">
        <p14:creationId xmlns:p14="http://schemas.microsoft.com/office/powerpoint/2010/main" val="41269312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BB53540-79B9-974D-B7DC-61305F6F2C48}" type="datetimeFigureOut">
              <a:rPr lang="en-US" smtClean="0"/>
              <a:t>12/3/2020</a:t>
            </a:fld>
            <a:endParaRPr lang="en-US"/>
          </a:p>
        </p:txBody>
      </p:sp>
      <p:sp>
        <p:nvSpPr>
          <p:cNvPr id="5" name="Slide Number Placeholder 4"/>
          <p:cNvSpPr>
            <a:spLocks noGrp="1"/>
          </p:cNvSpPr>
          <p:nvPr>
            <p:ph type="sldNum" sz="quarter" idx="12"/>
          </p:nvPr>
        </p:nvSpPr>
        <p:spPr/>
        <p:txBody>
          <a:bodyPr/>
          <a:lstStyle/>
          <a:p>
            <a:fld id="{D3700AD8-6BF7-F749-9DA8-871ECC7DDC5C}" type="slidenum">
              <a:rPr lang="en-US" smtClean="0"/>
              <a:t>‹#›</a:t>
            </a:fld>
            <a:endParaRPr lang="en-US"/>
          </a:p>
        </p:txBody>
      </p:sp>
    </p:spTree>
    <p:extLst>
      <p:ext uri="{BB962C8B-B14F-4D97-AF65-F5344CB8AC3E}">
        <p14:creationId xmlns:p14="http://schemas.microsoft.com/office/powerpoint/2010/main" val="23012654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BB53540-79B9-974D-B7DC-61305F6F2C48}" type="datetimeFigureOut">
              <a:rPr lang="en-US" smtClean="0"/>
              <a:t>12/3/2020</a:t>
            </a:fld>
            <a:endParaRPr lang="en-US"/>
          </a:p>
        </p:txBody>
      </p:sp>
      <p:sp>
        <p:nvSpPr>
          <p:cNvPr id="4" name="Slide Number Placeholder 3"/>
          <p:cNvSpPr>
            <a:spLocks noGrp="1"/>
          </p:cNvSpPr>
          <p:nvPr>
            <p:ph type="sldNum" sz="quarter" idx="12"/>
          </p:nvPr>
        </p:nvSpPr>
        <p:spPr/>
        <p:txBody>
          <a:bodyPr/>
          <a:lstStyle/>
          <a:p>
            <a:fld id="{D3700AD8-6BF7-F749-9DA8-871ECC7DDC5C}" type="slidenum">
              <a:rPr lang="en-US" smtClean="0"/>
              <a:t>‹#›</a:t>
            </a:fld>
            <a:endParaRPr lang="en-US"/>
          </a:p>
        </p:txBody>
      </p:sp>
    </p:spTree>
    <p:extLst>
      <p:ext uri="{BB962C8B-B14F-4D97-AF65-F5344CB8AC3E}">
        <p14:creationId xmlns:p14="http://schemas.microsoft.com/office/powerpoint/2010/main" val="41586770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DBB53540-79B9-974D-B7DC-61305F6F2C48}" type="datetimeFigureOut">
              <a:rPr lang="en-US" smtClean="0"/>
              <a:t>12/3/2020</a:t>
            </a:fld>
            <a:endParaRPr lang="en-US"/>
          </a:p>
        </p:txBody>
      </p:sp>
      <p:sp>
        <p:nvSpPr>
          <p:cNvPr id="7" name="Slide Number Placeholder 6"/>
          <p:cNvSpPr>
            <a:spLocks noGrp="1"/>
          </p:cNvSpPr>
          <p:nvPr>
            <p:ph type="sldNum" sz="quarter" idx="12"/>
          </p:nvPr>
        </p:nvSpPr>
        <p:spPr/>
        <p:txBody>
          <a:bodyPr/>
          <a:lstStyle/>
          <a:p>
            <a:fld id="{D3700AD8-6BF7-F749-9DA8-871ECC7DDC5C}" type="slidenum">
              <a:rPr lang="en-US" smtClean="0"/>
              <a:t>‹#›</a:t>
            </a:fld>
            <a:endParaRPr lang="en-US"/>
          </a:p>
        </p:txBody>
      </p:sp>
    </p:spTree>
    <p:extLst>
      <p:ext uri="{BB962C8B-B14F-4D97-AF65-F5344CB8AC3E}">
        <p14:creationId xmlns:p14="http://schemas.microsoft.com/office/powerpoint/2010/main" val="40710582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DBB53540-79B9-974D-B7DC-61305F6F2C48}" type="datetimeFigureOut">
              <a:rPr lang="en-US" smtClean="0"/>
              <a:t>12/3/2020</a:t>
            </a:fld>
            <a:endParaRPr lang="en-US"/>
          </a:p>
        </p:txBody>
      </p:sp>
      <p:sp>
        <p:nvSpPr>
          <p:cNvPr id="7" name="Slide Number Placeholder 6"/>
          <p:cNvSpPr>
            <a:spLocks noGrp="1"/>
          </p:cNvSpPr>
          <p:nvPr>
            <p:ph type="sldNum" sz="quarter" idx="12"/>
          </p:nvPr>
        </p:nvSpPr>
        <p:spPr/>
        <p:txBody>
          <a:bodyPr/>
          <a:lstStyle/>
          <a:p>
            <a:fld id="{D3700AD8-6BF7-F749-9DA8-871ECC7DDC5C}" type="slidenum">
              <a:rPr lang="en-US" smtClean="0"/>
              <a:t>‹#›</a:t>
            </a:fld>
            <a:endParaRPr lang="en-US"/>
          </a:p>
        </p:txBody>
      </p:sp>
    </p:spTree>
    <p:extLst>
      <p:ext uri="{BB962C8B-B14F-4D97-AF65-F5344CB8AC3E}">
        <p14:creationId xmlns:p14="http://schemas.microsoft.com/office/powerpoint/2010/main" val="27224375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1"/>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BB53540-79B9-974D-B7DC-61305F6F2C48}" type="datetimeFigureOut">
              <a:rPr lang="en-US" smtClean="0"/>
              <a:t>12/3/2020</a:t>
            </a:fld>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3700AD8-6BF7-F749-9DA8-871ECC7DDC5C}" type="slidenum">
              <a:rPr lang="en-US" smtClean="0"/>
              <a:t>‹#›</a:t>
            </a:fld>
            <a:endParaRPr lang="en-US"/>
          </a:p>
        </p:txBody>
      </p:sp>
    </p:spTree>
    <p:extLst>
      <p:ext uri="{BB962C8B-B14F-4D97-AF65-F5344CB8AC3E}">
        <p14:creationId xmlns:p14="http://schemas.microsoft.com/office/powerpoint/2010/main" val="19077489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2.png"/><Relationship Id="rId4" Type="http://schemas.openxmlformats.org/officeDocument/2006/relationships/hyperlink" Target="http://phoenixmed.arizona.edu/policy/student-exposure-blood-and-body-fluids-policy" TargetMode="Externa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2.png"/><Relationship Id="rId5" Type="http://schemas.openxmlformats.org/officeDocument/2006/relationships/image" Target="../media/image3.jpg"/><Relationship Id="rId4" Type="http://schemas.openxmlformats.org/officeDocument/2006/relationships/notesSlide" Target="../notesSlides/notesSlide1.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2.png"/><Relationship Id="rId5" Type="http://schemas.openxmlformats.org/officeDocument/2006/relationships/image" Target="../media/image4.png"/><Relationship Id="rId4" Type="http://schemas.openxmlformats.org/officeDocument/2006/relationships/notesSlide" Target="../notesSlides/notesSlide2.xml"/></Relationships>
</file>

<file path=ppt/slides/_rels/slide8.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2.xml"/><Relationship Id="rId7" Type="http://schemas.openxmlformats.org/officeDocument/2006/relationships/image" Target="../media/image5.png"/><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2.png"/><Relationship Id="rId5" Type="http://schemas.openxmlformats.org/officeDocument/2006/relationships/hyperlink" Target="http://phoenixmed.arizona.edu/policy/student-exposure-blood-and-body-fluids-policy%20-%20Card" TargetMode="External"/><Relationship Id="rId4" Type="http://schemas.openxmlformats.org/officeDocument/2006/relationships/notesSlide" Target="../notesSlides/notesSlide3.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2.png"/><Relationship Id="rId5" Type="http://schemas.openxmlformats.org/officeDocument/2006/relationships/image" Target="../media/image7.png"/><Relationship Id="rId4" Type="http://schemas.openxmlformats.org/officeDocument/2006/relationships/notesSlide" Target="../notesSlides/notesSlide4.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2.png"/><Relationship Id="rId5" Type="http://schemas.openxmlformats.org/officeDocument/2006/relationships/image" Target="../media/image8.jpg"/><Relationship Id="rId4" Type="http://schemas.openxmlformats.org/officeDocument/2006/relationships/notesSlide" Target="../notesSlides/notesSlide5.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2.png"/><Relationship Id="rId5" Type="http://schemas.openxmlformats.org/officeDocument/2006/relationships/image" Target="../media/image9.jpg"/><Relationship Id="rId4" Type="http://schemas.openxmlformats.org/officeDocument/2006/relationships/notesSlide" Target="../notesSlides/notesSlide6.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2.png"/><Relationship Id="rId5" Type="http://schemas.openxmlformats.org/officeDocument/2006/relationships/image" Target="../media/image10.jpeg"/><Relationship Id="rId4" Type="http://schemas.openxmlformats.org/officeDocument/2006/relationships/notesSlide" Target="../notesSlides/notesSlide7.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png"/><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image" Target="../media/image12.jpg"/><Relationship Id="rId5" Type="http://schemas.openxmlformats.org/officeDocument/2006/relationships/image" Target="../media/image11.jpg"/><Relationship Id="rId4" Type="http://schemas.openxmlformats.org/officeDocument/2006/relationships/notesSlide" Target="../notesSlides/notesSlide8.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m4a"/><Relationship Id="rId1" Type="http://schemas.microsoft.com/office/2007/relationships/media" Target="../media/media14.m4a"/><Relationship Id="rId6" Type="http://schemas.openxmlformats.org/officeDocument/2006/relationships/image" Target="../media/image2.png"/><Relationship Id="rId5" Type="http://schemas.openxmlformats.org/officeDocument/2006/relationships/image" Target="../media/image13.jpg"/><Relationship Id="rId4" Type="http://schemas.openxmlformats.org/officeDocument/2006/relationships/notesSlide" Target="../notesSlides/notesSlide9.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m4a"/><Relationship Id="rId1" Type="http://schemas.microsoft.com/office/2007/relationships/media" Target="../media/media15.m4a"/><Relationship Id="rId6" Type="http://schemas.openxmlformats.org/officeDocument/2006/relationships/image" Target="../media/image2.png"/><Relationship Id="rId5" Type="http://schemas.openxmlformats.org/officeDocument/2006/relationships/hyperlink" Target="mailto:mdelgado1@arizona.edu" TargetMode="External"/><Relationship Id="rId4" Type="http://schemas.openxmlformats.org/officeDocument/2006/relationships/hyperlink" Target="https://risk.arizona.edu/insurance/incident-reporting" TargetMode="Externa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m4a"/><Relationship Id="rId1" Type="http://schemas.microsoft.com/office/2007/relationships/media" Target="../media/media16.m4a"/><Relationship Id="rId6" Type="http://schemas.openxmlformats.org/officeDocument/2006/relationships/image" Target="../media/image2.png"/><Relationship Id="rId5" Type="http://schemas.openxmlformats.org/officeDocument/2006/relationships/image" Target="../media/image14.png"/><Relationship Id="rId4" Type="http://schemas.openxmlformats.org/officeDocument/2006/relationships/notesSlide" Target="../notesSlides/notesSlide10.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png"/><Relationship Id="rId2" Type="http://schemas.openxmlformats.org/officeDocument/2006/relationships/audio" Target="../media/media17.m4a"/><Relationship Id="rId1" Type="http://schemas.microsoft.com/office/2007/relationships/media" Target="../media/media17.m4a"/><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notesSlide" Target="../notesSlides/notesSlide11.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m4a"/><Relationship Id="rId1" Type="http://schemas.microsoft.com/office/2007/relationships/media" Target="../media/media18.m4a"/><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m4a"/><Relationship Id="rId1" Type="http://schemas.microsoft.com/office/2007/relationships/media" Target="../media/media19.m4a"/><Relationship Id="rId6" Type="http://schemas.openxmlformats.org/officeDocument/2006/relationships/image" Target="../media/image2.png"/><Relationship Id="rId5" Type="http://schemas.openxmlformats.org/officeDocument/2006/relationships/hyperlink" Target="http://phoenixmed.arizona.edu/policy/student-exposure-blood-and-body-fluids-policy" TargetMode="External"/><Relationship Id="rId4" Type="http://schemas.openxmlformats.org/officeDocument/2006/relationships/notesSlide" Target="../notesSlides/notesSlide12.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m4a"/><Relationship Id="rId1" Type="http://schemas.microsoft.com/office/2007/relationships/media" Target="../media/media20.m4a"/><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1.m4a"/><Relationship Id="rId1" Type="http://schemas.microsoft.com/office/2007/relationships/media" Target="../media/media21.m4a"/><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810E593-2FAE-468E-BA92-A12BB33B0546}"/>
              </a:ext>
            </a:extLst>
          </p:cNvPr>
          <p:cNvSpPr>
            <a:spLocks noGrp="1"/>
          </p:cNvSpPr>
          <p:nvPr>
            <p:ph idx="1"/>
          </p:nvPr>
        </p:nvSpPr>
        <p:spPr>
          <a:xfrm>
            <a:off x="457200" y="1054510"/>
            <a:ext cx="8229600" cy="4525963"/>
          </a:xfrm>
        </p:spPr>
        <p:txBody>
          <a:bodyPr>
            <a:normAutofit lnSpcReduction="10000"/>
          </a:bodyPr>
          <a:lstStyle/>
          <a:p>
            <a:pPr marL="0" indent="0">
              <a:buNone/>
            </a:pPr>
            <a:r>
              <a:rPr lang="en-US" dirty="0"/>
              <a:t>Please turn on your speakers and follow along with Dr. Kaib as she presents this 5 minute presentation regarding the student policy and procedures to student exposure to potentially infectious agents and/or hazardous materials. </a:t>
            </a:r>
          </a:p>
          <a:p>
            <a:pPr marL="0" indent="0">
              <a:buNone/>
            </a:pPr>
            <a:endParaRPr lang="en-US" dirty="0"/>
          </a:p>
          <a:p>
            <a:pPr marL="0" indent="0">
              <a:buNone/>
            </a:pPr>
            <a:r>
              <a:rPr lang="en-US" dirty="0"/>
              <a:t>Press “Enter” on your keyboard to continue.</a:t>
            </a:r>
          </a:p>
          <a:p>
            <a:pPr marL="0" indent="0">
              <a:buNone/>
            </a:pPr>
            <a:endParaRPr lang="en-US" dirty="0"/>
          </a:p>
          <a:p>
            <a:pPr marL="0" indent="0">
              <a:buNone/>
            </a:pPr>
            <a:r>
              <a:rPr lang="en-US" dirty="0"/>
              <a:t>Thank you</a:t>
            </a:r>
          </a:p>
          <a:p>
            <a:pPr marL="0" indent="0">
              <a:buNone/>
            </a:pPr>
            <a:endParaRPr lang="en-US" dirty="0"/>
          </a:p>
        </p:txBody>
      </p:sp>
    </p:spTree>
    <p:extLst>
      <p:ext uri="{BB962C8B-B14F-4D97-AF65-F5344CB8AC3E}">
        <p14:creationId xmlns:p14="http://schemas.microsoft.com/office/powerpoint/2010/main" val="36041426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745673"/>
            <a:ext cx="8188036" cy="1854777"/>
          </a:xfrm>
        </p:spPr>
        <p:txBody>
          <a:bodyPr>
            <a:normAutofit fontScale="90000"/>
          </a:bodyPr>
          <a:lstStyle/>
          <a:p>
            <a:r>
              <a:rPr lang="en-US" b="1" dirty="0"/>
              <a:t>Student Exposure to Potentially Infectious Agents and/or Hazardous Materials Policy and Procedures</a:t>
            </a:r>
          </a:p>
        </p:txBody>
      </p:sp>
      <p:sp>
        <p:nvSpPr>
          <p:cNvPr id="3" name="Subtitle 2"/>
          <p:cNvSpPr>
            <a:spLocks noGrp="1"/>
          </p:cNvSpPr>
          <p:nvPr>
            <p:ph type="subTitle" idx="1"/>
          </p:nvPr>
        </p:nvSpPr>
        <p:spPr>
          <a:xfrm>
            <a:off x="457200" y="3886200"/>
            <a:ext cx="8600090" cy="1752600"/>
          </a:xfrm>
        </p:spPr>
        <p:txBody>
          <a:bodyPr>
            <a:normAutofit/>
          </a:bodyPr>
          <a:lstStyle/>
          <a:p>
            <a:r>
              <a:rPr lang="en-US" sz="2000" dirty="0"/>
              <a:t>FOR STUDENTS,  FACULTY OF THE COLLEGE OF MEDICINE - PHOENIX</a:t>
            </a:r>
          </a:p>
        </p:txBody>
      </p:sp>
      <p:pic>
        <p:nvPicPr>
          <p:cNvPr id="8" name="Audio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585200" y="6299200"/>
            <a:ext cx="406400" cy="406400"/>
          </a:xfrm>
          <a:prstGeom prst="rect">
            <a:avLst/>
          </a:prstGeom>
        </p:spPr>
      </p:pic>
    </p:spTree>
    <p:extLst>
      <p:ext uri="{BB962C8B-B14F-4D97-AF65-F5344CB8AC3E}">
        <p14:creationId xmlns:p14="http://schemas.microsoft.com/office/powerpoint/2010/main" val="540171418"/>
      </p:ext>
    </p:extLst>
  </p:cSld>
  <p:clrMapOvr>
    <a:masterClrMapping/>
  </p:clrMapOvr>
  <mc:AlternateContent xmlns:mc="http://schemas.openxmlformats.org/markup-compatibility/2006" xmlns:p14="http://schemas.microsoft.com/office/powerpoint/2010/main">
    <mc:Choice Requires="p14">
      <p:transition spd="slow" p14:dur="2000" advTm="9070"/>
    </mc:Choice>
    <mc:Fallback xmlns="">
      <p:transition spd="slow" advTm="907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019221"/>
            <a:ext cx="8229600" cy="1143000"/>
          </a:xfrm>
        </p:spPr>
        <p:txBody>
          <a:bodyPr/>
          <a:lstStyle/>
          <a:p>
            <a:r>
              <a:rPr lang="en-US" dirty="0"/>
              <a:t>Contributing Faculty &amp; Staff</a:t>
            </a:r>
          </a:p>
        </p:txBody>
      </p:sp>
      <p:sp>
        <p:nvSpPr>
          <p:cNvPr id="3" name="Content Placeholder 2"/>
          <p:cNvSpPr>
            <a:spLocks noGrp="1"/>
          </p:cNvSpPr>
          <p:nvPr>
            <p:ph idx="1"/>
          </p:nvPr>
        </p:nvSpPr>
        <p:spPr>
          <a:xfrm>
            <a:off x="300446" y="2364694"/>
            <a:ext cx="8229600" cy="4525963"/>
          </a:xfrm>
        </p:spPr>
        <p:txBody>
          <a:bodyPr/>
          <a:lstStyle/>
          <a:p>
            <a:r>
              <a:rPr lang="en-US" dirty="0"/>
              <a:t>Jonathan J. Snyder, MBA</a:t>
            </a:r>
          </a:p>
          <a:p>
            <a:pPr marL="0" indent="0">
              <a:buNone/>
            </a:pPr>
            <a:r>
              <a:rPr lang="en-US" dirty="0"/>
              <a:t>Program Coordinator, Faculty Development</a:t>
            </a:r>
          </a:p>
          <a:p>
            <a:pPr marL="0" indent="0">
              <a:buNone/>
            </a:pPr>
            <a:endParaRPr lang="en-US" dirty="0"/>
          </a:p>
          <a:p>
            <a:r>
              <a:rPr lang="en-US" dirty="0"/>
              <a:t>Susan Kaib, MD</a:t>
            </a:r>
          </a:p>
          <a:p>
            <a:pPr marL="0" indent="0">
              <a:buNone/>
            </a:pPr>
            <a:r>
              <a:rPr lang="en-US" dirty="0"/>
              <a:t>Career and Professional Advisor, Student Affairs</a:t>
            </a:r>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585200" y="6299200"/>
            <a:ext cx="406400" cy="406400"/>
          </a:xfrm>
          <a:prstGeom prst="rect">
            <a:avLst/>
          </a:prstGeom>
        </p:spPr>
      </p:pic>
    </p:spTree>
    <p:extLst>
      <p:ext uri="{BB962C8B-B14F-4D97-AF65-F5344CB8AC3E}">
        <p14:creationId xmlns:p14="http://schemas.microsoft.com/office/powerpoint/2010/main" val="567038341"/>
      </p:ext>
    </p:extLst>
  </p:cSld>
  <p:clrMapOvr>
    <a:masterClrMapping/>
  </p:clrMapOvr>
  <mc:AlternateContent xmlns:mc="http://schemas.openxmlformats.org/markup-compatibility/2006" xmlns:p14="http://schemas.microsoft.com/office/powerpoint/2010/main">
    <mc:Choice Requires="p14">
      <p:transition spd="slow" p14:dur="2000" advTm="5024"/>
    </mc:Choice>
    <mc:Fallback xmlns="">
      <p:transition spd="slow" advTm="502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The </a:t>
            </a:r>
            <a:r>
              <a:rPr lang="en-US" dirty="0">
                <a:hlinkClick r:id="rId4"/>
              </a:rPr>
              <a:t>Student Exposure to Potentially Infectious Agents and/or Hazardous Materials Policy</a:t>
            </a:r>
            <a:r>
              <a:rPr lang="en-US" dirty="0"/>
              <a:t> applies to:</a:t>
            </a:r>
          </a:p>
          <a:p>
            <a:pPr lvl="1"/>
            <a:r>
              <a:rPr lang="en-US" dirty="0"/>
              <a:t>UA COM-P students currently enrolled</a:t>
            </a:r>
          </a:p>
          <a:p>
            <a:pPr lvl="1"/>
            <a:r>
              <a:rPr lang="en-US" dirty="0"/>
              <a:t>Any non UA COM-P students on an approved clinical rotation as a visiting student at the college</a:t>
            </a:r>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85200" y="6299200"/>
            <a:ext cx="406400" cy="406400"/>
          </a:xfrm>
          <a:prstGeom prst="rect">
            <a:avLst/>
          </a:prstGeom>
        </p:spPr>
      </p:pic>
    </p:spTree>
    <p:extLst>
      <p:ext uri="{BB962C8B-B14F-4D97-AF65-F5344CB8AC3E}">
        <p14:creationId xmlns:p14="http://schemas.microsoft.com/office/powerpoint/2010/main" val="340858641"/>
      </p:ext>
    </p:extLst>
  </p:cSld>
  <p:clrMapOvr>
    <a:masterClrMapping/>
  </p:clrMapOvr>
  <mc:AlternateContent xmlns:mc="http://schemas.openxmlformats.org/markup-compatibility/2006" xmlns:p14="http://schemas.microsoft.com/office/powerpoint/2010/main">
    <mc:Choice Requires="p14">
      <p:transition spd="slow" p14:dur="2000" advTm="17019"/>
    </mc:Choice>
    <mc:Fallback xmlns="">
      <p:transition spd="slow" advTm="1701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The policy applies to students who are exposed  while participating in a University-sponsored program including:</a:t>
            </a:r>
          </a:p>
          <a:p>
            <a:pPr lvl="1"/>
            <a:r>
              <a:rPr lang="en-US" dirty="0"/>
              <a:t>Clinical rotations</a:t>
            </a:r>
          </a:p>
          <a:p>
            <a:pPr lvl="1"/>
            <a:r>
              <a:rPr lang="en-US" dirty="0"/>
              <a:t>Community health initiative-Phoenix programs</a:t>
            </a:r>
          </a:p>
          <a:p>
            <a:pPr lvl="1"/>
            <a:r>
              <a:rPr lang="en-US" dirty="0"/>
              <a:t>Any other official, curriculum-related programs as defined by the COM-P</a:t>
            </a:r>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585200" y="6299200"/>
            <a:ext cx="406400" cy="406400"/>
          </a:xfrm>
          <a:prstGeom prst="rect">
            <a:avLst/>
          </a:prstGeom>
        </p:spPr>
      </p:pic>
    </p:spTree>
    <p:extLst>
      <p:ext uri="{BB962C8B-B14F-4D97-AF65-F5344CB8AC3E}">
        <p14:creationId xmlns:p14="http://schemas.microsoft.com/office/powerpoint/2010/main" val="520965933"/>
      </p:ext>
    </p:extLst>
  </p:cSld>
  <p:clrMapOvr>
    <a:masterClrMapping/>
  </p:clrMapOvr>
  <mc:AlternateContent xmlns:mc="http://schemas.openxmlformats.org/markup-compatibility/2006" xmlns:p14="http://schemas.microsoft.com/office/powerpoint/2010/main">
    <mc:Choice Requires="p14">
      <p:transition spd="slow" p14:dur="2000" advTm="15225"/>
    </mc:Choice>
    <mc:Fallback xmlns="">
      <p:transition spd="slow" advTm="1522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9321" y="790294"/>
            <a:ext cx="8517277" cy="4525963"/>
          </a:xfrm>
        </p:spPr>
        <p:txBody>
          <a:bodyPr>
            <a:normAutofit/>
          </a:bodyPr>
          <a:lstStyle/>
          <a:p>
            <a:r>
              <a:rPr lang="en-US" dirty="0"/>
              <a:t>What is an exposure?</a:t>
            </a:r>
          </a:p>
          <a:p>
            <a:pPr lvl="1"/>
            <a:r>
              <a:rPr lang="en-US" sz="2600" dirty="0"/>
              <a:t>Needle stick, inhalation, mucus membrane or skin exposure or percutaneously to infectious agents and/or hazardous materials including blood/body fluids</a:t>
            </a:r>
          </a:p>
          <a:p>
            <a:pPr lvl="1"/>
            <a:r>
              <a:rPr lang="en-US" sz="2600" dirty="0"/>
              <a:t>Exposure to secretions of a COVID patient, or any exposure to a potential COVID case without proper PPE</a:t>
            </a:r>
          </a:p>
          <a:p>
            <a:pPr lvl="1"/>
            <a:r>
              <a:rPr lang="en-US" sz="2600" dirty="0"/>
              <a:t>All</a:t>
            </a:r>
            <a:r>
              <a:rPr lang="en-US" sz="2600" i="1" dirty="0"/>
              <a:t> </a:t>
            </a:r>
            <a:r>
              <a:rPr lang="en-US" sz="2600" dirty="0"/>
              <a:t>exposures require prompt medical attention</a:t>
            </a:r>
          </a:p>
        </p:txBody>
      </p:sp>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36414" y="4396562"/>
            <a:ext cx="2755186" cy="2309038"/>
          </a:xfrm>
          <a:prstGeom prst="rect">
            <a:avLst/>
          </a:prstGeom>
        </p:spPr>
      </p:pic>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85200" y="6299200"/>
            <a:ext cx="406400" cy="406400"/>
          </a:xfrm>
          <a:prstGeom prst="rect">
            <a:avLst/>
          </a:prstGeom>
        </p:spPr>
      </p:pic>
    </p:spTree>
    <p:extLst>
      <p:ext uri="{BB962C8B-B14F-4D97-AF65-F5344CB8AC3E}">
        <p14:creationId xmlns:p14="http://schemas.microsoft.com/office/powerpoint/2010/main" val="388464429"/>
      </p:ext>
    </p:extLst>
  </p:cSld>
  <p:clrMapOvr>
    <a:masterClrMapping/>
  </p:clrMapOvr>
  <mc:AlternateContent xmlns:mc="http://schemas.openxmlformats.org/markup-compatibility/2006" xmlns:p14="http://schemas.microsoft.com/office/powerpoint/2010/main">
    <mc:Choice Requires="p14">
      <p:transition spd="slow" p14:dur="2000" advTm="23613"/>
    </mc:Choice>
    <mc:Fallback xmlns="">
      <p:transition spd="slow" advTm="2361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Content Placeholder 2"/>
          <p:cNvSpPr>
            <a:spLocks noGrp="1"/>
          </p:cNvSpPr>
          <p:nvPr>
            <p:ph idx="1"/>
          </p:nvPr>
        </p:nvSpPr>
        <p:spPr>
          <a:xfrm>
            <a:off x="457200" y="839586"/>
            <a:ext cx="8229600" cy="4734128"/>
          </a:xfrm>
        </p:spPr>
        <p:txBody>
          <a:bodyPr/>
          <a:lstStyle/>
          <a:p>
            <a:pPr eaLnBrk="1" hangingPunct="1"/>
            <a:r>
              <a:rPr lang="en-US" altLang="en-US" sz="2800" dirty="0"/>
              <a:t>Any student exposed should immediately report to the site’s Occupational Health, Urgent Care or Emergency Room for:</a:t>
            </a:r>
          </a:p>
          <a:p>
            <a:pPr lvl="1" eaLnBrk="1" hangingPunct="1"/>
            <a:r>
              <a:rPr lang="en-US" altLang="en-US" sz="2400" dirty="0"/>
              <a:t>Medical assessment and evaluation</a:t>
            </a:r>
          </a:p>
          <a:p>
            <a:pPr lvl="1"/>
            <a:r>
              <a:rPr lang="en-US" altLang="en-US" sz="2400" dirty="0"/>
              <a:t>Baseline and follow-up laboratory values, and imaging (as needed)</a:t>
            </a:r>
          </a:p>
          <a:p>
            <a:pPr lvl="1" eaLnBrk="1" hangingPunct="1"/>
            <a:r>
              <a:rPr lang="en-US" altLang="en-US" sz="2400" dirty="0"/>
              <a:t>Prophylactic drug treatment (as needed)</a:t>
            </a:r>
          </a:p>
          <a:p>
            <a:pPr lvl="1" eaLnBrk="1" hangingPunct="1"/>
            <a:r>
              <a:rPr lang="en-US" altLang="en-US" sz="2400" dirty="0"/>
              <a:t>Counseling</a:t>
            </a:r>
          </a:p>
          <a:p>
            <a:pPr marL="457200" lvl="1" indent="0" eaLnBrk="1" hangingPunct="1">
              <a:buNone/>
            </a:pPr>
            <a:endParaRPr lang="en-US" altLang="en-US" sz="2400" dirty="0"/>
          </a:p>
        </p:txBody>
      </p:sp>
      <p:pic>
        <p:nvPicPr>
          <p:cNvPr id="8195" name="Picture 4"/>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474652" y="3924532"/>
            <a:ext cx="3212147" cy="2593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85200" y="6299200"/>
            <a:ext cx="406400" cy="406400"/>
          </a:xfrm>
          <a:prstGeom prst="rect">
            <a:avLst/>
          </a:prstGeom>
        </p:spPr>
      </p:pic>
    </p:spTree>
    <p:extLst>
      <p:ext uri="{BB962C8B-B14F-4D97-AF65-F5344CB8AC3E}">
        <p14:creationId xmlns:p14="http://schemas.microsoft.com/office/powerpoint/2010/main" val="4257660737"/>
      </p:ext>
    </p:extLst>
  </p:cSld>
  <p:clrMapOvr>
    <a:masterClrMapping/>
  </p:clrMapOvr>
  <mc:AlternateContent xmlns:mc="http://schemas.openxmlformats.org/markup-compatibility/2006" xmlns:p14="http://schemas.microsoft.com/office/powerpoint/2010/main">
    <mc:Choice Requires="p14">
      <p:transition spd="slow" p14:dur="2000" advTm="19019"/>
    </mc:Choice>
    <mc:Fallback xmlns="">
      <p:transition spd="slow" advTm="1901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20262" y="818607"/>
            <a:ext cx="8229600" cy="3296194"/>
          </a:xfrm>
        </p:spPr>
        <p:txBody>
          <a:bodyPr>
            <a:normAutofit fontScale="92500" lnSpcReduction="10000"/>
          </a:bodyPr>
          <a:lstStyle/>
          <a:p>
            <a:r>
              <a:rPr lang="en-US" sz="2400" dirty="0"/>
              <a:t>All UA COM-P students and officially approved visiting students should be in possession of a blue </a:t>
            </a:r>
            <a:r>
              <a:rPr lang="en-US" sz="2400" dirty="0">
                <a:hlinkClick r:id="rId5"/>
              </a:rPr>
              <a:t>Student Occupational Exposure Procedure Card</a:t>
            </a:r>
            <a:endParaRPr lang="en-US" sz="2400" dirty="0"/>
          </a:p>
          <a:p>
            <a:r>
              <a:rPr lang="en-US" sz="2400" dirty="0"/>
              <a:t>Card should be carried at all times while participating in University-sponsored programs</a:t>
            </a:r>
          </a:p>
          <a:p>
            <a:r>
              <a:rPr lang="en-US" sz="2400" dirty="0"/>
              <a:t>Replacement cards can be obtained in Student Affairs in HSEB 5</a:t>
            </a:r>
            <a:r>
              <a:rPr lang="en-US" sz="2400" baseline="30000" dirty="0"/>
              <a:t>th</a:t>
            </a:r>
            <a:r>
              <a:rPr lang="en-US" sz="2400" dirty="0"/>
              <a:t> floor- C wing.</a:t>
            </a:r>
          </a:p>
          <a:p>
            <a:r>
              <a:rPr lang="en-US" sz="2400" dirty="0"/>
              <a:t>Card outlines procedures which must be followed when an exposure occurs</a:t>
            </a:r>
          </a:p>
          <a:p>
            <a:endParaRPr lang="en-US" dirty="0"/>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85200" y="6299200"/>
            <a:ext cx="406400" cy="406400"/>
          </a:xfrm>
          <a:prstGeom prst="rect">
            <a:avLst/>
          </a:prstGeom>
        </p:spPr>
      </p:pic>
      <p:pic>
        <p:nvPicPr>
          <p:cNvPr id="2" name="Picture 1">
            <a:extLst>
              <a:ext uri="{FF2B5EF4-FFF2-40B4-BE49-F238E27FC236}">
                <a16:creationId xmlns:a16="http://schemas.microsoft.com/office/drawing/2014/main" id="{CFDB3E21-96CA-4725-AA3A-72B81DC89B31}"/>
              </a:ext>
            </a:extLst>
          </p:cNvPr>
          <p:cNvPicPr>
            <a:picLocks noChangeAspect="1"/>
          </p:cNvPicPr>
          <p:nvPr/>
        </p:nvPicPr>
        <p:blipFill>
          <a:blip r:embed="rId7"/>
          <a:stretch>
            <a:fillRect/>
          </a:stretch>
        </p:blipFill>
        <p:spPr>
          <a:xfrm>
            <a:off x="278524" y="3852524"/>
            <a:ext cx="4120168" cy="2154080"/>
          </a:xfrm>
          <a:prstGeom prst="rect">
            <a:avLst/>
          </a:prstGeom>
        </p:spPr>
      </p:pic>
      <p:pic>
        <p:nvPicPr>
          <p:cNvPr id="4" name="Picture 3">
            <a:extLst>
              <a:ext uri="{FF2B5EF4-FFF2-40B4-BE49-F238E27FC236}">
                <a16:creationId xmlns:a16="http://schemas.microsoft.com/office/drawing/2014/main" id="{39B8A093-8456-411C-8373-590E2E62BF68}"/>
              </a:ext>
            </a:extLst>
          </p:cNvPr>
          <p:cNvPicPr>
            <a:picLocks noChangeAspect="1"/>
          </p:cNvPicPr>
          <p:nvPr/>
        </p:nvPicPr>
        <p:blipFill>
          <a:blip r:embed="rId8"/>
          <a:stretch>
            <a:fillRect/>
          </a:stretch>
        </p:blipFill>
        <p:spPr>
          <a:xfrm>
            <a:off x="4743450" y="3848596"/>
            <a:ext cx="4143375" cy="2158008"/>
          </a:xfrm>
          <a:prstGeom prst="rect">
            <a:avLst/>
          </a:prstGeom>
        </p:spPr>
      </p:pic>
    </p:spTree>
    <p:extLst>
      <p:ext uri="{BB962C8B-B14F-4D97-AF65-F5344CB8AC3E}">
        <p14:creationId xmlns:p14="http://schemas.microsoft.com/office/powerpoint/2010/main" val="2400146530"/>
      </p:ext>
    </p:extLst>
  </p:cSld>
  <p:clrMapOvr>
    <a:masterClrMapping/>
  </p:clrMapOvr>
  <mc:AlternateContent xmlns:mc="http://schemas.openxmlformats.org/markup-compatibility/2006" xmlns:p14="http://schemas.microsoft.com/office/powerpoint/2010/main">
    <mc:Choice Requires="p14">
      <p:transition spd="slow" p14:dur="2000" advTm="25972"/>
    </mc:Choice>
    <mc:Fallback xmlns="">
      <p:transition spd="slow" advTm="2597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06286"/>
            <a:ext cx="8229600" cy="4819877"/>
          </a:xfrm>
        </p:spPr>
        <p:txBody>
          <a:bodyPr/>
          <a:lstStyle/>
          <a:p>
            <a:pPr marL="0" indent="0" algn="ctr">
              <a:buNone/>
            </a:pPr>
            <a:endParaRPr lang="en-US" dirty="0"/>
          </a:p>
          <a:p>
            <a:pPr marL="0" indent="0" algn="ctr">
              <a:buNone/>
            </a:pPr>
            <a:r>
              <a:rPr lang="en-US" dirty="0"/>
              <a:t>When </a:t>
            </a:r>
            <a:r>
              <a:rPr lang="en-US" b="1" u="sng" dirty="0">
                <a:solidFill>
                  <a:srgbClr val="C00000"/>
                </a:solidFill>
              </a:rPr>
              <a:t>ANY</a:t>
            </a:r>
            <a:r>
              <a:rPr lang="en-US" dirty="0"/>
              <a:t> exposure occurs, no matter how seemingly insignificant, the following procedures </a:t>
            </a:r>
            <a:r>
              <a:rPr lang="en-US" b="1" u="sng" dirty="0">
                <a:solidFill>
                  <a:srgbClr val="C00000"/>
                </a:solidFill>
              </a:rPr>
              <a:t>MUST</a:t>
            </a:r>
            <a:r>
              <a:rPr lang="en-US" dirty="0"/>
              <a:t> be followed by attending physicians and students who have been exposed </a:t>
            </a:r>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585200" y="6299200"/>
            <a:ext cx="406400" cy="406400"/>
          </a:xfrm>
          <a:prstGeom prst="rect">
            <a:avLst/>
          </a:prstGeom>
        </p:spPr>
      </p:pic>
    </p:spTree>
    <p:extLst>
      <p:ext uri="{BB962C8B-B14F-4D97-AF65-F5344CB8AC3E}">
        <p14:creationId xmlns:p14="http://schemas.microsoft.com/office/powerpoint/2010/main" val="329047931"/>
      </p:ext>
    </p:extLst>
  </p:cSld>
  <p:clrMapOvr>
    <a:masterClrMapping/>
  </p:clrMapOvr>
  <mc:AlternateContent xmlns:mc="http://schemas.openxmlformats.org/markup-compatibility/2006" xmlns:p14="http://schemas.microsoft.com/office/powerpoint/2010/main">
    <mc:Choice Requires="p14">
      <p:transition spd="slow" p14:dur="2000" advTm="11113"/>
    </mc:Choice>
    <mc:Fallback xmlns="">
      <p:transition spd="slow" advTm="1111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993187"/>
            <a:ext cx="8229600" cy="4132976"/>
          </a:xfrm>
        </p:spPr>
        <p:txBody>
          <a:bodyPr>
            <a:normAutofit/>
          </a:bodyPr>
          <a:lstStyle/>
          <a:p>
            <a:pPr marL="971550" lvl="1" indent="-514350">
              <a:buAutoNum type="arabicParenR"/>
            </a:pPr>
            <a:r>
              <a:rPr lang="en-US" dirty="0"/>
              <a:t>When applicable, remove soiled clothing and wash the exposed area with soap and water. Administer first aid as appropriate to the exposure.</a:t>
            </a:r>
          </a:p>
          <a:p>
            <a:pPr marL="457200" lvl="1" indent="0">
              <a:buNone/>
            </a:pPr>
            <a:endParaRPr lang="en-US" sz="1800" dirty="0">
              <a:solidFill>
                <a:srgbClr val="FF0000"/>
              </a:solidFill>
            </a:endParaRPr>
          </a:p>
          <a:p>
            <a:pPr marL="457200" lvl="1" indent="0">
              <a:buNone/>
            </a:pPr>
            <a:endParaRPr lang="en-US" sz="1800" dirty="0">
              <a:solidFill>
                <a:srgbClr val="FF0000"/>
              </a:solidFill>
            </a:endParaRPr>
          </a:p>
          <a:p>
            <a:pPr marL="457200" lvl="1" indent="0">
              <a:buNone/>
            </a:pPr>
            <a:endParaRPr lang="en-US" sz="1800" dirty="0">
              <a:solidFill>
                <a:srgbClr val="FF0000"/>
              </a:solidFill>
            </a:endParaRPr>
          </a:p>
          <a:p>
            <a:pPr marL="457200" lvl="1" indent="0">
              <a:buNone/>
            </a:pPr>
            <a:endParaRPr lang="en-US" sz="1800" dirty="0">
              <a:solidFill>
                <a:srgbClr val="FF0000"/>
              </a:solidFill>
            </a:endParaRPr>
          </a:p>
          <a:p>
            <a:pPr marL="457200" lvl="1" indent="0">
              <a:buNone/>
            </a:pPr>
            <a:endParaRPr lang="en-US" sz="1800" dirty="0">
              <a:solidFill>
                <a:srgbClr val="FF0000"/>
              </a:solidFill>
            </a:endParaRPr>
          </a:p>
          <a:p>
            <a:endParaRPr lang="en-US" dirty="0"/>
          </a:p>
        </p:txBody>
      </p:sp>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19425" y="3994901"/>
            <a:ext cx="3105150" cy="1466850"/>
          </a:xfrm>
          <a:prstGeom prst="rect">
            <a:avLst/>
          </a:prstGeom>
        </p:spPr>
      </p:pic>
      <p:sp>
        <p:nvSpPr>
          <p:cNvPr id="2" name="TextBox 1"/>
          <p:cNvSpPr txBox="1"/>
          <p:nvPr/>
        </p:nvSpPr>
        <p:spPr>
          <a:xfrm>
            <a:off x="457200" y="606175"/>
            <a:ext cx="7700481" cy="1077218"/>
          </a:xfrm>
          <a:prstGeom prst="rect">
            <a:avLst/>
          </a:prstGeom>
          <a:noFill/>
        </p:spPr>
        <p:txBody>
          <a:bodyPr wrap="square" rtlCol="0">
            <a:spAutoFit/>
          </a:bodyPr>
          <a:lstStyle/>
          <a:p>
            <a:r>
              <a:rPr lang="en-US" sz="3200" dirty="0"/>
              <a:t>In the event of an exposure, students must follow the following procedures:</a:t>
            </a:r>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85200" y="6299200"/>
            <a:ext cx="406400" cy="406400"/>
          </a:xfrm>
          <a:prstGeom prst="rect">
            <a:avLst/>
          </a:prstGeom>
        </p:spPr>
      </p:pic>
    </p:spTree>
    <p:extLst>
      <p:ext uri="{BB962C8B-B14F-4D97-AF65-F5344CB8AC3E}">
        <p14:creationId xmlns:p14="http://schemas.microsoft.com/office/powerpoint/2010/main" val="1901986506"/>
      </p:ext>
    </p:extLst>
  </p:cSld>
  <p:clrMapOvr>
    <a:masterClrMapping/>
  </p:clrMapOvr>
  <mc:AlternateContent xmlns:mc="http://schemas.openxmlformats.org/markup-compatibility/2006" xmlns:p14="http://schemas.microsoft.com/office/powerpoint/2010/main">
    <mc:Choice Requires="p14">
      <p:transition spd="slow" p14:dur="2000" advTm="12218"/>
    </mc:Choice>
    <mc:Fallback xmlns="">
      <p:transition spd="slow" advTm="122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86968"/>
            <a:ext cx="8229600" cy="5239195"/>
          </a:xfrm>
        </p:spPr>
        <p:txBody>
          <a:bodyPr/>
          <a:lstStyle/>
          <a:p>
            <a:pPr marL="457200" lvl="1" indent="0">
              <a:buNone/>
            </a:pPr>
            <a:r>
              <a:rPr lang="en-US" dirty="0"/>
              <a:t>2) Immediately notify the attending physician, resident, or site coordinator.  Share with them the instructions on your double-sided blue </a:t>
            </a:r>
            <a:r>
              <a:rPr lang="en-US" i="1" dirty="0"/>
              <a:t>Student Occupational Exposure Procedure Card.</a:t>
            </a:r>
          </a:p>
          <a:p>
            <a:pPr marL="457200" lvl="1" indent="0">
              <a:buNone/>
            </a:pPr>
            <a:endParaRPr lang="en-US" dirty="0"/>
          </a:p>
          <a:p>
            <a:pPr lvl="1"/>
            <a:endParaRPr lang="en-US" sz="1800" dirty="0">
              <a:solidFill>
                <a:srgbClr val="FF0000"/>
              </a:solidFill>
            </a:endParaRPr>
          </a:p>
          <a:p>
            <a:pPr lvl="1"/>
            <a:endParaRPr lang="en-US" sz="1800" dirty="0">
              <a:solidFill>
                <a:srgbClr val="FF0000"/>
              </a:solidFill>
            </a:endParaRPr>
          </a:p>
          <a:p>
            <a:pPr lvl="1"/>
            <a:endParaRPr lang="en-US" sz="1800" dirty="0">
              <a:solidFill>
                <a:srgbClr val="FF0000"/>
              </a:solidFill>
            </a:endParaRPr>
          </a:p>
          <a:p>
            <a:pPr lvl="1"/>
            <a:endParaRPr lang="en-US" sz="1800" dirty="0">
              <a:solidFill>
                <a:srgbClr val="FF0000"/>
              </a:solidFill>
            </a:endParaRPr>
          </a:p>
          <a:p>
            <a:pPr marL="457200" lvl="1" indent="0">
              <a:buNone/>
            </a:pPr>
            <a:endParaRPr lang="en-US" sz="1800" dirty="0">
              <a:solidFill>
                <a:srgbClr val="FF0000"/>
              </a:solidFill>
            </a:endParaRPr>
          </a:p>
          <a:p>
            <a:endParaRPr lang="en-US" dirty="0"/>
          </a:p>
        </p:txBody>
      </p:sp>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66393" y="3427583"/>
            <a:ext cx="3011213" cy="2258410"/>
          </a:xfrm>
          <a:prstGeom prst="rect">
            <a:avLst/>
          </a:prstGeom>
        </p:spPr>
      </p:pic>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85200" y="6299200"/>
            <a:ext cx="406400" cy="406400"/>
          </a:xfrm>
          <a:prstGeom prst="rect">
            <a:avLst/>
          </a:prstGeom>
        </p:spPr>
      </p:pic>
    </p:spTree>
    <p:extLst>
      <p:ext uri="{BB962C8B-B14F-4D97-AF65-F5344CB8AC3E}">
        <p14:creationId xmlns:p14="http://schemas.microsoft.com/office/powerpoint/2010/main" val="2212246191"/>
      </p:ext>
    </p:extLst>
  </p:cSld>
  <p:clrMapOvr>
    <a:masterClrMapping/>
  </p:clrMapOvr>
  <mc:AlternateContent xmlns:mc="http://schemas.openxmlformats.org/markup-compatibility/2006" xmlns:p14="http://schemas.microsoft.com/office/powerpoint/2010/main">
    <mc:Choice Requires="p14">
      <p:transition spd="slow" p14:dur="2000" advTm="8218"/>
    </mc:Choice>
    <mc:Fallback xmlns="">
      <p:transition spd="slow" advTm="82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82539" y="737429"/>
            <a:ext cx="8229600" cy="4790074"/>
          </a:xfrm>
        </p:spPr>
        <p:txBody>
          <a:bodyPr>
            <a:normAutofit/>
          </a:bodyPr>
          <a:lstStyle/>
          <a:p>
            <a:pPr marL="457200" lvl="1" indent="0">
              <a:buNone/>
            </a:pPr>
            <a:r>
              <a:rPr lang="en-US" sz="2400" dirty="0"/>
              <a:t>3) </a:t>
            </a:r>
            <a:r>
              <a:rPr lang="en-US" dirty="0"/>
              <a:t>Present at the affiliate’s employee health, ER, or Urgent care (per affiliate’s policy) to document the incident and to receive </a:t>
            </a:r>
            <a:r>
              <a:rPr lang="en-US" i="1" dirty="0"/>
              <a:t>prompt</a:t>
            </a:r>
            <a:r>
              <a:rPr lang="en-US" dirty="0"/>
              <a:t> medical attention including:</a:t>
            </a:r>
          </a:p>
          <a:p>
            <a:pPr lvl="2" indent="-182880"/>
            <a:r>
              <a:rPr lang="en-US" sz="2200" dirty="0"/>
              <a:t>Medical assessment and evaluation</a:t>
            </a:r>
          </a:p>
          <a:p>
            <a:pPr lvl="2" indent="-182880"/>
            <a:r>
              <a:rPr lang="en-US" sz="2200" dirty="0"/>
              <a:t>Baseline and follow-up laboratory values, and imaging (as needed)</a:t>
            </a:r>
          </a:p>
          <a:p>
            <a:pPr lvl="2" indent="-182880"/>
            <a:r>
              <a:rPr lang="en-US" sz="2200" dirty="0"/>
              <a:t>Prophylactic drug treatment (as needed)</a:t>
            </a:r>
          </a:p>
          <a:p>
            <a:pPr lvl="2" indent="-182880"/>
            <a:r>
              <a:rPr lang="en-US" sz="2200" dirty="0"/>
              <a:t>Counseling</a:t>
            </a:r>
          </a:p>
          <a:p>
            <a:pPr marL="0" indent="0">
              <a:buNone/>
            </a:pPr>
            <a:endParaRPr lang="en-US" dirty="0"/>
          </a:p>
          <a:p>
            <a:endParaRPr lang="en-US" sz="1600" dirty="0"/>
          </a:p>
        </p:txBody>
      </p:sp>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17221" y="4715708"/>
            <a:ext cx="3426431" cy="1797175"/>
          </a:xfrm>
          <a:prstGeom prst="rect">
            <a:avLst/>
          </a:prstGeom>
        </p:spPr>
      </p:pic>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85200" y="6299200"/>
            <a:ext cx="406400" cy="406400"/>
          </a:xfrm>
          <a:prstGeom prst="rect">
            <a:avLst/>
          </a:prstGeom>
        </p:spPr>
      </p:pic>
    </p:spTree>
    <p:extLst>
      <p:ext uri="{BB962C8B-B14F-4D97-AF65-F5344CB8AC3E}">
        <p14:creationId xmlns:p14="http://schemas.microsoft.com/office/powerpoint/2010/main" val="2570201868"/>
      </p:ext>
    </p:extLst>
  </p:cSld>
  <p:clrMapOvr>
    <a:masterClrMapping/>
  </p:clrMapOvr>
  <mc:AlternateContent xmlns:mc="http://schemas.openxmlformats.org/markup-compatibility/2006" xmlns:p14="http://schemas.microsoft.com/office/powerpoint/2010/main">
    <mc:Choice Requires="p14">
      <p:transition spd="slow" p14:dur="2000" advTm="20731"/>
    </mc:Choice>
    <mc:Fallback xmlns="">
      <p:transition spd="slow" advTm="2073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79269"/>
            <a:ext cx="8229600" cy="4588056"/>
          </a:xfrm>
        </p:spPr>
        <p:txBody>
          <a:bodyPr rtlCol="0">
            <a:normAutofit/>
          </a:bodyPr>
          <a:lstStyle/>
          <a:p>
            <a:pPr marL="0" indent="0" eaLnBrk="1" fontAlgn="auto" hangingPunct="1">
              <a:spcAft>
                <a:spcPts val="0"/>
              </a:spcAft>
              <a:buFont typeface="Arial"/>
              <a:buNone/>
              <a:defRPr/>
            </a:pPr>
            <a:r>
              <a:rPr lang="en-US" sz="2800" dirty="0"/>
              <a:t>4) Following the assessment, the Affiliate shall immediately make available to the affected student a copy of all records related to student’s exposure including:</a:t>
            </a:r>
          </a:p>
          <a:p>
            <a:pPr eaLnBrk="1" fontAlgn="auto" hangingPunct="1">
              <a:spcAft>
                <a:spcPts val="0"/>
              </a:spcAft>
              <a:defRPr/>
            </a:pPr>
            <a:r>
              <a:rPr lang="en-US" sz="2400" dirty="0"/>
              <a:t>Results (if applicable) regarding HIV, HBV, HCV and/or other infectious disease status of the source – to the extent permitted by the law. </a:t>
            </a:r>
          </a:p>
          <a:p>
            <a:pPr eaLnBrk="1" fontAlgn="auto" hangingPunct="1">
              <a:spcAft>
                <a:spcPts val="0"/>
              </a:spcAft>
              <a:defRPr/>
            </a:pPr>
            <a:r>
              <a:rPr lang="en-US" sz="2400" dirty="0"/>
              <a:t>Treatment</a:t>
            </a:r>
          </a:p>
          <a:p>
            <a:pPr eaLnBrk="1" fontAlgn="auto" hangingPunct="1">
              <a:spcAft>
                <a:spcPts val="0"/>
              </a:spcAft>
              <a:defRPr/>
            </a:pPr>
            <a:r>
              <a:rPr lang="en-US" sz="2400" dirty="0"/>
              <a:t>Follow-up</a:t>
            </a:r>
          </a:p>
          <a:p>
            <a:pPr marL="0" indent="0" eaLnBrk="1" fontAlgn="auto" hangingPunct="1">
              <a:spcAft>
                <a:spcPts val="0"/>
              </a:spcAft>
              <a:buFont typeface="Arial"/>
              <a:buNone/>
              <a:defRPr/>
            </a:pPr>
            <a:endParaRPr lang="en-US" sz="1600" dirty="0"/>
          </a:p>
        </p:txBody>
      </p:sp>
      <p:pic>
        <p:nvPicPr>
          <p:cNvPr id="19459" name="Picture 3"/>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293651" y="4335694"/>
            <a:ext cx="3305818" cy="1983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85200" y="6299200"/>
            <a:ext cx="406400" cy="406400"/>
          </a:xfrm>
          <a:prstGeom prst="rect">
            <a:avLst/>
          </a:prstGeom>
        </p:spPr>
      </p:pic>
    </p:spTree>
    <p:extLst>
      <p:ext uri="{BB962C8B-B14F-4D97-AF65-F5344CB8AC3E}">
        <p14:creationId xmlns:p14="http://schemas.microsoft.com/office/powerpoint/2010/main" val="4121588912"/>
      </p:ext>
    </p:extLst>
  </p:cSld>
  <p:clrMapOvr>
    <a:masterClrMapping/>
  </p:clrMapOvr>
  <mc:AlternateContent xmlns:mc="http://schemas.openxmlformats.org/markup-compatibility/2006" xmlns:p14="http://schemas.microsoft.com/office/powerpoint/2010/main">
    <mc:Choice Requires="p14">
      <p:transition spd="slow" p14:dur="2000" advTm="23595"/>
    </mc:Choice>
    <mc:Fallback xmlns="">
      <p:transition spd="slow" advTm="2359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77917"/>
            <a:ext cx="8229600" cy="1355835"/>
          </a:xfrm>
        </p:spPr>
        <p:txBody>
          <a:bodyPr>
            <a:normAutofit/>
          </a:bodyPr>
          <a:lstStyle/>
          <a:p>
            <a:pPr marL="0" indent="0">
              <a:buNone/>
            </a:pPr>
            <a:r>
              <a:rPr lang="en-US" sz="2800" dirty="0"/>
              <a:t>5. Within 5 days of any exposure, student must also follow up with Campus Health in Tucson or Phoenix. </a:t>
            </a:r>
          </a:p>
          <a:p>
            <a:pPr marL="0" indent="0" algn="ctr">
              <a:buNone/>
            </a:pPr>
            <a:endParaRPr lang="en-US" sz="2400" dirty="0"/>
          </a:p>
        </p:txBody>
      </p:sp>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99807" y="4162095"/>
            <a:ext cx="3305113" cy="2554014"/>
          </a:xfrm>
          <a:prstGeom prst="rect">
            <a:avLst/>
          </a:prstGeom>
        </p:spPr>
      </p:pic>
      <p:pic>
        <p:nvPicPr>
          <p:cNvPr id="5" name="Picture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56885" y="3791277"/>
            <a:ext cx="1939940" cy="2924832"/>
          </a:xfrm>
          <a:prstGeom prst="rect">
            <a:avLst/>
          </a:prstGeom>
        </p:spPr>
      </p:pic>
      <p:sp>
        <p:nvSpPr>
          <p:cNvPr id="6" name="TextBox 5"/>
          <p:cNvSpPr txBox="1"/>
          <p:nvPr/>
        </p:nvSpPr>
        <p:spPr>
          <a:xfrm>
            <a:off x="556885" y="1971528"/>
            <a:ext cx="8129915" cy="1477328"/>
          </a:xfrm>
          <a:prstGeom prst="rect">
            <a:avLst/>
          </a:prstGeom>
          <a:noFill/>
        </p:spPr>
        <p:txBody>
          <a:bodyPr wrap="square" rtlCol="0">
            <a:spAutoFit/>
          </a:bodyPr>
          <a:lstStyle/>
          <a:p>
            <a:r>
              <a:rPr lang="en-US" sz="2400" dirty="0"/>
              <a:t>UA COM-P students should contact ASU Downtown Campus Health at </a:t>
            </a:r>
            <a:r>
              <a:rPr lang="en-US" sz="2400" b="1" dirty="0">
                <a:solidFill>
                  <a:srgbClr val="C00000"/>
                </a:solidFill>
              </a:rPr>
              <a:t>602-496-0721</a:t>
            </a:r>
            <a:r>
              <a:rPr lang="en-US" sz="2400" dirty="0"/>
              <a:t>, located at 5</a:t>
            </a:r>
            <a:r>
              <a:rPr lang="en-US" sz="2400" baseline="30000" dirty="0"/>
              <a:t>th</a:t>
            </a:r>
            <a:r>
              <a:rPr lang="en-US" sz="2400" dirty="0"/>
              <a:t> and Fillmore Streets near the Phoenix Biomedical Campus. </a:t>
            </a:r>
          </a:p>
          <a:p>
            <a:endParaRPr lang="en-US" dirty="0"/>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585200" y="6299200"/>
            <a:ext cx="406400" cy="406400"/>
          </a:xfrm>
          <a:prstGeom prst="rect">
            <a:avLst/>
          </a:prstGeom>
        </p:spPr>
      </p:pic>
    </p:spTree>
    <p:extLst>
      <p:ext uri="{BB962C8B-B14F-4D97-AF65-F5344CB8AC3E}">
        <p14:creationId xmlns:p14="http://schemas.microsoft.com/office/powerpoint/2010/main" val="398557464"/>
      </p:ext>
    </p:extLst>
  </p:cSld>
  <p:clrMapOvr>
    <a:masterClrMapping/>
  </p:clrMapOvr>
  <mc:AlternateContent xmlns:mc="http://schemas.openxmlformats.org/markup-compatibility/2006" xmlns:p14="http://schemas.microsoft.com/office/powerpoint/2010/main">
    <mc:Choice Requires="p14">
      <p:transition spd="slow" p14:dur="2000" advTm="15244"/>
    </mc:Choice>
    <mc:Fallback xmlns="">
      <p:transition spd="slow" advTm="1524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40979"/>
            <a:ext cx="8429946" cy="3129456"/>
          </a:xfrm>
        </p:spPr>
        <p:txBody>
          <a:bodyPr>
            <a:normAutofit/>
          </a:bodyPr>
          <a:lstStyle/>
          <a:p>
            <a:pPr marL="0" indent="0">
              <a:buNone/>
            </a:pPr>
            <a:r>
              <a:rPr lang="en-US" sz="2800" b="1" dirty="0"/>
              <a:t>Treating physician/provider </a:t>
            </a:r>
            <a:r>
              <a:rPr lang="en-US" sz="2800" dirty="0"/>
              <a:t>should contact the on-call infectious disease physicians at the University of Arizona for consultation to discuss recommendations for tests and/or medications related to the student’s exposure.</a:t>
            </a:r>
          </a:p>
          <a:p>
            <a:pPr marL="0" indent="0">
              <a:buNone/>
            </a:pPr>
            <a:r>
              <a:rPr lang="en-US" sz="2800" dirty="0"/>
              <a:t>Physician’s Resource Line: </a:t>
            </a:r>
          </a:p>
          <a:p>
            <a:pPr marL="0" indent="0">
              <a:buNone/>
            </a:pPr>
            <a:r>
              <a:rPr lang="en-US" sz="2800" b="1" dirty="0">
                <a:solidFill>
                  <a:srgbClr val="C00000"/>
                </a:solidFill>
              </a:rPr>
              <a:t>520-694-5868</a:t>
            </a:r>
            <a:r>
              <a:rPr lang="en-US" sz="2800" dirty="0"/>
              <a:t> or </a:t>
            </a:r>
            <a:r>
              <a:rPr lang="en-US" sz="2800" b="1" dirty="0">
                <a:solidFill>
                  <a:srgbClr val="C00000"/>
                </a:solidFill>
              </a:rPr>
              <a:t>800-777-7552</a:t>
            </a:r>
            <a:endParaRPr lang="en-US" sz="2800" dirty="0"/>
          </a:p>
        </p:txBody>
      </p:sp>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13960" y="3720663"/>
            <a:ext cx="3316080" cy="1868214"/>
          </a:xfrm>
          <a:prstGeom prst="rect">
            <a:avLst/>
          </a:prstGeom>
        </p:spPr>
      </p:pic>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85200" y="6299200"/>
            <a:ext cx="406400" cy="406400"/>
          </a:xfrm>
          <a:prstGeom prst="rect">
            <a:avLst/>
          </a:prstGeom>
        </p:spPr>
      </p:pic>
    </p:spTree>
    <p:extLst>
      <p:ext uri="{BB962C8B-B14F-4D97-AF65-F5344CB8AC3E}">
        <p14:creationId xmlns:p14="http://schemas.microsoft.com/office/powerpoint/2010/main" val="3760437863"/>
      </p:ext>
    </p:extLst>
  </p:cSld>
  <p:clrMapOvr>
    <a:masterClrMapping/>
  </p:clrMapOvr>
  <mc:AlternateContent xmlns:mc="http://schemas.openxmlformats.org/markup-compatibility/2006" xmlns:p14="http://schemas.microsoft.com/office/powerpoint/2010/main">
    <mc:Choice Requires="p14">
      <p:transition spd="slow" p14:dur="2000" advTm="22451"/>
    </mc:Choice>
    <mc:Fallback xmlns="">
      <p:transition spd="slow" advTm="2245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err="1"/>
              <a:t>UArizona</a:t>
            </a:r>
            <a:r>
              <a:rPr lang="en-US" dirty="0"/>
              <a:t> Reporting Requirements</a:t>
            </a:r>
          </a:p>
        </p:txBody>
      </p:sp>
      <p:sp>
        <p:nvSpPr>
          <p:cNvPr id="3" name="Content Placeholder 2"/>
          <p:cNvSpPr>
            <a:spLocks noGrp="1"/>
          </p:cNvSpPr>
          <p:nvPr>
            <p:ph idx="1"/>
          </p:nvPr>
        </p:nvSpPr>
        <p:spPr/>
        <p:txBody>
          <a:bodyPr/>
          <a:lstStyle/>
          <a:p>
            <a:pPr marL="0" lvl="0" indent="0">
              <a:buNone/>
            </a:pPr>
            <a:r>
              <a:rPr lang="en-US" sz="2800" b="1" dirty="0">
                <a:solidFill>
                  <a:prstClr val="black"/>
                </a:solidFill>
              </a:rPr>
              <a:t>ALL occupational exposures:</a:t>
            </a:r>
          </a:p>
          <a:p>
            <a:r>
              <a:rPr lang="en-US" sz="2800" dirty="0">
                <a:solidFill>
                  <a:prstClr val="black"/>
                </a:solidFill>
              </a:rPr>
              <a:t>Students must complete the UA Risk Management Non-Employee Incident Report at </a:t>
            </a:r>
            <a:r>
              <a:rPr lang="en-US" sz="2800" dirty="0">
                <a:hlinkClick r:id="rId4"/>
              </a:rPr>
              <a:t>https://risk.arizona.edu/insurance/incident-reporting</a:t>
            </a:r>
            <a:r>
              <a:rPr lang="en-US" sz="2800" dirty="0"/>
              <a:t> </a:t>
            </a:r>
          </a:p>
          <a:p>
            <a:r>
              <a:rPr lang="en-US" sz="2800" dirty="0"/>
              <a:t>This is an online form, if you need assistance contact Miguel Delgado at 520-621-5392 / </a:t>
            </a:r>
            <a:r>
              <a:rPr lang="en-US" sz="2800" dirty="0">
                <a:hlinkClick r:id="rId5"/>
              </a:rPr>
              <a:t>mdelgado1@arizona.edu</a:t>
            </a:r>
            <a:r>
              <a:rPr lang="en-US" sz="2800" dirty="0">
                <a:solidFill>
                  <a:prstClr val="black"/>
                </a:solidFill>
              </a:rPr>
              <a:t>. </a:t>
            </a:r>
          </a:p>
          <a:p>
            <a:r>
              <a:rPr lang="en-US" sz="2800" dirty="0">
                <a:solidFill>
                  <a:prstClr val="black"/>
                </a:solidFill>
              </a:rPr>
              <a:t>Instructions are also on the</a:t>
            </a:r>
            <a:r>
              <a:rPr lang="en-US" sz="2800" dirty="0"/>
              <a:t> blue Student Occupational Exposure Procedure Card</a:t>
            </a:r>
            <a:r>
              <a:rPr lang="en-US" sz="2800" dirty="0">
                <a:solidFill>
                  <a:prstClr val="black"/>
                </a:solidFill>
              </a:rPr>
              <a:t> </a:t>
            </a:r>
          </a:p>
          <a:p>
            <a:pPr marL="0" indent="0">
              <a:buNone/>
            </a:pPr>
            <a:endParaRPr lang="en-US"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85200" y="6299200"/>
            <a:ext cx="406400" cy="406400"/>
          </a:xfrm>
          <a:prstGeom prst="rect">
            <a:avLst/>
          </a:prstGeom>
        </p:spPr>
      </p:pic>
    </p:spTree>
    <p:extLst>
      <p:ext uri="{BB962C8B-B14F-4D97-AF65-F5344CB8AC3E}">
        <p14:creationId xmlns:p14="http://schemas.microsoft.com/office/powerpoint/2010/main" val="2117714978"/>
      </p:ext>
    </p:extLst>
  </p:cSld>
  <p:clrMapOvr>
    <a:masterClrMapping/>
  </p:clrMapOvr>
  <mc:AlternateContent xmlns:mc="http://schemas.openxmlformats.org/markup-compatibility/2006" xmlns:p14="http://schemas.microsoft.com/office/powerpoint/2010/main">
    <mc:Choice Requires="p14">
      <p:transition spd="slow" p14:dur="2000" advTm="24548"/>
    </mc:Choice>
    <mc:Fallback xmlns="">
      <p:transition spd="slow" advTm="2454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AF18154-80FC-4EF2-ABDC-A18AAF40C9CC}"/>
              </a:ext>
            </a:extLst>
          </p:cNvPr>
          <p:cNvPicPr>
            <a:picLocks noChangeAspect="1"/>
          </p:cNvPicPr>
          <p:nvPr/>
        </p:nvPicPr>
        <p:blipFill>
          <a:blip r:embed="rId5"/>
          <a:stretch>
            <a:fillRect/>
          </a:stretch>
        </p:blipFill>
        <p:spPr>
          <a:xfrm>
            <a:off x="1474236" y="1511560"/>
            <a:ext cx="6353226" cy="3312366"/>
          </a:xfrm>
          <a:prstGeom prst="rect">
            <a:avLst/>
          </a:prstGeom>
          <a:scene3d>
            <a:camera prst="orthographicFront"/>
            <a:lightRig rig="threePt" dir="t"/>
          </a:scene3d>
          <a:sp3d>
            <a:bevelT prst="relaxedInset"/>
          </a:sp3d>
        </p:spPr>
      </p:pic>
      <p:sp>
        <p:nvSpPr>
          <p:cNvPr id="2" name="Arrow: Right 1">
            <a:extLst>
              <a:ext uri="{FF2B5EF4-FFF2-40B4-BE49-F238E27FC236}">
                <a16:creationId xmlns:a16="http://schemas.microsoft.com/office/drawing/2014/main" id="{4F733D5B-520E-428D-A959-98C0A36CE5EE}"/>
              </a:ext>
            </a:extLst>
          </p:cNvPr>
          <p:cNvSpPr/>
          <p:nvPr/>
        </p:nvSpPr>
        <p:spPr>
          <a:xfrm>
            <a:off x="737118" y="3657704"/>
            <a:ext cx="942392" cy="363894"/>
          </a:xfrm>
          <a:prstGeom prst="right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Rectangle 3"/>
          <p:cNvSpPr/>
          <p:nvPr/>
        </p:nvSpPr>
        <p:spPr>
          <a:xfrm>
            <a:off x="3256908" y="3657704"/>
            <a:ext cx="3349375" cy="277298"/>
          </a:xfrm>
          <a:prstGeom prst="rect">
            <a:avLst/>
          </a:prstGeom>
          <a:solidFill>
            <a:srgbClr val="FFFF00">
              <a:alpha val="13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85200" y="6299200"/>
            <a:ext cx="406400" cy="406400"/>
          </a:xfrm>
          <a:prstGeom prst="rect">
            <a:avLst/>
          </a:prstGeom>
        </p:spPr>
      </p:pic>
    </p:spTree>
    <p:extLst>
      <p:ext uri="{BB962C8B-B14F-4D97-AF65-F5344CB8AC3E}">
        <p14:creationId xmlns:p14="http://schemas.microsoft.com/office/powerpoint/2010/main" val="2823329186"/>
      </p:ext>
    </p:extLst>
  </p:cSld>
  <p:clrMapOvr>
    <a:masterClrMapping/>
  </p:clrMapOvr>
  <mc:AlternateContent xmlns:mc="http://schemas.openxmlformats.org/markup-compatibility/2006" xmlns:p14="http://schemas.microsoft.com/office/powerpoint/2010/main">
    <mc:Choice Requires="p14">
      <p:transition spd="slow" p14:dur="2000" advTm="2329"/>
    </mc:Choice>
    <mc:Fallback xmlns="">
      <p:transition spd="slow" advTm="232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66007" y="1263535"/>
            <a:ext cx="8562109" cy="4121649"/>
          </a:xfrm>
        </p:spPr>
        <p:txBody>
          <a:bodyPr>
            <a:normAutofit/>
          </a:bodyPr>
          <a:lstStyle/>
          <a:p>
            <a:pPr marL="0" indent="0" algn="ctr">
              <a:buNone/>
            </a:pPr>
            <a:r>
              <a:rPr lang="en-US" sz="2800" dirty="0"/>
              <a:t>These procedures facilitate the required action of clinical affiliates based upon the most recent guidelines from the Centers for Disease Control and are consistent with the Occupational Safety and Health Administration standards. </a:t>
            </a:r>
          </a:p>
        </p:txBody>
      </p:sp>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5845" y="3728545"/>
            <a:ext cx="2495550" cy="1828800"/>
          </a:xfrm>
          <a:prstGeom prst="rect">
            <a:avLst/>
          </a:prstGeom>
        </p:spPr>
      </p:pic>
      <p:pic>
        <p:nvPicPr>
          <p:cNvPr id="5" name="Picture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146482" y="3976195"/>
            <a:ext cx="3429000" cy="1333500"/>
          </a:xfrm>
          <a:prstGeom prst="rect">
            <a:avLst/>
          </a:prstGeom>
        </p:spPr>
      </p:pic>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585200" y="6299200"/>
            <a:ext cx="406400" cy="406400"/>
          </a:xfrm>
          <a:prstGeom prst="rect">
            <a:avLst/>
          </a:prstGeom>
        </p:spPr>
      </p:pic>
    </p:spTree>
    <p:extLst>
      <p:ext uri="{BB962C8B-B14F-4D97-AF65-F5344CB8AC3E}">
        <p14:creationId xmlns:p14="http://schemas.microsoft.com/office/powerpoint/2010/main" val="2658030717"/>
      </p:ext>
    </p:extLst>
  </p:cSld>
  <p:clrMapOvr>
    <a:masterClrMapping/>
  </p:clrMapOvr>
  <mc:AlternateContent xmlns:mc="http://schemas.openxmlformats.org/markup-compatibility/2006" xmlns:p14="http://schemas.microsoft.com/office/powerpoint/2010/main">
    <mc:Choice Requires="p14">
      <p:transition spd="slow" p14:dur="2000" advTm="11505"/>
    </mc:Choice>
    <mc:Fallback xmlns="">
      <p:transition spd="slow" advTm="1150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4771"/>
            <a:ext cx="8229600" cy="5361392"/>
          </a:xfrm>
        </p:spPr>
        <p:txBody>
          <a:bodyPr>
            <a:normAutofit/>
          </a:bodyPr>
          <a:lstStyle/>
          <a:p>
            <a:r>
              <a:rPr lang="en-US" sz="2400" dirty="0"/>
              <a:t>After any exposure, affiliates and their staffs must ensure that any required assessment and treatment will occur within the appropriate timeline. </a:t>
            </a:r>
          </a:p>
          <a:p>
            <a:endParaRPr lang="en-US" sz="1000" dirty="0"/>
          </a:p>
          <a:p>
            <a:r>
              <a:rPr lang="en-US" sz="2400" dirty="0"/>
              <a:t>Affiliates must, to the extent permitted by law, make available to the student, a copy of all records such treatment and follow-up, including pertinent health status of the source (HIV, HBV and HCV status for blood-borne; pandemic flu, COVID-19, TB, SARS, Ebola, etc. if airborne). </a:t>
            </a:r>
          </a:p>
          <a:p>
            <a:endParaRPr lang="en-US" sz="1000" dirty="0"/>
          </a:p>
          <a:p>
            <a:r>
              <a:rPr lang="en-US" sz="2400" dirty="0"/>
              <a:t>Finally, the affiliate must provide copies of all incident reports documenting the circumstances of the exposure to the University of Arizona Risk Management Services in Tucson. </a:t>
            </a:r>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585200" y="6299200"/>
            <a:ext cx="406400" cy="406400"/>
          </a:xfrm>
          <a:prstGeom prst="rect">
            <a:avLst/>
          </a:prstGeom>
        </p:spPr>
      </p:pic>
    </p:spTree>
    <p:extLst>
      <p:ext uri="{BB962C8B-B14F-4D97-AF65-F5344CB8AC3E}">
        <p14:creationId xmlns:p14="http://schemas.microsoft.com/office/powerpoint/2010/main" val="3084788965"/>
      </p:ext>
    </p:extLst>
  </p:cSld>
  <p:clrMapOvr>
    <a:masterClrMapping/>
  </p:clrMapOvr>
  <mc:AlternateContent xmlns:mc="http://schemas.openxmlformats.org/markup-compatibility/2006" xmlns:p14="http://schemas.microsoft.com/office/powerpoint/2010/main">
    <mc:Choice Requires="p14">
      <p:transition spd="slow" p14:dur="2000" advTm="34070"/>
    </mc:Choice>
    <mc:Fallback xmlns="">
      <p:transition spd="slow" advTm="3407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003367"/>
            <a:ext cx="8229600" cy="5021431"/>
          </a:xfrm>
        </p:spPr>
        <p:txBody>
          <a:bodyPr>
            <a:normAutofit/>
          </a:bodyPr>
          <a:lstStyle/>
          <a:p>
            <a:pPr marL="0" indent="0" algn="ctr">
              <a:buNone/>
            </a:pPr>
            <a:r>
              <a:rPr lang="en-US" dirty="0"/>
              <a:t>For more information or a full copy of the policy and procedures as well as related links and contact information, please visit</a:t>
            </a:r>
          </a:p>
          <a:p>
            <a:pPr marL="0" indent="0">
              <a:buNone/>
            </a:pPr>
            <a:r>
              <a:rPr lang="en-US" sz="1800" u="sng" dirty="0">
                <a:hlinkClick r:id="rId5"/>
              </a:rPr>
              <a:t>http://phoenixmed.arizona.edu/policy/student-exposure-blood-and-body-fluids-policy</a:t>
            </a:r>
            <a:endParaRPr lang="en-US" sz="1800" dirty="0"/>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85200" y="6299200"/>
            <a:ext cx="406400" cy="406400"/>
          </a:xfrm>
          <a:prstGeom prst="rect">
            <a:avLst/>
          </a:prstGeom>
        </p:spPr>
      </p:pic>
    </p:spTree>
    <p:extLst>
      <p:ext uri="{BB962C8B-B14F-4D97-AF65-F5344CB8AC3E}">
        <p14:creationId xmlns:p14="http://schemas.microsoft.com/office/powerpoint/2010/main" val="501526296"/>
      </p:ext>
    </p:extLst>
  </p:cSld>
  <p:clrMapOvr>
    <a:masterClrMapping/>
  </p:clrMapOvr>
  <mc:AlternateContent xmlns:mc="http://schemas.openxmlformats.org/markup-compatibility/2006" xmlns:p14="http://schemas.microsoft.com/office/powerpoint/2010/main">
    <mc:Choice Requires="p14">
      <p:transition spd="slow" p14:dur="2000" advTm="10273"/>
    </mc:Choice>
    <mc:Fallback xmlns="">
      <p:transition spd="slow" advTm="1027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 about Process?</a:t>
            </a:r>
          </a:p>
        </p:txBody>
      </p:sp>
      <p:sp>
        <p:nvSpPr>
          <p:cNvPr id="3" name="Content Placeholder 2"/>
          <p:cNvSpPr>
            <a:spLocks noGrp="1"/>
          </p:cNvSpPr>
          <p:nvPr>
            <p:ph idx="1"/>
          </p:nvPr>
        </p:nvSpPr>
        <p:spPr>
          <a:xfrm>
            <a:off x="457200" y="1323697"/>
            <a:ext cx="8229600" cy="4515077"/>
          </a:xfrm>
        </p:spPr>
        <p:txBody>
          <a:bodyPr>
            <a:normAutofit/>
          </a:bodyPr>
          <a:lstStyle/>
          <a:p>
            <a:pPr marL="0" indent="0">
              <a:buNone/>
            </a:pPr>
            <a:r>
              <a:rPr lang="en-US" sz="3600" dirty="0"/>
              <a:t>If there are any questions during this process, students, faculty or staff should call one of the below for immediate help:</a:t>
            </a:r>
          </a:p>
          <a:p>
            <a:pPr marL="0" indent="0">
              <a:buNone/>
            </a:pPr>
            <a:endParaRPr lang="en-US" sz="2000" dirty="0"/>
          </a:p>
          <a:p>
            <a:r>
              <a:rPr lang="en-US" sz="2800" dirty="0"/>
              <a:t>Credentialing Coordinator, COMP: 602-827-2810</a:t>
            </a:r>
          </a:p>
          <a:p>
            <a:r>
              <a:rPr lang="en-US" sz="2800" dirty="0"/>
              <a:t>Director of Student Services, COMP 602-827-2342</a:t>
            </a:r>
          </a:p>
          <a:p>
            <a:r>
              <a:rPr lang="en-US" sz="2800" dirty="0"/>
              <a:t>Assoc. Dean, Student Affairs, COMP: 602-827-2308</a:t>
            </a:r>
          </a:p>
          <a:p>
            <a:r>
              <a:rPr lang="en-US" sz="2800" dirty="0"/>
              <a:t>Student Affairs, COMP:  (front desk)  602- 827-2002</a:t>
            </a:r>
          </a:p>
          <a:p>
            <a:pPr marL="3200400" lvl="7" indent="0">
              <a:buNone/>
            </a:pPr>
            <a:endParaRPr lang="en-US"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585200" y="6299200"/>
            <a:ext cx="406400" cy="406400"/>
          </a:xfrm>
          <a:prstGeom prst="rect">
            <a:avLst/>
          </a:prstGeom>
        </p:spPr>
      </p:pic>
    </p:spTree>
    <p:extLst>
      <p:ext uri="{BB962C8B-B14F-4D97-AF65-F5344CB8AC3E}">
        <p14:creationId xmlns:p14="http://schemas.microsoft.com/office/powerpoint/2010/main" val="1369604635"/>
      </p:ext>
    </p:extLst>
  </p:cSld>
  <p:clrMapOvr>
    <a:masterClrMapping/>
  </p:clrMapOvr>
  <mc:AlternateContent xmlns:mc="http://schemas.openxmlformats.org/markup-compatibility/2006" xmlns:p14="http://schemas.microsoft.com/office/powerpoint/2010/main">
    <mc:Choice Requires="p14">
      <p:transition spd="slow" p14:dur="2000" advTm="8890"/>
    </mc:Choice>
    <mc:Fallback xmlns="">
      <p:transition spd="slow" advTm="889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a:t>
            </a:r>
          </a:p>
        </p:txBody>
      </p:sp>
      <p:sp>
        <p:nvSpPr>
          <p:cNvPr id="3" name="Content Placeholder 2"/>
          <p:cNvSpPr>
            <a:spLocks noGrp="1"/>
          </p:cNvSpPr>
          <p:nvPr>
            <p:ph idx="1"/>
          </p:nvPr>
        </p:nvSpPr>
        <p:spPr>
          <a:xfrm>
            <a:off x="449317" y="1296785"/>
            <a:ext cx="8229600" cy="5278695"/>
          </a:xfrm>
        </p:spPr>
        <p:txBody>
          <a:bodyPr/>
          <a:lstStyle/>
          <a:p>
            <a:pPr marL="0" indent="0" algn="ctr">
              <a:buNone/>
            </a:pPr>
            <a:r>
              <a:rPr lang="en-US" dirty="0"/>
              <a:t>Thank you for completing the Student Occupational Exposure Policy and Procedure Training Module.</a:t>
            </a:r>
          </a:p>
          <a:p>
            <a:pPr marL="0" indent="0" algn="ctr">
              <a:buNone/>
            </a:pPr>
            <a:endParaRPr lang="en-US" dirty="0"/>
          </a:p>
          <a:p>
            <a:pPr marL="0" indent="0" algn="ctr">
              <a:buNone/>
            </a:pPr>
            <a:r>
              <a:rPr lang="en-US" dirty="0"/>
              <a:t> If you have any further questions, please contact Tacha Lyons, Credentialing Coordinator, at 602-827-2810  or  tylyons@arizona.edu</a:t>
            </a:r>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585200" y="6299200"/>
            <a:ext cx="406400" cy="406400"/>
          </a:xfrm>
          <a:prstGeom prst="rect">
            <a:avLst/>
          </a:prstGeom>
        </p:spPr>
      </p:pic>
    </p:spTree>
    <p:extLst>
      <p:ext uri="{BB962C8B-B14F-4D97-AF65-F5344CB8AC3E}">
        <p14:creationId xmlns:p14="http://schemas.microsoft.com/office/powerpoint/2010/main" val="52349446"/>
      </p:ext>
    </p:extLst>
  </p:cSld>
  <p:clrMapOvr>
    <a:masterClrMapping/>
  </p:clrMapOvr>
  <mc:AlternateContent xmlns:mc="http://schemas.openxmlformats.org/markup-compatibility/2006" xmlns:p14="http://schemas.microsoft.com/office/powerpoint/2010/main">
    <mc:Choice Requires="p14">
      <p:transition spd="slow" p14:dur="2000" advTm="16905"/>
    </mc:Choice>
    <mc:Fallback xmlns="">
      <p:transition spd="slow" advTm="1690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UA_COMP-PowerPointTemplate(RED)</Template>
  <TotalTime>10588</TotalTime>
  <Words>1173</Words>
  <Application>Microsoft Office PowerPoint</Application>
  <PresentationFormat>On-screen Show (4:3)</PresentationFormat>
  <Paragraphs>112</Paragraphs>
  <Slides>22</Slides>
  <Notes>12</Notes>
  <HiddenSlides>0</HiddenSlides>
  <MMClips>21</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Arial</vt:lpstr>
      <vt:lpstr>Calibri</vt:lpstr>
      <vt:lpstr>Office Theme</vt:lpstr>
      <vt:lpstr>PowerPoint Presentation</vt:lpstr>
      <vt:lpstr>Student Exposure to Potentially Infectious Agents and/or Hazardous Materials Policy and Procedures</vt:lpstr>
      <vt:lpstr>Contributing Faculty &amp; Staff</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UArizona Reporting Requirements</vt:lpstr>
      <vt:lpstr>PowerPoint Presentation</vt:lpstr>
      <vt:lpstr>PowerPoint Presentation</vt:lpstr>
      <vt:lpstr>PowerPoint Presentation</vt:lpstr>
      <vt:lpstr>PowerPoint Presentation</vt:lpstr>
      <vt:lpstr>Questions about Process?</vt:lpstr>
      <vt:lpstr> </vt:lpstr>
    </vt:vector>
  </TitlesOfParts>
  <Company>College of Medicine – Phoenix</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OCCUPATIONAL EXPOSURE POLICY AND PROCEDURE</dc:title>
  <dc:creator>Jonathan Snyder</dc:creator>
  <cp:lastModifiedBy>Lyons, Tacha - (tylyons)</cp:lastModifiedBy>
  <cp:revision>64</cp:revision>
  <dcterms:created xsi:type="dcterms:W3CDTF">2016-08-29T18:31:06Z</dcterms:created>
  <dcterms:modified xsi:type="dcterms:W3CDTF">2020-12-03T21:10:11Z</dcterms:modified>
  <cp:contentStatus>Final</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MarkAsFinal">
    <vt:bool>true</vt:bool>
  </property>
</Properties>
</file>