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3"/>
  </p:notesMasterIdLst>
  <p:handoutMasterIdLst>
    <p:handoutMasterId r:id="rId104"/>
  </p:handoutMasterIdLst>
  <p:sldIdLst>
    <p:sldId id="256" r:id="rId2"/>
    <p:sldId id="427" r:id="rId3"/>
    <p:sldId id="511" r:id="rId4"/>
    <p:sldId id="512" r:id="rId5"/>
    <p:sldId id="443" r:id="rId6"/>
    <p:sldId id="407" r:id="rId7"/>
    <p:sldId id="508" r:id="rId8"/>
    <p:sldId id="408" r:id="rId9"/>
    <p:sldId id="409" r:id="rId10"/>
    <p:sldId id="522" r:id="rId11"/>
    <p:sldId id="410" r:id="rId12"/>
    <p:sldId id="523" r:id="rId13"/>
    <p:sldId id="524" r:id="rId14"/>
    <p:sldId id="525" r:id="rId15"/>
    <p:sldId id="509" r:id="rId16"/>
    <p:sldId id="510" r:id="rId17"/>
    <p:sldId id="444" r:id="rId18"/>
    <p:sldId id="445" r:id="rId19"/>
    <p:sldId id="426" r:id="rId20"/>
    <p:sldId id="412" r:id="rId21"/>
    <p:sldId id="446" r:id="rId22"/>
    <p:sldId id="517" r:id="rId23"/>
    <p:sldId id="519" r:id="rId24"/>
    <p:sldId id="447" r:id="rId25"/>
    <p:sldId id="448" r:id="rId26"/>
    <p:sldId id="281" r:id="rId27"/>
    <p:sldId id="287" r:id="rId28"/>
    <p:sldId id="284" r:id="rId29"/>
    <p:sldId id="285" r:id="rId30"/>
    <p:sldId id="286" r:id="rId31"/>
    <p:sldId id="289" r:id="rId32"/>
    <p:sldId id="292" r:id="rId33"/>
    <p:sldId id="293" r:id="rId34"/>
    <p:sldId id="275" r:id="rId35"/>
    <p:sldId id="453" r:id="rId36"/>
    <p:sldId id="454" r:id="rId37"/>
    <p:sldId id="520" r:id="rId38"/>
    <p:sldId id="455" r:id="rId39"/>
    <p:sldId id="456" r:id="rId40"/>
    <p:sldId id="515" r:id="rId41"/>
    <p:sldId id="457" r:id="rId42"/>
    <p:sldId id="526" r:id="rId43"/>
    <p:sldId id="507" r:id="rId44"/>
    <p:sldId id="459" r:id="rId45"/>
    <p:sldId id="460" r:id="rId46"/>
    <p:sldId id="461" r:id="rId47"/>
    <p:sldId id="428" r:id="rId48"/>
    <p:sldId id="440" r:id="rId49"/>
    <p:sldId id="442" r:id="rId50"/>
    <p:sldId id="441" r:id="rId51"/>
    <p:sldId id="304" r:id="rId52"/>
    <p:sldId id="361" r:id="rId53"/>
    <p:sldId id="362" r:id="rId54"/>
    <p:sldId id="521" r:id="rId55"/>
    <p:sldId id="429" r:id="rId56"/>
    <p:sldId id="423" r:id="rId57"/>
    <p:sldId id="364" r:id="rId58"/>
    <p:sldId id="462" r:id="rId59"/>
    <p:sldId id="365" r:id="rId60"/>
    <p:sldId id="463" r:id="rId61"/>
    <p:sldId id="404" r:id="rId62"/>
    <p:sldId id="432" r:id="rId63"/>
    <p:sldId id="391" r:id="rId64"/>
    <p:sldId id="389" r:id="rId65"/>
    <p:sldId id="419" r:id="rId66"/>
    <p:sldId id="420" r:id="rId67"/>
    <p:sldId id="464" r:id="rId68"/>
    <p:sldId id="465" r:id="rId69"/>
    <p:sldId id="466" r:id="rId70"/>
    <p:sldId id="472" r:id="rId71"/>
    <p:sldId id="473" r:id="rId72"/>
    <p:sldId id="474" r:id="rId73"/>
    <p:sldId id="475" r:id="rId74"/>
    <p:sldId id="476" r:id="rId75"/>
    <p:sldId id="478" r:id="rId76"/>
    <p:sldId id="479" r:id="rId77"/>
    <p:sldId id="480" r:id="rId78"/>
    <p:sldId id="481" r:id="rId79"/>
    <p:sldId id="483" r:id="rId80"/>
    <p:sldId id="484" r:id="rId81"/>
    <p:sldId id="485" r:id="rId82"/>
    <p:sldId id="486" r:id="rId83"/>
    <p:sldId id="488" r:id="rId84"/>
    <p:sldId id="489" r:id="rId85"/>
    <p:sldId id="491" r:id="rId86"/>
    <p:sldId id="492" r:id="rId87"/>
    <p:sldId id="493" r:id="rId88"/>
    <p:sldId id="494" r:id="rId89"/>
    <p:sldId id="495" r:id="rId90"/>
    <p:sldId id="497" r:id="rId91"/>
    <p:sldId id="498" r:id="rId92"/>
    <p:sldId id="499" r:id="rId93"/>
    <p:sldId id="502" r:id="rId94"/>
    <p:sldId id="503" r:id="rId95"/>
    <p:sldId id="505" r:id="rId96"/>
    <p:sldId id="506" r:id="rId97"/>
    <p:sldId id="467" r:id="rId98"/>
    <p:sldId id="434" r:id="rId99"/>
    <p:sldId id="514" r:id="rId100"/>
    <p:sldId id="437" r:id="rId101"/>
    <p:sldId id="372" r:id="rId10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D62E00"/>
    <a:srgbClr val="0000FF"/>
    <a:srgbClr val="5D93FF"/>
    <a:srgbClr val="CCFF3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743" autoAdjust="0"/>
  </p:normalViewPr>
  <p:slideViewPr>
    <p:cSldViewPr>
      <p:cViewPr varScale="1">
        <p:scale>
          <a:sx n="101" d="100"/>
          <a:sy n="101" d="100"/>
        </p:scale>
        <p:origin x="1020" y="90"/>
      </p:cViewPr>
      <p:guideLst>
        <p:guide orient="horz" pos="2160"/>
        <p:guide pos="2880"/>
      </p:guideLst>
    </p:cSldViewPr>
  </p:slideViewPr>
  <p:notesTextViewPr>
    <p:cViewPr>
      <p:scale>
        <a:sx n="1" d="1"/>
        <a:sy n="1" d="1"/>
      </p:scale>
      <p:origin x="0" y="0"/>
    </p:cViewPr>
  </p:notesTextViewPr>
  <p:sorterViewPr>
    <p:cViewPr>
      <p:scale>
        <a:sx n="100" d="100"/>
        <a:sy n="100" d="100"/>
      </p:scale>
      <p:origin x="0" y="-13938"/>
    </p:cViewPr>
  </p:sorterViewPr>
  <p:notesViewPr>
    <p:cSldViewPr>
      <p:cViewPr varScale="1">
        <p:scale>
          <a:sx n="83" d="100"/>
          <a:sy n="83" d="100"/>
        </p:scale>
        <p:origin x="-199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CD50056-35B0-49B0-8F64-166A4647CCBE}" type="datetimeFigureOut">
              <a:rPr lang="en-US" smtClean="0"/>
              <a:t>10/10/2024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2F8CD12-D642-4005-92CD-9ECA19BCAE39}" type="slidenum">
              <a:rPr lang="en-US" smtClean="0"/>
              <a:t>‹#›</a:t>
            </a:fld>
            <a:endParaRPr lang="en-US"/>
          </a:p>
        </p:txBody>
      </p:sp>
    </p:spTree>
    <p:extLst>
      <p:ext uri="{BB962C8B-B14F-4D97-AF65-F5344CB8AC3E}">
        <p14:creationId xmlns:p14="http://schemas.microsoft.com/office/powerpoint/2010/main" val="619647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2A9BDE-7E2D-4CEE-8FC6-C9E115F0855F}" type="datetimeFigureOut">
              <a:rPr lang="en-US" smtClean="0"/>
              <a:t>10/10/2024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DA4C21F-3B51-4831-95C0-F5F288BE99A1}" type="slidenum">
              <a:rPr lang="en-US" smtClean="0"/>
              <a:t>‹#›</a:t>
            </a:fld>
            <a:endParaRPr lang="en-US"/>
          </a:p>
        </p:txBody>
      </p:sp>
    </p:spTree>
    <p:extLst>
      <p:ext uri="{BB962C8B-B14F-4D97-AF65-F5344CB8AC3E}">
        <p14:creationId xmlns:p14="http://schemas.microsoft.com/office/powerpoint/2010/main" val="99058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1</a:t>
            </a:fld>
            <a:endParaRPr lang="en-US" dirty="0"/>
          </a:p>
        </p:txBody>
      </p:sp>
    </p:spTree>
    <p:extLst>
      <p:ext uri="{BB962C8B-B14F-4D97-AF65-F5344CB8AC3E}">
        <p14:creationId xmlns:p14="http://schemas.microsoft.com/office/powerpoint/2010/main" val="4081353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11</a:t>
            </a:fld>
            <a:endParaRPr lang="en-US"/>
          </a:p>
        </p:txBody>
      </p:sp>
    </p:spTree>
    <p:extLst>
      <p:ext uri="{BB962C8B-B14F-4D97-AF65-F5344CB8AC3E}">
        <p14:creationId xmlns:p14="http://schemas.microsoft.com/office/powerpoint/2010/main" val="200033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5BA19-9B1D-C06B-1657-B803245982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45ECD-7DDA-7616-EBDE-060FFBFE93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2A030-D6D2-7F1A-DDBF-3C8852B294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EB5FFB-F659-A85B-7547-3C68F0FFE76E}"/>
              </a:ext>
            </a:extLst>
          </p:cNvPr>
          <p:cNvSpPr>
            <a:spLocks noGrp="1"/>
          </p:cNvSpPr>
          <p:nvPr>
            <p:ph type="sldNum" sz="quarter" idx="5"/>
          </p:nvPr>
        </p:nvSpPr>
        <p:spPr/>
        <p:txBody>
          <a:bodyPr/>
          <a:lstStyle/>
          <a:p>
            <a:fld id="{1DA4C21F-3B51-4831-95C0-F5F288BE99A1}" type="slidenum">
              <a:rPr lang="en-US" smtClean="0"/>
              <a:t>12</a:t>
            </a:fld>
            <a:endParaRPr lang="en-US"/>
          </a:p>
        </p:txBody>
      </p:sp>
    </p:spTree>
    <p:extLst>
      <p:ext uri="{BB962C8B-B14F-4D97-AF65-F5344CB8AC3E}">
        <p14:creationId xmlns:p14="http://schemas.microsoft.com/office/powerpoint/2010/main" val="221227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you want to be able to prove – or disprove – your hypothesis.</a:t>
            </a:r>
          </a:p>
        </p:txBody>
      </p:sp>
      <p:sp>
        <p:nvSpPr>
          <p:cNvPr id="4" name="Slide Number Placeholder 3"/>
          <p:cNvSpPr>
            <a:spLocks noGrp="1"/>
          </p:cNvSpPr>
          <p:nvPr>
            <p:ph type="sldNum" sz="quarter" idx="5"/>
          </p:nvPr>
        </p:nvSpPr>
        <p:spPr/>
        <p:txBody>
          <a:bodyPr/>
          <a:lstStyle/>
          <a:p>
            <a:fld id="{1DA4C21F-3B51-4831-95C0-F5F288BE99A1}" type="slidenum">
              <a:rPr lang="en-US" smtClean="0"/>
              <a:t>13</a:t>
            </a:fld>
            <a:endParaRPr lang="en-US"/>
          </a:p>
        </p:txBody>
      </p:sp>
    </p:spTree>
    <p:extLst>
      <p:ext uri="{BB962C8B-B14F-4D97-AF65-F5344CB8AC3E}">
        <p14:creationId xmlns:p14="http://schemas.microsoft.com/office/powerpoint/2010/main" val="3405838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17</a:t>
            </a:fld>
            <a:endParaRPr lang="en-US"/>
          </a:p>
        </p:txBody>
      </p:sp>
    </p:spTree>
    <p:extLst>
      <p:ext uri="{BB962C8B-B14F-4D97-AF65-F5344CB8AC3E}">
        <p14:creationId xmlns:p14="http://schemas.microsoft.com/office/powerpoint/2010/main" val="38071758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18</a:t>
            </a:fld>
            <a:endParaRPr lang="en-US"/>
          </a:p>
        </p:txBody>
      </p:sp>
    </p:spTree>
    <p:extLst>
      <p:ext uri="{BB962C8B-B14F-4D97-AF65-F5344CB8AC3E}">
        <p14:creationId xmlns:p14="http://schemas.microsoft.com/office/powerpoint/2010/main" val="1350396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20</a:t>
            </a:fld>
            <a:endParaRPr lang="en-US"/>
          </a:p>
        </p:txBody>
      </p:sp>
    </p:spTree>
    <p:extLst>
      <p:ext uri="{BB962C8B-B14F-4D97-AF65-F5344CB8AC3E}">
        <p14:creationId xmlns:p14="http://schemas.microsoft.com/office/powerpoint/2010/main" val="1101992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out a figure of your study approach. Include a time line. What do you need; is it do-able?</a:t>
            </a:r>
          </a:p>
        </p:txBody>
      </p:sp>
      <p:sp>
        <p:nvSpPr>
          <p:cNvPr id="4" name="Slide Number Placeholder 3"/>
          <p:cNvSpPr>
            <a:spLocks noGrp="1"/>
          </p:cNvSpPr>
          <p:nvPr>
            <p:ph type="sldNum" sz="quarter" idx="5"/>
          </p:nvPr>
        </p:nvSpPr>
        <p:spPr/>
        <p:txBody>
          <a:bodyPr/>
          <a:lstStyle/>
          <a:p>
            <a:fld id="{1DA4C21F-3B51-4831-95C0-F5F288BE99A1}" type="slidenum">
              <a:rPr lang="en-US" smtClean="0"/>
              <a:t>21</a:t>
            </a:fld>
            <a:endParaRPr lang="en-US"/>
          </a:p>
        </p:txBody>
      </p:sp>
    </p:spTree>
    <p:extLst>
      <p:ext uri="{BB962C8B-B14F-4D97-AF65-F5344CB8AC3E}">
        <p14:creationId xmlns:p14="http://schemas.microsoft.com/office/powerpoint/2010/main" val="313067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out a figure of your study approach. Include a time line. What do you need; is it do-able?</a:t>
            </a:r>
          </a:p>
        </p:txBody>
      </p:sp>
      <p:sp>
        <p:nvSpPr>
          <p:cNvPr id="4" name="Slide Number Placeholder 3"/>
          <p:cNvSpPr>
            <a:spLocks noGrp="1"/>
          </p:cNvSpPr>
          <p:nvPr>
            <p:ph type="sldNum" sz="quarter" idx="5"/>
          </p:nvPr>
        </p:nvSpPr>
        <p:spPr/>
        <p:txBody>
          <a:bodyPr/>
          <a:lstStyle/>
          <a:p>
            <a:fld id="{1DA4C21F-3B51-4831-95C0-F5F288BE99A1}" type="slidenum">
              <a:rPr lang="en-US" smtClean="0"/>
              <a:t>22</a:t>
            </a:fld>
            <a:endParaRPr lang="en-US"/>
          </a:p>
        </p:txBody>
      </p:sp>
    </p:spTree>
    <p:extLst>
      <p:ext uri="{BB962C8B-B14F-4D97-AF65-F5344CB8AC3E}">
        <p14:creationId xmlns:p14="http://schemas.microsoft.com/office/powerpoint/2010/main" val="1863196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Draft out a figure of your study approach. Include a time line. What do you need; is it do-able?</a:t>
            </a:r>
          </a:p>
        </p:txBody>
      </p:sp>
      <p:sp>
        <p:nvSpPr>
          <p:cNvPr id="4" name="Slide Number Placeholder 3"/>
          <p:cNvSpPr>
            <a:spLocks noGrp="1"/>
          </p:cNvSpPr>
          <p:nvPr>
            <p:ph type="sldNum" sz="quarter" idx="5"/>
          </p:nvPr>
        </p:nvSpPr>
        <p:spPr/>
        <p:txBody>
          <a:bodyPr/>
          <a:lstStyle/>
          <a:p>
            <a:fld id="{1DA4C21F-3B51-4831-95C0-F5F288BE99A1}" type="slidenum">
              <a:rPr lang="en-US" smtClean="0"/>
              <a:t>23</a:t>
            </a:fld>
            <a:endParaRPr lang="en-US"/>
          </a:p>
        </p:txBody>
      </p:sp>
    </p:spTree>
    <p:extLst>
      <p:ext uri="{BB962C8B-B14F-4D97-AF65-F5344CB8AC3E}">
        <p14:creationId xmlns:p14="http://schemas.microsoft.com/office/powerpoint/2010/main" val="544688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starting to get to the point at which you need start consulting with others – including your biostatistician group.</a:t>
            </a:r>
          </a:p>
        </p:txBody>
      </p:sp>
      <p:sp>
        <p:nvSpPr>
          <p:cNvPr id="4" name="Slide Number Placeholder 3"/>
          <p:cNvSpPr>
            <a:spLocks noGrp="1"/>
          </p:cNvSpPr>
          <p:nvPr>
            <p:ph type="sldNum" sz="quarter" idx="5"/>
          </p:nvPr>
        </p:nvSpPr>
        <p:spPr/>
        <p:txBody>
          <a:bodyPr/>
          <a:lstStyle/>
          <a:p>
            <a:fld id="{1DA4C21F-3B51-4831-95C0-F5F288BE99A1}" type="slidenum">
              <a:rPr lang="en-US" smtClean="0"/>
              <a:t>24</a:t>
            </a:fld>
            <a:endParaRPr lang="en-US"/>
          </a:p>
        </p:txBody>
      </p:sp>
    </p:spTree>
    <p:extLst>
      <p:ext uri="{BB962C8B-B14F-4D97-AF65-F5344CB8AC3E}">
        <p14:creationId xmlns:p14="http://schemas.microsoft.com/office/powerpoint/2010/main" val="203343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Research is completed to further understanding, contribute to what is known about a disease or illness. Evaluation is more commonly used to make informed decisions, typically assisting those that have a stake in potential improvement. Evaluation can be considered performance or quality improvement.  There is definite overlap in which Research can be an evaluative approach or quality assessment project.</a:t>
            </a:r>
          </a:p>
        </p:txBody>
      </p:sp>
      <p:sp>
        <p:nvSpPr>
          <p:cNvPr id="4" name="Slide Number Placeholder 3"/>
          <p:cNvSpPr>
            <a:spLocks noGrp="1"/>
          </p:cNvSpPr>
          <p:nvPr>
            <p:ph type="sldNum" sz="quarter" idx="5"/>
          </p:nvPr>
        </p:nvSpPr>
        <p:spPr/>
        <p:txBody>
          <a:bodyPr/>
          <a:lstStyle/>
          <a:p>
            <a:fld id="{1DA4C21F-3B51-4831-95C0-F5F288BE99A1}" type="slidenum">
              <a:rPr lang="en-US" smtClean="0"/>
              <a:t>2</a:t>
            </a:fld>
            <a:endParaRPr lang="en-US" dirty="0"/>
          </a:p>
        </p:txBody>
      </p:sp>
    </p:spTree>
    <p:extLst>
      <p:ext uri="{BB962C8B-B14F-4D97-AF65-F5344CB8AC3E}">
        <p14:creationId xmlns:p14="http://schemas.microsoft.com/office/powerpoint/2010/main" val="3324296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where the eyes start to glaze over. What do you mean by “type” of data?</a:t>
            </a:r>
          </a:p>
        </p:txBody>
      </p:sp>
      <p:sp>
        <p:nvSpPr>
          <p:cNvPr id="4" name="Slide Number Placeholder 3"/>
          <p:cNvSpPr>
            <a:spLocks noGrp="1"/>
          </p:cNvSpPr>
          <p:nvPr>
            <p:ph type="sldNum" sz="quarter" idx="5"/>
          </p:nvPr>
        </p:nvSpPr>
        <p:spPr/>
        <p:txBody>
          <a:bodyPr/>
          <a:lstStyle/>
          <a:p>
            <a:fld id="{1DA4C21F-3B51-4831-95C0-F5F288BE99A1}" type="slidenum">
              <a:rPr lang="en-US" smtClean="0"/>
              <a:t>25</a:t>
            </a:fld>
            <a:endParaRPr lang="en-US"/>
          </a:p>
        </p:txBody>
      </p:sp>
    </p:spTree>
    <p:extLst>
      <p:ext uri="{BB962C8B-B14F-4D97-AF65-F5344CB8AC3E}">
        <p14:creationId xmlns:p14="http://schemas.microsoft.com/office/powerpoint/2010/main" val="2006305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briefly review each of these types.</a:t>
            </a:r>
          </a:p>
        </p:txBody>
      </p:sp>
      <p:sp>
        <p:nvSpPr>
          <p:cNvPr id="4" name="Slide Number Placeholder 3"/>
          <p:cNvSpPr>
            <a:spLocks noGrp="1"/>
          </p:cNvSpPr>
          <p:nvPr>
            <p:ph type="sldNum" sz="quarter" idx="5"/>
          </p:nvPr>
        </p:nvSpPr>
        <p:spPr/>
        <p:txBody>
          <a:bodyPr/>
          <a:lstStyle/>
          <a:p>
            <a:fld id="{1DA4C21F-3B51-4831-95C0-F5F288BE99A1}" type="slidenum">
              <a:rPr lang="en-US" smtClean="0"/>
              <a:t>26</a:t>
            </a:fld>
            <a:endParaRPr lang="en-US"/>
          </a:p>
        </p:txBody>
      </p:sp>
    </p:spTree>
    <p:extLst>
      <p:ext uri="{BB962C8B-B14F-4D97-AF65-F5344CB8AC3E}">
        <p14:creationId xmlns:p14="http://schemas.microsoft.com/office/powerpoint/2010/main" val="2428375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28</a:t>
            </a:fld>
            <a:endParaRPr lang="en-US"/>
          </a:p>
        </p:txBody>
      </p:sp>
    </p:spTree>
    <p:extLst>
      <p:ext uri="{BB962C8B-B14F-4D97-AF65-F5344CB8AC3E}">
        <p14:creationId xmlns:p14="http://schemas.microsoft.com/office/powerpoint/2010/main" val="1341492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29</a:t>
            </a:fld>
            <a:endParaRPr lang="en-US"/>
          </a:p>
        </p:txBody>
      </p:sp>
    </p:spTree>
    <p:extLst>
      <p:ext uri="{BB962C8B-B14F-4D97-AF65-F5344CB8AC3E}">
        <p14:creationId xmlns:p14="http://schemas.microsoft.com/office/powerpoint/2010/main" val="3235058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big question. If you are seeking “improvement”  - what interval of change is significant enough to be considered “improvement”?  If the status quo has changed, how much “change” is needed to truly determine that it has changed.</a:t>
            </a:r>
          </a:p>
        </p:txBody>
      </p:sp>
      <p:sp>
        <p:nvSpPr>
          <p:cNvPr id="4" name="Slide Number Placeholder 3"/>
          <p:cNvSpPr>
            <a:spLocks noGrp="1"/>
          </p:cNvSpPr>
          <p:nvPr>
            <p:ph type="sldNum" sz="quarter" idx="5"/>
          </p:nvPr>
        </p:nvSpPr>
        <p:spPr/>
        <p:txBody>
          <a:bodyPr/>
          <a:lstStyle/>
          <a:p>
            <a:fld id="{1DA4C21F-3B51-4831-95C0-F5F288BE99A1}" type="slidenum">
              <a:rPr lang="en-US" smtClean="0"/>
              <a:t>35</a:t>
            </a:fld>
            <a:endParaRPr lang="en-US"/>
          </a:p>
        </p:txBody>
      </p:sp>
    </p:spTree>
    <p:extLst>
      <p:ext uri="{BB962C8B-B14F-4D97-AF65-F5344CB8AC3E}">
        <p14:creationId xmlns:p14="http://schemas.microsoft.com/office/powerpoint/2010/main" val="2063069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37</a:t>
            </a:fld>
            <a:endParaRPr lang="en-US"/>
          </a:p>
        </p:txBody>
      </p:sp>
    </p:spTree>
    <p:extLst>
      <p:ext uri="{BB962C8B-B14F-4D97-AF65-F5344CB8AC3E}">
        <p14:creationId xmlns:p14="http://schemas.microsoft.com/office/powerpoint/2010/main" val="176816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41</a:t>
            </a:fld>
            <a:endParaRPr lang="en-US"/>
          </a:p>
        </p:txBody>
      </p:sp>
    </p:spTree>
    <p:extLst>
      <p:ext uri="{BB962C8B-B14F-4D97-AF65-F5344CB8AC3E}">
        <p14:creationId xmlns:p14="http://schemas.microsoft.com/office/powerpoint/2010/main" val="2692915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45</a:t>
            </a:fld>
            <a:endParaRPr lang="en-US"/>
          </a:p>
        </p:txBody>
      </p:sp>
    </p:spTree>
    <p:extLst>
      <p:ext uri="{BB962C8B-B14F-4D97-AF65-F5344CB8AC3E}">
        <p14:creationId xmlns:p14="http://schemas.microsoft.com/office/powerpoint/2010/main" val="1819049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46</a:t>
            </a:fld>
            <a:endParaRPr lang="en-US"/>
          </a:p>
        </p:txBody>
      </p:sp>
    </p:spTree>
    <p:extLst>
      <p:ext uri="{BB962C8B-B14F-4D97-AF65-F5344CB8AC3E}">
        <p14:creationId xmlns:p14="http://schemas.microsoft.com/office/powerpoint/2010/main" val="4062884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to Excel spreadsheets, databases are designed to collect, sort and manipulate data.</a:t>
            </a:r>
          </a:p>
        </p:txBody>
      </p:sp>
      <p:sp>
        <p:nvSpPr>
          <p:cNvPr id="4" name="Slide Number Placeholder 3"/>
          <p:cNvSpPr>
            <a:spLocks noGrp="1"/>
          </p:cNvSpPr>
          <p:nvPr>
            <p:ph type="sldNum" sz="quarter" idx="5"/>
          </p:nvPr>
        </p:nvSpPr>
        <p:spPr/>
        <p:txBody>
          <a:bodyPr/>
          <a:lstStyle/>
          <a:p>
            <a:fld id="{1DA4C21F-3B51-4831-95C0-F5F288BE99A1}" type="slidenum">
              <a:rPr lang="en-US" smtClean="0"/>
              <a:t>56</a:t>
            </a:fld>
            <a:endParaRPr lang="en-US"/>
          </a:p>
        </p:txBody>
      </p:sp>
    </p:spTree>
    <p:extLst>
      <p:ext uri="{BB962C8B-B14F-4D97-AF65-F5344CB8AC3E}">
        <p14:creationId xmlns:p14="http://schemas.microsoft.com/office/powerpoint/2010/main" val="2714843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definite overlap in which Research can be an evaluative approach or quality assessment project.</a:t>
            </a:r>
          </a:p>
          <a:p>
            <a:endParaRPr lang="en-US" dirty="0"/>
          </a:p>
          <a:p>
            <a:r>
              <a:rPr lang="en-US" dirty="0"/>
              <a:t>Why am I pointing out a potential difference between Research and Evaluation?  Research definitely needs IRB approval, although some studies may be considered exempt or receive accelerated approval because of use of </a:t>
            </a:r>
            <a:r>
              <a:rPr lang="en-US" dirty="0" err="1"/>
              <a:t>publically</a:t>
            </a:r>
            <a:r>
              <a:rPr lang="en-US" dirty="0"/>
              <a:t>-available or non-identifiable data.</a:t>
            </a:r>
          </a:p>
          <a:p>
            <a:endParaRPr lang="en-US" dirty="0"/>
          </a:p>
          <a:p>
            <a:r>
              <a:rPr lang="en-US" dirty="0"/>
              <a:t>Evaluation may or may not need IRB approval. If an examination is undertaken as a quality improvement project, improving quality or standard of care, or for educational objectives, it may not require IRB submission. </a:t>
            </a:r>
          </a:p>
        </p:txBody>
      </p:sp>
      <p:sp>
        <p:nvSpPr>
          <p:cNvPr id="4" name="Slide Number Placeholder 3"/>
          <p:cNvSpPr>
            <a:spLocks noGrp="1"/>
          </p:cNvSpPr>
          <p:nvPr>
            <p:ph type="sldNum" sz="quarter" idx="5"/>
          </p:nvPr>
        </p:nvSpPr>
        <p:spPr/>
        <p:txBody>
          <a:bodyPr/>
          <a:lstStyle/>
          <a:p>
            <a:fld id="{1DA4C21F-3B51-4831-95C0-F5F288BE99A1}" type="slidenum">
              <a:rPr lang="en-US" smtClean="0"/>
              <a:t>3</a:t>
            </a:fld>
            <a:endParaRPr lang="en-US"/>
          </a:p>
        </p:txBody>
      </p:sp>
    </p:spTree>
    <p:extLst>
      <p:ext uri="{BB962C8B-B14F-4D97-AF65-F5344CB8AC3E}">
        <p14:creationId xmlns:p14="http://schemas.microsoft.com/office/powerpoint/2010/main" val="1726090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is a question that your Biostatistician helps to answer. Your primary statistical approach depends on the type of data that you have for your primary research question and your study design. Your statistician will draft a paragraph of the statistical approach, including study power and sample size for your IRB or proposal submission.</a:t>
            </a:r>
          </a:p>
        </p:txBody>
      </p:sp>
      <p:sp>
        <p:nvSpPr>
          <p:cNvPr id="4" name="Slide Number Placeholder 3"/>
          <p:cNvSpPr>
            <a:spLocks noGrp="1"/>
          </p:cNvSpPr>
          <p:nvPr>
            <p:ph type="sldNum" sz="quarter" idx="5"/>
          </p:nvPr>
        </p:nvSpPr>
        <p:spPr/>
        <p:txBody>
          <a:bodyPr/>
          <a:lstStyle/>
          <a:p>
            <a:fld id="{1DA4C21F-3B51-4831-95C0-F5F288BE99A1}" type="slidenum">
              <a:rPr lang="en-US" smtClean="0"/>
              <a:t>60</a:t>
            </a:fld>
            <a:endParaRPr lang="en-US"/>
          </a:p>
        </p:txBody>
      </p:sp>
    </p:spTree>
    <p:extLst>
      <p:ext uri="{BB962C8B-B14F-4D97-AF65-F5344CB8AC3E}">
        <p14:creationId xmlns:p14="http://schemas.microsoft.com/office/powerpoint/2010/main" val="2166668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statistics do?</a:t>
            </a:r>
          </a:p>
        </p:txBody>
      </p:sp>
      <p:sp>
        <p:nvSpPr>
          <p:cNvPr id="4" name="Slide Number Placeholder 3"/>
          <p:cNvSpPr>
            <a:spLocks noGrp="1"/>
          </p:cNvSpPr>
          <p:nvPr>
            <p:ph type="sldNum" sz="quarter" idx="5"/>
          </p:nvPr>
        </p:nvSpPr>
        <p:spPr/>
        <p:txBody>
          <a:bodyPr/>
          <a:lstStyle/>
          <a:p>
            <a:fld id="{1DA4C21F-3B51-4831-95C0-F5F288BE99A1}" type="slidenum">
              <a:rPr lang="en-US" smtClean="0"/>
              <a:t>61</a:t>
            </a:fld>
            <a:endParaRPr lang="en-US"/>
          </a:p>
        </p:txBody>
      </p:sp>
    </p:spTree>
    <p:extLst>
      <p:ext uri="{BB962C8B-B14F-4D97-AF65-F5344CB8AC3E}">
        <p14:creationId xmlns:p14="http://schemas.microsoft.com/office/powerpoint/2010/main" val="212617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DA4C21F-3B51-4831-95C0-F5F288BE99A1}" type="slidenum">
              <a:rPr lang="en-US" smtClean="0"/>
              <a:t>62</a:t>
            </a:fld>
            <a:endParaRPr lang="en-US"/>
          </a:p>
        </p:txBody>
      </p:sp>
    </p:spTree>
    <p:extLst>
      <p:ext uri="{BB962C8B-B14F-4D97-AF65-F5344CB8AC3E}">
        <p14:creationId xmlns:p14="http://schemas.microsoft.com/office/powerpoint/2010/main" val="3582807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Parametric statistics are approaches that can be used if the data is normally-distributed, follows that bell-shaped curve. Procedures such as t-tests, chi-square distributions, </a:t>
            </a:r>
            <a:r>
              <a:rPr lang="en-US" dirty="0" err="1"/>
              <a:t>anovas</a:t>
            </a:r>
            <a:r>
              <a:rPr lang="en-US" dirty="0"/>
              <a:t> regression, </a:t>
            </a:r>
            <a:r>
              <a:rPr lang="en-US" dirty="0" err="1"/>
              <a:t>pearson’s</a:t>
            </a:r>
            <a:r>
              <a:rPr lang="en-US" dirty="0"/>
              <a:t> correlation are parametric statistics. These tests have more statistical power in comparison to non-parametric methods.</a:t>
            </a:r>
          </a:p>
        </p:txBody>
      </p:sp>
      <p:sp>
        <p:nvSpPr>
          <p:cNvPr id="4" name="Slide Number Placeholder 3"/>
          <p:cNvSpPr>
            <a:spLocks noGrp="1"/>
          </p:cNvSpPr>
          <p:nvPr>
            <p:ph type="sldNum" sz="quarter" idx="5"/>
          </p:nvPr>
        </p:nvSpPr>
        <p:spPr/>
        <p:txBody>
          <a:bodyPr/>
          <a:lstStyle/>
          <a:p>
            <a:fld id="{1DA4C21F-3B51-4831-95C0-F5F288BE99A1}" type="slidenum">
              <a:rPr lang="en-US" smtClean="0"/>
              <a:t>65</a:t>
            </a:fld>
            <a:endParaRPr lang="en-US"/>
          </a:p>
        </p:txBody>
      </p:sp>
    </p:spTree>
    <p:extLst>
      <p:ext uri="{BB962C8B-B14F-4D97-AF65-F5344CB8AC3E}">
        <p14:creationId xmlns:p14="http://schemas.microsoft.com/office/powerpoint/2010/main" val="30479287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non-parametric methods provide approaches that can be used for data that is not normally-distributed, or data that are counts or ranks, or small sample sizes, and these test provide appropriate results.</a:t>
            </a:r>
          </a:p>
        </p:txBody>
      </p:sp>
      <p:sp>
        <p:nvSpPr>
          <p:cNvPr id="4" name="Slide Number Placeholder 3"/>
          <p:cNvSpPr>
            <a:spLocks noGrp="1"/>
          </p:cNvSpPr>
          <p:nvPr>
            <p:ph type="sldNum" sz="quarter" idx="5"/>
          </p:nvPr>
        </p:nvSpPr>
        <p:spPr/>
        <p:txBody>
          <a:bodyPr/>
          <a:lstStyle/>
          <a:p>
            <a:fld id="{1DA4C21F-3B51-4831-95C0-F5F288BE99A1}" type="slidenum">
              <a:rPr lang="en-US" smtClean="0"/>
              <a:t>66</a:t>
            </a:fld>
            <a:endParaRPr lang="en-US"/>
          </a:p>
        </p:txBody>
      </p:sp>
    </p:spTree>
    <p:extLst>
      <p:ext uri="{BB962C8B-B14F-4D97-AF65-F5344CB8AC3E}">
        <p14:creationId xmlns:p14="http://schemas.microsoft.com/office/powerpoint/2010/main" val="2415304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 or changes over time when that is the primary outcome (such as survival curves) is a different type of variable and requires different types of statistical tests.</a:t>
            </a:r>
          </a:p>
        </p:txBody>
      </p:sp>
      <p:sp>
        <p:nvSpPr>
          <p:cNvPr id="4" name="Slide Number Placeholder 3"/>
          <p:cNvSpPr>
            <a:spLocks noGrp="1"/>
          </p:cNvSpPr>
          <p:nvPr>
            <p:ph type="sldNum" sz="quarter" idx="5"/>
          </p:nvPr>
        </p:nvSpPr>
        <p:spPr/>
        <p:txBody>
          <a:bodyPr/>
          <a:lstStyle/>
          <a:p>
            <a:fld id="{1DA4C21F-3B51-4831-95C0-F5F288BE99A1}" type="slidenum">
              <a:rPr lang="en-US" smtClean="0"/>
              <a:t>67</a:t>
            </a:fld>
            <a:endParaRPr lang="en-US"/>
          </a:p>
        </p:txBody>
      </p:sp>
    </p:spTree>
    <p:extLst>
      <p:ext uri="{BB962C8B-B14F-4D97-AF65-F5344CB8AC3E}">
        <p14:creationId xmlns:p14="http://schemas.microsoft.com/office/powerpoint/2010/main" val="2017425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your research question, met with the biostatistician and have your power, sample size, and analysis approach, included that in your IRB proposal and are all approved. You are ready to start – there are still a couple more considerations.</a:t>
            </a:r>
          </a:p>
        </p:txBody>
      </p:sp>
      <p:sp>
        <p:nvSpPr>
          <p:cNvPr id="4" name="Slide Number Placeholder 3"/>
          <p:cNvSpPr>
            <a:spLocks noGrp="1"/>
          </p:cNvSpPr>
          <p:nvPr>
            <p:ph type="sldNum" sz="quarter" idx="5"/>
          </p:nvPr>
        </p:nvSpPr>
        <p:spPr/>
        <p:txBody>
          <a:bodyPr/>
          <a:lstStyle/>
          <a:p>
            <a:fld id="{1DA4C21F-3B51-4831-95C0-F5F288BE99A1}" type="slidenum">
              <a:rPr lang="en-US" smtClean="0"/>
              <a:t>68</a:t>
            </a:fld>
            <a:endParaRPr lang="en-US"/>
          </a:p>
        </p:txBody>
      </p:sp>
    </p:spTree>
    <p:extLst>
      <p:ext uri="{BB962C8B-B14F-4D97-AF65-F5344CB8AC3E}">
        <p14:creationId xmlns:p14="http://schemas.microsoft.com/office/powerpoint/2010/main" val="2079052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databases are different from clinical databases as they serve a different role. Clinical databases are for making decisions about a given individual.</a:t>
            </a:r>
          </a:p>
        </p:txBody>
      </p:sp>
      <p:sp>
        <p:nvSpPr>
          <p:cNvPr id="4" name="Slide Number Placeholder 3"/>
          <p:cNvSpPr>
            <a:spLocks noGrp="1"/>
          </p:cNvSpPr>
          <p:nvPr>
            <p:ph type="sldNum" sz="quarter" idx="5"/>
          </p:nvPr>
        </p:nvSpPr>
        <p:spPr/>
        <p:txBody>
          <a:bodyPr/>
          <a:lstStyle/>
          <a:p>
            <a:fld id="{1DA4C21F-3B51-4831-95C0-F5F288BE99A1}" type="slidenum">
              <a:rPr lang="en-US" smtClean="0"/>
              <a:t>70</a:t>
            </a:fld>
            <a:endParaRPr lang="en-US"/>
          </a:p>
        </p:txBody>
      </p:sp>
    </p:spTree>
    <p:extLst>
      <p:ext uri="{BB962C8B-B14F-4D97-AF65-F5344CB8AC3E}">
        <p14:creationId xmlns:p14="http://schemas.microsoft.com/office/powerpoint/2010/main" val="83913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a clinical database, you are going to see one person’s data.</a:t>
            </a:r>
          </a:p>
        </p:txBody>
      </p:sp>
      <p:sp>
        <p:nvSpPr>
          <p:cNvPr id="4" name="Slide Number Placeholder 3"/>
          <p:cNvSpPr>
            <a:spLocks noGrp="1"/>
          </p:cNvSpPr>
          <p:nvPr>
            <p:ph type="sldNum" sz="quarter" idx="5"/>
          </p:nvPr>
        </p:nvSpPr>
        <p:spPr/>
        <p:txBody>
          <a:bodyPr/>
          <a:lstStyle/>
          <a:p>
            <a:fld id="{1DA4C21F-3B51-4831-95C0-F5F288BE99A1}" type="slidenum">
              <a:rPr lang="en-US" smtClean="0"/>
              <a:t>71</a:t>
            </a:fld>
            <a:endParaRPr lang="en-US"/>
          </a:p>
        </p:txBody>
      </p:sp>
    </p:spTree>
    <p:extLst>
      <p:ext uri="{BB962C8B-B14F-4D97-AF65-F5344CB8AC3E}">
        <p14:creationId xmlns:p14="http://schemas.microsoft.com/office/powerpoint/2010/main" val="21599457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research database is to make informed decisions or comparison based on aggregate data of groups. A research database is setup to look at parameters across a group or population.</a:t>
            </a:r>
          </a:p>
        </p:txBody>
      </p:sp>
      <p:sp>
        <p:nvSpPr>
          <p:cNvPr id="4" name="Slide Number Placeholder 3"/>
          <p:cNvSpPr>
            <a:spLocks noGrp="1"/>
          </p:cNvSpPr>
          <p:nvPr>
            <p:ph type="sldNum" sz="quarter" idx="5"/>
          </p:nvPr>
        </p:nvSpPr>
        <p:spPr/>
        <p:txBody>
          <a:bodyPr/>
          <a:lstStyle/>
          <a:p>
            <a:fld id="{1DA4C21F-3B51-4831-95C0-F5F288BE99A1}" type="slidenum">
              <a:rPr lang="en-US" smtClean="0"/>
              <a:t>72</a:t>
            </a:fld>
            <a:endParaRPr lang="en-US"/>
          </a:p>
        </p:txBody>
      </p:sp>
    </p:spTree>
    <p:extLst>
      <p:ext uri="{BB962C8B-B14F-4D97-AF65-F5344CB8AC3E}">
        <p14:creationId xmlns:p14="http://schemas.microsoft.com/office/powerpoint/2010/main" val="4001787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Human Subjects Protection Program provides materials to help you Determine if your study falls into the category of Research. Their staff, including the regulatory folks on our campus are there to help.</a:t>
            </a:r>
          </a:p>
        </p:txBody>
      </p:sp>
      <p:sp>
        <p:nvSpPr>
          <p:cNvPr id="4" name="Slide Number Placeholder 3"/>
          <p:cNvSpPr>
            <a:spLocks noGrp="1"/>
          </p:cNvSpPr>
          <p:nvPr>
            <p:ph type="sldNum" sz="quarter" idx="5"/>
          </p:nvPr>
        </p:nvSpPr>
        <p:spPr/>
        <p:txBody>
          <a:bodyPr/>
          <a:lstStyle/>
          <a:p>
            <a:fld id="{1DA4C21F-3B51-4831-95C0-F5F288BE99A1}" type="slidenum">
              <a:rPr lang="en-US" smtClean="0"/>
              <a:t>4</a:t>
            </a:fld>
            <a:endParaRPr lang="en-US"/>
          </a:p>
        </p:txBody>
      </p:sp>
    </p:spTree>
    <p:extLst>
      <p:ext uri="{BB962C8B-B14F-4D97-AF65-F5344CB8AC3E}">
        <p14:creationId xmlns:p14="http://schemas.microsoft.com/office/powerpoint/2010/main" val="4040024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A2380A1-1991-47C5-ADAA-C87322F593B7}" type="slidenum">
              <a:rPr lang="en-US" altLang="en-US" smtClean="0"/>
              <a:pPr fontAlgn="base">
                <a:spcBef>
                  <a:spcPct val="0"/>
                </a:spcBef>
                <a:spcAft>
                  <a:spcPct val="0"/>
                </a:spcAft>
                <a:defRPr/>
              </a:pPr>
              <a:t>75</a:t>
            </a:fld>
            <a:endParaRPr lang="en-US" altLang="en-US" dirty="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Times New Roman" pitchFamily="18" charset="0"/>
            </a:endParaRPr>
          </a:p>
        </p:txBody>
      </p:sp>
    </p:spTree>
    <p:extLst>
      <p:ext uri="{BB962C8B-B14F-4D97-AF65-F5344CB8AC3E}">
        <p14:creationId xmlns:p14="http://schemas.microsoft.com/office/powerpoint/2010/main" val="2851438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CD0554-7BBF-4485-B758-D9EE1929736B}" type="slidenum">
              <a:rPr lang="en-US" altLang="en-US" smtClean="0"/>
              <a:pPr fontAlgn="base">
                <a:spcBef>
                  <a:spcPct val="0"/>
                </a:spcBef>
                <a:spcAft>
                  <a:spcPct val="0"/>
                </a:spcAft>
                <a:defRPr/>
              </a:pPr>
              <a:t>76</a:t>
            </a:fld>
            <a:endParaRPr lang="en-US" altLang="en-US" dirty="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Times New Roman" pitchFamily="18" charset="0"/>
            </a:endParaRPr>
          </a:p>
        </p:txBody>
      </p:sp>
    </p:spTree>
    <p:extLst>
      <p:ext uri="{BB962C8B-B14F-4D97-AF65-F5344CB8AC3E}">
        <p14:creationId xmlns:p14="http://schemas.microsoft.com/office/powerpoint/2010/main" val="9184246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CD0554-7BBF-4485-B758-D9EE1929736B}" type="slidenum">
              <a:rPr lang="en-US" altLang="en-US" smtClean="0"/>
              <a:pPr fontAlgn="base">
                <a:spcBef>
                  <a:spcPct val="0"/>
                </a:spcBef>
                <a:spcAft>
                  <a:spcPct val="0"/>
                </a:spcAft>
                <a:defRPr/>
              </a:pPr>
              <a:t>77</a:t>
            </a:fld>
            <a:endParaRPr lang="en-US" altLang="en-US" dirty="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Times New Roman" pitchFamily="18" charset="0"/>
            </a:endParaRPr>
          </a:p>
        </p:txBody>
      </p:sp>
    </p:spTree>
    <p:extLst>
      <p:ext uri="{BB962C8B-B14F-4D97-AF65-F5344CB8AC3E}">
        <p14:creationId xmlns:p14="http://schemas.microsoft.com/office/powerpoint/2010/main" val="3684594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3B0925-5F86-4821-865B-B1DB24BBF223}" type="slidenum">
              <a:rPr lang="en-US" altLang="en-US" smtClean="0"/>
              <a:pPr fontAlgn="base">
                <a:spcBef>
                  <a:spcPct val="0"/>
                </a:spcBef>
                <a:spcAft>
                  <a:spcPct val="0"/>
                </a:spcAft>
                <a:defRPr/>
              </a:pPr>
              <a:t>78</a:t>
            </a:fld>
            <a:endParaRPr lang="en-US" altLang="en-US" dirty="0"/>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Times New Roman" pitchFamily="18" charset="0"/>
            </a:endParaRPr>
          </a:p>
        </p:txBody>
      </p:sp>
    </p:spTree>
    <p:extLst>
      <p:ext uri="{BB962C8B-B14F-4D97-AF65-F5344CB8AC3E}">
        <p14:creationId xmlns:p14="http://schemas.microsoft.com/office/powerpoint/2010/main" val="19940387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E7C25B9-8740-413E-91F0-F3C32B14128F}" type="slidenum">
              <a:rPr lang="en-US" altLang="en-US" smtClean="0"/>
              <a:pPr fontAlgn="base">
                <a:spcBef>
                  <a:spcPct val="0"/>
                </a:spcBef>
                <a:spcAft>
                  <a:spcPct val="0"/>
                </a:spcAft>
                <a:defRPr/>
              </a:pPr>
              <a:t>85</a:t>
            </a:fld>
            <a:endParaRPr lang="en-US" altLang="en-US" dirty="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Times New Roman" pitchFamily="18" charset="0"/>
            </a:endParaRPr>
          </a:p>
        </p:txBody>
      </p:sp>
    </p:spTree>
    <p:extLst>
      <p:ext uri="{BB962C8B-B14F-4D97-AF65-F5344CB8AC3E}">
        <p14:creationId xmlns:p14="http://schemas.microsoft.com/office/powerpoint/2010/main" val="1075364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8DD40D6-27DC-440B-8910-7021F43E8E6F}" type="slidenum">
              <a:rPr lang="en-US" altLang="en-US" smtClean="0"/>
              <a:pPr fontAlgn="base">
                <a:spcBef>
                  <a:spcPct val="0"/>
                </a:spcBef>
                <a:spcAft>
                  <a:spcPct val="0"/>
                </a:spcAft>
                <a:defRPr/>
              </a:pPr>
              <a:t>86</a:t>
            </a:fld>
            <a:endParaRPr lang="en-US" altLang="en-US" dirty="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Times New Roman" pitchFamily="18" charset="0"/>
            </a:endParaRPr>
          </a:p>
        </p:txBody>
      </p:sp>
    </p:spTree>
    <p:extLst>
      <p:ext uri="{BB962C8B-B14F-4D97-AF65-F5344CB8AC3E}">
        <p14:creationId xmlns:p14="http://schemas.microsoft.com/office/powerpoint/2010/main" val="3218573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BDE86A5-4988-4DBE-971D-31457AFFCF3C}" type="slidenum">
              <a:rPr lang="en-US" altLang="en-US" smtClean="0"/>
              <a:pPr fontAlgn="base">
                <a:spcBef>
                  <a:spcPct val="0"/>
                </a:spcBef>
                <a:spcAft>
                  <a:spcPct val="0"/>
                </a:spcAft>
                <a:defRPr/>
              </a:pPr>
              <a:t>87</a:t>
            </a:fld>
            <a:endParaRPr lang="en-US" altLang="en-US"/>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itchFamily="18" charset="0"/>
            </a:endParaRPr>
          </a:p>
        </p:txBody>
      </p:sp>
    </p:spTree>
    <p:extLst>
      <p:ext uri="{BB962C8B-B14F-4D97-AF65-F5344CB8AC3E}">
        <p14:creationId xmlns:p14="http://schemas.microsoft.com/office/powerpoint/2010/main" val="25507735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1B3C564-B0B5-46F7-B013-F8F8BD294989}" type="slidenum">
              <a:rPr lang="en-US" altLang="en-US" smtClean="0"/>
              <a:pPr fontAlgn="base">
                <a:spcBef>
                  <a:spcPct val="0"/>
                </a:spcBef>
                <a:spcAft>
                  <a:spcPct val="0"/>
                </a:spcAft>
                <a:defRPr/>
              </a:pPr>
              <a:t>88</a:t>
            </a:fld>
            <a:endParaRPr lang="en-US" altLang="en-US"/>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itchFamily="18" charset="0"/>
            </a:endParaRPr>
          </a:p>
        </p:txBody>
      </p:sp>
    </p:spTree>
    <p:extLst>
      <p:ext uri="{BB962C8B-B14F-4D97-AF65-F5344CB8AC3E}">
        <p14:creationId xmlns:p14="http://schemas.microsoft.com/office/powerpoint/2010/main" val="39707296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A011D7F-18AC-4C3F-8E21-613C4EAA4791}" type="slidenum">
              <a:rPr lang="en-US" altLang="en-US" smtClean="0"/>
              <a:pPr fontAlgn="base">
                <a:spcBef>
                  <a:spcPct val="0"/>
                </a:spcBef>
                <a:spcAft>
                  <a:spcPct val="0"/>
                </a:spcAft>
                <a:defRPr/>
              </a:pPr>
              <a:t>89</a:t>
            </a:fld>
            <a:endParaRPr lang="en-US" altLang="en-US"/>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itchFamily="18" charset="0"/>
            </a:endParaRPr>
          </a:p>
        </p:txBody>
      </p:sp>
    </p:spTree>
    <p:extLst>
      <p:ext uri="{BB962C8B-B14F-4D97-AF65-F5344CB8AC3E}">
        <p14:creationId xmlns:p14="http://schemas.microsoft.com/office/powerpoint/2010/main" val="19604550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2014476-1C61-4214-92AB-176F6D6DA64D}" type="slidenum">
              <a:rPr lang="en-US" altLang="en-US" smtClean="0"/>
              <a:pPr fontAlgn="base">
                <a:spcBef>
                  <a:spcPct val="0"/>
                </a:spcBef>
                <a:spcAft>
                  <a:spcPct val="0"/>
                </a:spcAft>
                <a:defRPr/>
              </a:pPr>
              <a:t>90</a:t>
            </a:fld>
            <a:endParaRPr lang="en-US" altLang="en-US"/>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itchFamily="18" charset="0"/>
            </a:endParaRPr>
          </a:p>
        </p:txBody>
      </p:sp>
    </p:spTree>
    <p:extLst>
      <p:ext uri="{BB962C8B-B14F-4D97-AF65-F5344CB8AC3E}">
        <p14:creationId xmlns:p14="http://schemas.microsoft.com/office/powerpoint/2010/main" val="452404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we start our discussion of research/</a:t>
            </a:r>
          </a:p>
        </p:txBody>
      </p:sp>
      <p:sp>
        <p:nvSpPr>
          <p:cNvPr id="4" name="Slide Number Placeholder 3"/>
          <p:cNvSpPr>
            <a:spLocks noGrp="1"/>
          </p:cNvSpPr>
          <p:nvPr>
            <p:ph type="sldNum" sz="quarter" idx="5"/>
          </p:nvPr>
        </p:nvSpPr>
        <p:spPr/>
        <p:txBody>
          <a:bodyPr/>
          <a:lstStyle/>
          <a:p>
            <a:fld id="{1DA4C21F-3B51-4831-95C0-F5F288BE99A1}" type="slidenum">
              <a:rPr lang="en-US" smtClean="0"/>
              <a:t>5</a:t>
            </a:fld>
            <a:endParaRPr lang="en-US"/>
          </a:p>
        </p:txBody>
      </p:sp>
    </p:spTree>
    <p:extLst>
      <p:ext uri="{BB962C8B-B14F-4D97-AF65-F5344CB8AC3E}">
        <p14:creationId xmlns:p14="http://schemas.microsoft.com/office/powerpoint/2010/main" val="1589307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E8B9B1D-FC72-4216-891E-C588CB83F026}" type="slidenum">
              <a:rPr lang="en-US" altLang="en-US" smtClean="0"/>
              <a:pPr fontAlgn="base">
                <a:spcBef>
                  <a:spcPct val="0"/>
                </a:spcBef>
                <a:spcAft>
                  <a:spcPct val="0"/>
                </a:spcAft>
                <a:defRPr/>
              </a:pPr>
              <a:t>91</a:t>
            </a:fld>
            <a:endParaRPr lang="en-US" altLang="en-US"/>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itchFamily="18" charset="0"/>
            </a:endParaRPr>
          </a:p>
        </p:txBody>
      </p:sp>
    </p:spTree>
    <p:extLst>
      <p:ext uri="{BB962C8B-B14F-4D97-AF65-F5344CB8AC3E}">
        <p14:creationId xmlns:p14="http://schemas.microsoft.com/office/powerpoint/2010/main" val="27262342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5D5779B-6E01-42A2-8447-84115C684142}" type="slidenum">
              <a:rPr lang="en-US" altLang="en-US" smtClean="0"/>
              <a:pPr fontAlgn="base">
                <a:spcBef>
                  <a:spcPct val="0"/>
                </a:spcBef>
                <a:spcAft>
                  <a:spcPct val="0"/>
                </a:spcAft>
                <a:defRPr/>
              </a:pPr>
              <a:t>93</a:t>
            </a:fld>
            <a:endParaRPr lang="en-US" altLang="en-US"/>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itchFamily="18" charset="0"/>
            </a:endParaRPr>
          </a:p>
        </p:txBody>
      </p:sp>
    </p:spTree>
    <p:extLst>
      <p:ext uri="{BB962C8B-B14F-4D97-AF65-F5344CB8AC3E}">
        <p14:creationId xmlns:p14="http://schemas.microsoft.com/office/powerpoint/2010/main" val="12803546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defTabSz="465887" fontAlgn="base">
              <a:spcBef>
                <a:spcPct val="0"/>
              </a:spcBef>
              <a:spcAft>
                <a:spcPct val="0"/>
              </a:spcAft>
              <a:defRPr>
                <a:solidFill>
                  <a:schemeClr val="tx1"/>
                </a:solidFill>
                <a:latin typeface="Calibri" pitchFamily="34" charset="0"/>
              </a:defRPr>
            </a:lvl6pPr>
            <a:lvl7pPr marL="3028264" indent="-232943" defTabSz="465887" fontAlgn="base">
              <a:spcBef>
                <a:spcPct val="0"/>
              </a:spcBef>
              <a:spcAft>
                <a:spcPct val="0"/>
              </a:spcAft>
              <a:defRPr>
                <a:solidFill>
                  <a:schemeClr val="tx1"/>
                </a:solidFill>
                <a:latin typeface="Calibri" pitchFamily="34" charset="0"/>
              </a:defRPr>
            </a:lvl7pPr>
            <a:lvl8pPr marL="3494151" indent="-232943" defTabSz="465887" fontAlgn="base">
              <a:spcBef>
                <a:spcPct val="0"/>
              </a:spcBef>
              <a:spcAft>
                <a:spcPct val="0"/>
              </a:spcAft>
              <a:defRPr>
                <a:solidFill>
                  <a:schemeClr val="tx1"/>
                </a:solidFill>
                <a:latin typeface="Calibri" pitchFamily="34" charset="0"/>
              </a:defRPr>
            </a:lvl8pPr>
            <a:lvl9pPr marL="3960038" indent="-232943" defTabSz="46588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D32CD2-2604-4C1D-BD2E-7225B1C8039D}" type="slidenum">
              <a:rPr lang="en-US" altLang="en-US" smtClean="0"/>
              <a:pPr fontAlgn="base">
                <a:spcBef>
                  <a:spcPct val="0"/>
                </a:spcBef>
                <a:spcAft>
                  <a:spcPct val="0"/>
                </a:spcAft>
                <a:defRPr/>
              </a:pPr>
              <a:t>94</a:t>
            </a:fld>
            <a:endParaRPr lang="en-US" altLang="en-US"/>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Times New Roman" pitchFamily="18" charset="0"/>
            </a:endParaRPr>
          </a:p>
        </p:txBody>
      </p:sp>
    </p:spTree>
    <p:extLst>
      <p:ext uri="{BB962C8B-B14F-4D97-AF65-F5344CB8AC3E}">
        <p14:creationId xmlns:p14="http://schemas.microsoft.com/office/powerpoint/2010/main" val="97985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first we need an overall question…</a:t>
            </a:r>
          </a:p>
          <a:p>
            <a:endParaRPr lang="en-US" dirty="0"/>
          </a:p>
          <a:p>
            <a:r>
              <a:rPr lang="en-US" dirty="0"/>
              <a:t>Yes, this is a given, but also can lead to a lot of blank stares. How does one know what question to ask or what area to pursue?</a:t>
            </a:r>
          </a:p>
        </p:txBody>
      </p:sp>
      <p:sp>
        <p:nvSpPr>
          <p:cNvPr id="4" name="Slide Number Placeholder 3"/>
          <p:cNvSpPr>
            <a:spLocks noGrp="1"/>
          </p:cNvSpPr>
          <p:nvPr>
            <p:ph type="sldNum" sz="quarter" idx="5"/>
          </p:nvPr>
        </p:nvSpPr>
        <p:spPr/>
        <p:txBody>
          <a:bodyPr/>
          <a:lstStyle/>
          <a:p>
            <a:fld id="{1DA4C21F-3B51-4831-95C0-F5F288BE99A1}" type="slidenum">
              <a:rPr lang="en-US" smtClean="0"/>
              <a:t>6</a:t>
            </a:fld>
            <a:endParaRPr lang="en-US"/>
          </a:p>
        </p:txBody>
      </p:sp>
    </p:spTree>
    <p:extLst>
      <p:ext uri="{BB962C8B-B14F-4D97-AF65-F5344CB8AC3E}">
        <p14:creationId xmlns:p14="http://schemas.microsoft.com/office/powerpoint/2010/main" val="1103206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areas really catch your interests? With what group do you like working? (i.e. kids, seniors, youth, pregnant women, post-partum new moms, 7</a:t>
            </a:r>
            <a:r>
              <a:rPr lang="en-US" baseline="30000" dirty="0"/>
              <a:t>th</a:t>
            </a:r>
            <a:r>
              <a:rPr lang="en-US" dirty="0"/>
              <a:t> graders, specific types of health care providers – whatever. Identify who you like working with or helping as your target population. Identify your passion – who you like working with – what types of projects spark your interest?  Is it general knowledge, specific procedures, adverse effects that should not happen?</a:t>
            </a:r>
          </a:p>
          <a:p>
            <a:r>
              <a:rPr lang="en-US" dirty="0"/>
              <a:t>See something of interest – it is often the everyday settings that lead to valuable projects. You learned that 20% of those with a specific occurrence have a certain outcome. For example, 20% that have a C-section develop a skin infection. You may want to take a step-by-step approach to figure out what is leading to that skin infection – or see if all the infections are the same type – or are some settings generating more infections than others, or some topical antibiotics associated with more of the skin infections or others, or does it make a difference if it is a schedule or unscheduled c-section – or maybe just determine if that rate of infection is consistent across all of the Banner Medical Centers..</a:t>
            </a:r>
          </a:p>
          <a:p>
            <a:r>
              <a:rPr lang="en-US" dirty="0"/>
              <a:t>Or – you may challenge the paradigm. You were told in your training that 20% of women who have a c-section get an infection, but it appears only 10% of the patients you see experience a skin infection. Standards change and frequency rates should be periodically assessed to determine if what is believed to be happening is still true. Standards of care change because there are new approaches, techniques, drugs, environments that can alter outcomes.</a:t>
            </a:r>
          </a:p>
          <a:p>
            <a:r>
              <a:rPr lang="en-US" dirty="0"/>
              <a:t>I have colleagues in Tucson that published findings that although there is a standard approach for assessing Helicobacter pylori, most gastroenterologists surveyed in the US did not use that approach, and also did not have a good understanding about the importance of assessing past anti-biotic use and prescribing appropriate anti-biotics as Helicobacter pylori has been shown to be quite resistant to specific types of anti-microbials. </a:t>
            </a:r>
          </a:p>
          <a:p>
            <a:r>
              <a:rPr lang="en-US" dirty="0"/>
              <a:t>Another group here has shown that although the method being used by nurses in the in-patient setting for assessing dementia is a validated method, how it is being used in the hospital setting is not identifying the cases of dementia that are documented during physician-based assessments. With this finding, the group has proposed a chart-based system that would identify those patients that should receive a more specific test to determine if dementia is present. These are all coming from everyday experiences in which someone noticed that what he/she/they are seeing does not appear to be consistent with what was learned.</a:t>
            </a:r>
          </a:p>
          <a:p>
            <a:endParaRPr lang="en-US" dirty="0"/>
          </a:p>
          <a:p>
            <a:r>
              <a:rPr lang="en-US" dirty="0"/>
              <a:t>One of our local physicians developed a study to determine if physicians knew the costs of general pieces of equipment used or considered alternatives to reduce health care costs.</a:t>
            </a:r>
          </a:p>
          <a:p>
            <a:r>
              <a:rPr lang="en-US" dirty="0"/>
              <a:t>Don’t be afraid to question; you may be able to show something different, new, or make something better…</a:t>
            </a:r>
          </a:p>
        </p:txBody>
      </p:sp>
      <p:sp>
        <p:nvSpPr>
          <p:cNvPr id="4" name="Slide Number Placeholder 3"/>
          <p:cNvSpPr>
            <a:spLocks noGrp="1"/>
          </p:cNvSpPr>
          <p:nvPr>
            <p:ph type="sldNum" sz="quarter" idx="5"/>
          </p:nvPr>
        </p:nvSpPr>
        <p:spPr/>
        <p:txBody>
          <a:bodyPr/>
          <a:lstStyle/>
          <a:p>
            <a:fld id="{1DA4C21F-3B51-4831-95C0-F5F288BE99A1}" type="slidenum">
              <a:rPr lang="en-US" smtClean="0"/>
              <a:t>7</a:t>
            </a:fld>
            <a:endParaRPr lang="en-US"/>
          </a:p>
        </p:txBody>
      </p:sp>
    </p:spTree>
    <p:extLst>
      <p:ext uri="{BB962C8B-B14F-4D97-AF65-F5344CB8AC3E}">
        <p14:creationId xmlns:p14="http://schemas.microsoft.com/office/powerpoint/2010/main" val="1794862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your basic question or area of interest, learn all you can about it. This literature review step typically adds questions and will refine your primary question.</a:t>
            </a:r>
          </a:p>
        </p:txBody>
      </p:sp>
      <p:sp>
        <p:nvSpPr>
          <p:cNvPr id="4" name="Slide Number Placeholder 3"/>
          <p:cNvSpPr>
            <a:spLocks noGrp="1"/>
          </p:cNvSpPr>
          <p:nvPr>
            <p:ph type="sldNum" sz="quarter" idx="5"/>
          </p:nvPr>
        </p:nvSpPr>
        <p:spPr/>
        <p:txBody>
          <a:bodyPr/>
          <a:lstStyle/>
          <a:p>
            <a:fld id="{1DA4C21F-3B51-4831-95C0-F5F288BE99A1}" type="slidenum">
              <a:rPr lang="en-US" smtClean="0"/>
              <a:t>8</a:t>
            </a:fld>
            <a:endParaRPr lang="en-US"/>
          </a:p>
        </p:txBody>
      </p:sp>
    </p:spTree>
    <p:extLst>
      <p:ext uri="{BB962C8B-B14F-4D97-AF65-F5344CB8AC3E}">
        <p14:creationId xmlns:p14="http://schemas.microsoft.com/office/powerpoint/2010/main" val="264063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identified the area or need – and completed the background literature search – you can work on your primary research question, or hypothesis. This primary hypothesis needs to be “test-able.”  </a:t>
            </a:r>
          </a:p>
          <a:p>
            <a:r>
              <a:rPr lang="en-US" dirty="0"/>
              <a:t>So what does “test-able” mean?</a:t>
            </a:r>
          </a:p>
        </p:txBody>
      </p:sp>
      <p:sp>
        <p:nvSpPr>
          <p:cNvPr id="4" name="Slide Number Placeholder 3"/>
          <p:cNvSpPr>
            <a:spLocks noGrp="1"/>
          </p:cNvSpPr>
          <p:nvPr>
            <p:ph type="sldNum" sz="quarter" idx="5"/>
          </p:nvPr>
        </p:nvSpPr>
        <p:spPr/>
        <p:txBody>
          <a:bodyPr/>
          <a:lstStyle/>
          <a:p>
            <a:fld id="{1DA4C21F-3B51-4831-95C0-F5F288BE99A1}" type="slidenum">
              <a:rPr lang="en-US" smtClean="0"/>
              <a:t>9</a:t>
            </a:fld>
            <a:endParaRPr lang="en-US"/>
          </a:p>
        </p:txBody>
      </p:sp>
    </p:spTree>
    <p:extLst>
      <p:ext uri="{BB962C8B-B14F-4D97-AF65-F5344CB8AC3E}">
        <p14:creationId xmlns:p14="http://schemas.microsoft.com/office/powerpoint/2010/main" val="182745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8D7157C-AC3E-40DF-83D6-CBA470C54F00}" type="datetimeFigureOut">
              <a:rPr lang="en-US" smtClean="0"/>
              <a:t>10/10/2024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3D6BDBC-173A-4C17-88DD-9059FD80B58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D7157C-AC3E-40DF-83D6-CBA470C54F00}"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6BDBC-173A-4C17-88DD-9059FD80B5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D7157C-AC3E-40DF-83D6-CBA470C54F00}"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6BDBC-173A-4C17-88DD-9059FD80B58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ext Placeholder 2"/>
          <p:cNvSpPr>
            <a:spLocks noGrp="1"/>
          </p:cNvSpPr>
          <p:nvPr>
            <p:ph type="body" sz="half" idx="1"/>
          </p:nvPr>
        </p:nvSpPr>
        <p:spPr>
          <a:xfrm>
            <a:off x="11826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45088" y="2017713"/>
            <a:ext cx="3810000" cy="4114800"/>
          </a:xfrm>
        </p:spPr>
        <p:txBody>
          <a:bodyPr rtlCol="0">
            <a:normAutofit/>
          </a:bodyPr>
          <a:lstStyle/>
          <a:p>
            <a:pPr lvl="0"/>
            <a:endParaRPr lang="en-US" noProof="0"/>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endParaRPr lang="en-US"/>
          </a:p>
        </p:txBody>
      </p:sp>
      <p:sp>
        <p:nvSpPr>
          <p:cNvPr id="7" name="Rectangle 13"/>
          <p:cNvSpPr>
            <a:spLocks noGrp="1" noChangeArrowheads="1"/>
          </p:cNvSpPr>
          <p:nvPr>
            <p:ph type="sldNum" sz="quarter" idx="12"/>
          </p:nvPr>
        </p:nvSpPr>
        <p:spPr/>
        <p:txBody>
          <a:bodyPr/>
          <a:lstStyle>
            <a:lvl1pPr>
              <a:defRPr/>
            </a:lvl1pPr>
          </a:lstStyle>
          <a:p>
            <a:pPr>
              <a:defRPr/>
            </a:pPr>
            <a:fld id="{32152AE4-7CFD-43B3-A093-9FD46A042D44}" type="slidenum">
              <a:rPr lang="en-US"/>
              <a:pPr>
                <a:defRPr/>
              </a:pPr>
              <a:t>‹#›</a:t>
            </a:fld>
            <a:endParaRPr lang="en-US"/>
          </a:p>
        </p:txBody>
      </p:sp>
    </p:spTree>
    <p:extLst>
      <p:ext uri="{BB962C8B-B14F-4D97-AF65-F5344CB8AC3E}">
        <p14:creationId xmlns:p14="http://schemas.microsoft.com/office/powerpoint/2010/main" val="2626853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D7157C-AC3E-40DF-83D6-CBA470C54F00}"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6BDBC-173A-4C17-88DD-9059FD80B5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D7157C-AC3E-40DF-83D6-CBA470C54F00}" type="datetimeFigureOut">
              <a:rPr lang="en-US" smtClean="0"/>
              <a:t>10/10/2024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D6BDBC-173A-4C17-88DD-9059FD80B58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8D7157C-AC3E-40DF-83D6-CBA470C54F00}"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6BDBC-173A-4C17-88DD-9059FD80B5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8D7157C-AC3E-40DF-83D6-CBA470C54F00}" type="datetimeFigureOut">
              <a:rPr lang="en-US" smtClean="0"/>
              <a:t>10/10/2024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D6BDBC-173A-4C17-88DD-9059FD80B5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8D7157C-AC3E-40DF-83D6-CBA470C54F00}" type="datetimeFigureOut">
              <a:rPr lang="en-US" smtClean="0"/>
              <a:t>10/10/2024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D6BDBC-173A-4C17-88DD-9059FD80B5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7157C-AC3E-40DF-83D6-CBA470C54F00}" type="datetimeFigureOut">
              <a:rPr lang="en-US" smtClean="0"/>
              <a:t>10/10/2024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D6BDBC-173A-4C17-88DD-9059FD80B5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8D7157C-AC3E-40DF-83D6-CBA470C54F00}"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D6BDBC-173A-4C17-88DD-9059FD80B58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8D7157C-AC3E-40DF-83D6-CBA470C54F00}" type="datetimeFigureOut">
              <a:rPr lang="en-US" smtClean="0"/>
              <a:t>10/10/2024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3D6BDBC-173A-4C17-88DD-9059FD80B584}"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D7157C-AC3E-40DF-83D6-CBA470C54F00}" type="datetimeFigureOut">
              <a:rPr lang="en-US" smtClean="0"/>
              <a:t>10/10/2024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D6BDBC-173A-4C17-88DD-9059FD80B584}"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18"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2.gif"/><Relationship Id="rId5" Type="http://schemas.openxmlformats.org/officeDocument/2006/relationships/image" Target="../media/image31.gif"/><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3.bin"/><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64.jpeg"/><Relationship Id="rId4" Type="http://schemas.openxmlformats.org/officeDocument/2006/relationships/image" Target="../media/image6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9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72.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1099058"/>
            <a:ext cx="6990073" cy="3219450"/>
          </a:xfrm>
        </p:spPr>
        <p:txBody>
          <a:bodyPr>
            <a:normAutofit fontScale="90000"/>
          </a:bodyPr>
          <a:lstStyle/>
          <a:p>
            <a:pPr algn="ctr"/>
            <a:r>
              <a:rPr lang="en-US" sz="4900" dirty="0">
                <a:solidFill>
                  <a:schemeClr val="tx1">
                    <a:lumMod val="95000"/>
                  </a:schemeClr>
                </a:solidFill>
                <a:effectLst/>
                <a:latin typeface="Arial" panose="020B0604020202020204" pitchFamily="34" charset="0"/>
                <a:cs typeface="Arial" panose="020B0604020202020204" pitchFamily="34" charset="0"/>
              </a:rPr>
              <a:t>Let’s Talk Research</a:t>
            </a:r>
            <a:br>
              <a:rPr lang="en-US" sz="4000" dirty="0">
                <a:solidFill>
                  <a:schemeClr val="tx1">
                    <a:lumMod val="95000"/>
                  </a:schemeClr>
                </a:solidFill>
                <a:effectLst/>
                <a:latin typeface="Arial" panose="020B0604020202020204" pitchFamily="34" charset="0"/>
                <a:cs typeface="Arial" panose="020B0604020202020204" pitchFamily="34" charset="0"/>
              </a:rPr>
            </a:br>
            <a:br>
              <a:rPr lang="en-US" sz="4000" dirty="0">
                <a:solidFill>
                  <a:schemeClr val="tx1">
                    <a:lumMod val="95000"/>
                  </a:schemeClr>
                </a:solidFill>
                <a:effectLst/>
                <a:latin typeface="Arial" panose="020B0604020202020204" pitchFamily="34" charset="0"/>
                <a:cs typeface="Arial" panose="020B0604020202020204" pitchFamily="34" charset="0"/>
              </a:rPr>
            </a:br>
            <a:r>
              <a:rPr lang="en-US" sz="4000" dirty="0">
                <a:solidFill>
                  <a:schemeClr val="tx1">
                    <a:lumMod val="95000"/>
                  </a:schemeClr>
                </a:solidFill>
                <a:effectLst/>
                <a:latin typeface="Arial" panose="020B0604020202020204" pitchFamily="34" charset="0"/>
                <a:cs typeface="Arial" panose="020B0604020202020204" pitchFamily="34" charset="0"/>
              </a:rPr>
              <a:t> Basic Questions for Planning Great Projects</a:t>
            </a:r>
            <a:br>
              <a:rPr lang="en-US" sz="7200" dirty="0">
                <a:solidFill>
                  <a:schemeClr val="tx1">
                    <a:lumMod val="95000"/>
                  </a:schemeClr>
                </a:solidFill>
                <a:effectLst/>
              </a:rPr>
            </a:br>
            <a:endParaRPr lang="en-US" sz="7200" dirty="0">
              <a:solidFill>
                <a:schemeClr val="tx1">
                  <a:lumMod val="95000"/>
                </a:schemeClr>
              </a:solidFill>
            </a:endParaRPr>
          </a:p>
        </p:txBody>
      </p:sp>
      <p:pic>
        <p:nvPicPr>
          <p:cNvPr id="1026" name="Picture 2" descr="Foote_Jan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4576" y="6019800"/>
            <a:ext cx="342900" cy="4000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5" name="Rectangle 4"/>
          <p:cNvSpPr>
            <a:spLocks noChangeArrowheads="1"/>
          </p:cNvSpPr>
          <p:nvPr/>
        </p:nvSpPr>
        <p:spPr bwMode="auto">
          <a:xfrm>
            <a:off x="2075405" y="6050577"/>
            <a:ext cx="411939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cher Book"/>
                <a:ea typeface="Calibri" pitchFamily="34" charset="0"/>
                <a:cs typeface="Times New Roman" pitchFamily="18" charset="0"/>
              </a:rPr>
              <a:t>  Janet Foote, PhD, Associate Professor, </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400" dirty="0">
                <a:latin typeface="Archer Book"/>
                <a:ea typeface="Calibri" pitchFamily="34" charset="0"/>
                <a:cs typeface="Times New Roman" pitchFamily="18" charset="0"/>
              </a:rPr>
              <a:t>Public Health Practice, Policy &amp; Translational Research</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400" dirty="0">
                <a:latin typeface="Archer Book"/>
                <a:ea typeface="Calibri" pitchFamily="34" charset="0"/>
                <a:cs typeface="Times New Roman" pitchFamily="18" charset="0"/>
              </a:rPr>
              <a:t>Epidemiology &amp; Biostatistics</a:t>
            </a:r>
            <a:endParaRPr kumimoji="0" lang="en-US" altLang="en-US" sz="9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5"/>
          <p:cNvSpPr>
            <a:spLocks noChangeArrowheads="1"/>
          </p:cNvSpPr>
          <p:nvPr/>
        </p:nvSpPr>
        <p:spPr bwMode="auto">
          <a:xfrm>
            <a:off x="762000" y="5789712"/>
            <a:ext cx="28405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cher Book"/>
                <a:ea typeface="Calibri" pitchFamily="34" charset="0"/>
                <a:cs typeface="Times New Roman" pitchFamily="18" charset="0"/>
              </a:rPr>
              <a:t>  </a:t>
            </a: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636310"/>
            <a:ext cx="3276600" cy="11534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652729"/>
            <a:ext cx="2743200" cy="102687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2400" y="3951049"/>
            <a:ext cx="3429000" cy="1385145"/>
          </a:xfrm>
          <a:prstGeom prst="rect">
            <a:avLst/>
          </a:prstGeom>
        </p:spPr>
      </p:pic>
    </p:spTree>
    <p:extLst>
      <p:ext uri="{BB962C8B-B14F-4D97-AF65-F5344CB8AC3E}">
        <p14:creationId xmlns:p14="http://schemas.microsoft.com/office/powerpoint/2010/main" val="951570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6354DED-9741-F474-A6E1-DB3EEFFCA2DF}"/>
              </a:ext>
            </a:extLst>
          </p:cNvPr>
          <p:cNvSpPr txBox="1"/>
          <p:nvPr/>
        </p:nvSpPr>
        <p:spPr>
          <a:xfrm>
            <a:off x="1295400" y="1371600"/>
            <a:ext cx="65532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Hypothesis: </a:t>
            </a:r>
          </a:p>
        </p:txBody>
      </p:sp>
      <p:sp>
        <p:nvSpPr>
          <p:cNvPr id="5" name="TextBox 4">
            <a:extLst>
              <a:ext uri="{FF2B5EF4-FFF2-40B4-BE49-F238E27FC236}">
                <a16:creationId xmlns:a16="http://schemas.microsoft.com/office/drawing/2014/main" id="{D8E9A752-C683-DCC6-ECA4-61F206D99463}"/>
              </a:ext>
            </a:extLst>
          </p:cNvPr>
          <p:cNvSpPr txBox="1"/>
          <p:nvPr/>
        </p:nvSpPr>
        <p:spPr>
          <a:xfrm>
            <a:off x="762000" y="2590800"/>
            <a:ext cx="7772400" cy="263074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Assumption or ‘educated guess’ about the relationship between two or more variables. In other words, a tentative statement about the interaction between factors of interest.</a:t>
            </a:r>
          </a:p>
        </p:txBody>
      </p:sp>
    </p:spTree>
    <p:extLst>
      <p:ext uri="{BB962C8B-B14F-4D97-AF65-F5344CB8AC3E}">
        <p14:creationId xmlns:p14="http://schemas.microsoft.com/office/powerpoint/2010/main" val="2778251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81000"/>
            <a:ext cx="6553200" cy="6341806"/>
          </a:xfrm>
          <a:prstGeom prst="rect">
            <a:avLst/>
          </a:prstGeom>
        </p:spPr>
      </p:pic>
      <p:sp>
        <p:nvSpPr>
          <p:cNvPr id="2" name="TextBox 1">
            <a:extLst>
              <a:ext uri="{FF2B5EF4-FFF2-40B4-BE49-F238E27FC236}">
                <a16:creationId xmlns:a16="http://schemas.microsoft.com/office/drawing/2014/main" id="{4A9AE0F4-4C42-4965-A597-DBA22E2643CC}"/>
              </a:ext>
            </a:extLst>
          </p:cNvPr>
          <p:cNvSpPr txBox="1"/>
          <p:nvPr/>
        </p:nvSpPr>
        <p:spPr>
          <a:xfrm>
            <a:off x="381000" y="410308"/>
            <a:ext cx="3886200" cy="2062103"/>
          </a:xfrm>
          <a:prstGeom prst="rect">
            <a:avLst/>
          </a:prstGeom>
          <a:solidFill>
            <a:schemeClr val="tx1"/>
          </a:solid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I’ll pause for a moment so you can let this information sink in.</a:t>
            </a:r>
          </a:p>
        </p:txBody>
      </p:sp>
    </p:spTree>
    <p:extLst>
      <p:ext uri="{BB962C8B-B14F-4D97-AF65-F5344CB8AC3E}">
        <p14:creationId xmlns:p14="http://schemas.microsoft.com/office/powerpoint/2010/main" val="9548130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clipartbest.com/cliparts/LcK/rgz/LcKrgz7ca.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49" y="1524000"/>
            <a:ext cx="674370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52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3000">
              <a:schemeClr val="accent2">
                <a:lumMod val="75000"/>
              </a:schemeClr>
            </a:gs>
            <a:gs pos="100000">
              <a:srgbClr val="9EDFFA"/>
            </a:gs>
            <a:gs pos="100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extBox 1"/>
          <p:cNvSpPr txBox="1"/>
          <p:nvPr/>
        </p:nvSpPr>
        <p:spPr>
          <a:xfrm>
            <a:off x="821187" y="455315"/>
            <a:ext cx="8197159" cy="1077218"/>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A hypothesis is an ‘educated idea’ about how things will work.</a:t>
            </a:r>
          </a:p>
        </p:txBody>
      </p:sp>
      <p:sp>
        <p:nvSpPr>
          <p:cNvPr id="3" name="TextBox 2"/>
          <p:cNvSpPr txBox="1"/>
          <p:nvPr/>
        </p:nvSpPr>
        <p:spPr>
          <a:xfrm>
            <a:off x="845000" y="1828955"/>
            <a:ext cx="8299000" cy="1077218"/>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There is a set way one to state  the hypothesis</a:t>
            </a:r>
            <a:r>
              <a:rPr lang="en-US" dirty="0">
                <a:solidFill>
                  <a:prstClr val="black"/>
                </a:solidFill>
                <a:latin typeface="+mj-lt"/>
              </a:rPr>
              <a:t>.</a:t>
            </a:r>
          </a:p>
        </p:txBody>
      </p:sp>
      <p:sp>
        <p:nvSpPr>
          <p:cNvPr id="4" name="TextBox 3"/>
          <p:cNvSpPr txBox="1"/>
          <p:nvPr/>
        </p:nvSpPr>
        <p:spPr>
          <a:xfrm>
            <a:off x="615861" y="4279814"/>
            <a:ext cx="7944844" cy="954107"/>
          </a:xfrm>
          <a:prstGeom prst="rect">
            <a:avLst/>
          </a:prstGeom>
          <a:solidFill>
            <a:srgbClr val="FFFF00"/>
          </a:solidFill>
        </p:spPr>
        <p:txBody>
          <a:bodyPr wrap="square" rtlCol="0">
            <a:spAutoFit/>
          </a:bodyPr>
          <a:lstStyle/>
          <a:p>
            <a:r>
              <a:rPr lang="en-US" sz="2800" b="1" dirty="0">
                <a:solidFill>
                  <a:prstClr val="black"/>
                </a:solidFill>
                <a:latin typeface="Arial" panose="020B0604020202020204" pitchFamily="34" charset="0"/>
                <a:cs typeface="Arial" panose="020B0604020202020204" pitchFamily="34" charset="0"/>
              </a:rPr>
              <a:t>If _________</a:t>
            </a:r>
            <a:r>
              <a:rPr lang="en-US" sz="2800" b="1" i="1" dirty="0">
                <a:solidFill>
                  <a:prstClr val="black"/>
                </a:solidFill>
                <a:latin typeface="Arial" panose="020B0604020202020204" pitchFamily="34" charset="0"/>
                <a:cs typeface="Arial" panose="020B0604020202020204" pitchFamily="34" charset="0"/>
              </a:rPr>
              <a:t>(I do this)</a:t>
            </a:r>
            <a:r>
              <a:rPr lang="en-US" sz="2800" b="1" dirty="0">
                <a:solidFill>
                  <a:prstClr val="black"/>
                </a:solidFill>
                <a:latin typeface="Arial" panose="020B0604020202020204" pitchFamily="34" charset="0"/>
                <a:cs typeface="Arial" panose="020B0604020202020204" pitchFamily="34" charset="0"/>
              </a:rPr>
              <a:t>, then _________</a:t>
            </a:r>
            <a:r>
              <a:rPr lang="en-US" sz="2800" b="1" i="1" dirty="0">
                <a:solidFill>
                  <a:prstClr val="black"/>
                </a:solidFill>
                <a:latin typeface="Arial" panose="020B0604020202020204" pitchFamily="34" charset="0"/>
                <a:cs typeface="Arial" panose="020B0604020202020204" pitchFamily="34" charset="0"/>
              </a:rPr>
              <a:t>(this)</a:t>
            </a:r>
            <a:r>
              <a:rPr lang="en-US" sz="2800" b="1" dirty="0">
                <a:solidFill>
                  <a:prstClr val="black"/>
                </a:solidFill>
                <a:latin typeface="Arial" panose="020B0604020202020204" pitchFamily="34" charset="0"/>
                <a:cs typeface="Arial" panose="020B0604020202020204" pitchFamily="34" charset="0"/>
              </a:rPr>
              <a:t>________ will happen</a:t>
            </a:r>
            <a:r>
              <a:rPr lang="en-US" sz="2800" dirty="0">
                <a:solidFill>
                  <a:prstClr val="black"/>
                </a:solidFill>
                <a:latin typeface="Arial" panose="020B0604020202020204" pitchFamily="34" charset="0"/>
                <a:cs typeface="Arial" panose="020B0604020202020204" pitchFamily="34" charset="0"/>
              </a:rPr>
              <a:t>.</a:t>
            </a:r>
          </a:p>
        </p:txBody>
      </p:sp>
      <p:grpSp>
        <p:nvGrpSpPr>
          <p:cNvPr id="16" name="Group 15">
            <a:extLst>
              <a:ext uri="{FF2B5EF4-FFF2-40B4-BE49-F238E27FC236}">
                <a16:creationId xmlns:a16="http://schemas.microsoft.com/office/drawing/2014/main" id="{61B32B77-1FFE-9E03-52A8-F1B0CB57275A}"/>
              </a:ext>
            </a:extLst>
          </p:cNvPr>
          <p:cNvGrpSpPr/>
          <p:nvPr/>
        </p:nvGrpSpPr>
        <p:grpSpPr>
          <a:xfrm>
            <a:off x="1572988" y="3323694"/>
            <a:ext cx="3135424" cy="1027981"/>
            <a:chOff x="1572988" y="3323694"/>
            <a:chExt cx="3135424" cy="1027981"/>
          </a:xfrm>
        </p:grpSpPr>
        <p:sp>
          <p:nvSpPr>
            <p:cNvPr id="7" name="TextBox 6"/>
            <p:cNvSpPr txBox="1"/>
            <p:nvPr/>
          </p:nvSpPr>
          <p:spPr>
            <a:xfrm>
              <a:off x="1918439" y="3323694"/>
              <a:ext cx="2789973" cy="369333"/>
            </a:xfrm>
            <a:prstGeom prst="rect">
              <a:avLst/>
            </a:prstGeom>
            <a:solidFill>
              <a:schemeClr val="bg1"/>
            </a:solidFill>
          </p:spPr>
          <p:txBody>
            <a:bodyPr wrap="square" rtlCol="0">
              <a:spAutoFit/>
            </a:bodyPr>
            <a:lstStyle/>
            <a:p>
              <a:r>
                <a:rPr lang="en-US" b="1" i="1" dirty="0">
                  <a:solidFill>
                    <a:srgbClr val="FF0000"/>
                  </a:solidFill>
                </a:rPr>
                <a:t>Independent variable</a:t>
              </a:r>
            </a:p>
          </p:txBody>
        </p:sp>
        <p:cxnSp>
          <p:nvCxnSpPr>
            <p:cNvPr id="9" name="Straight Arrow Connector 8"/>
            <p:cNvCxnSpPr>
              <a:cxnSpLocks/>
            </p:cNvCxnSpPr>
            <p:nvPr/>
          </p:nvCxnSpPr>
          <p:spPr>
            <a:xfrm flipH="1">
              <a:off x="1572988" y="3679734"/>
              <a:ext cx="345451" cy="67194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5DC85300-D08C-A4DB-DBFA-ABF0D30E1E6F}"/>
              </a:ext>
            </a:extLst>
          </p:cNvPr>
          <p:cNvGrpSpPr/>
          <p:nvPr/>
        </p:nvGrpSpPr>
        <p:grpSpPr>
          <a:xfrm>
            <a:off x="4142509" y="5023131"/>
            <a:ext cx="3080504" cy="1042619"/>
            <a:chOff x="4142509" y="5023131"/>
            <a:chExt cx="3080504" cy="1042619"/>
          </a:xfrm>
        </p:grpSpPr>
        <p:sp>
          <p:nvSpPr>
            <p:cNvPr id="10" name="TextBox 9"/>
            <p:cNvSpPr txBox="1"/>
            <p:nvPr/>
          </p:nvSpPr>
          <p:spPr>
            <a:xfrm>
              <a:off x="4708412" y="5696418"/>
              <a:ext cx="2514601" cy="369332"/>
            </a:xfrm>
            <a:prstGeom prst="rect">
              <a:avLst/>
            </a:prstGeom>
            <a:solidFill>
              <a:schemeClr val="bg1"/>
            </a:solidFill>
          </p:spPr>
          <p:txBody>
            <a:bodyPr wrap="square" rtlCol="0">
              <a:spAutoFit/>
            </a:bodyPr>
            <a:lstStyle/>
            <a:p>
              <a:r>
                <a:rPr lang="en-US" b="1" i="1" dirty="0">
                  <a:solidFill>
                    <a:srgbClr val="FF0000"/>
                  </a:solidFill>
                </a:rPr>
                <a:t>Dependent variable</a:t>
              </a:r>
            </a:p>
          </p:txBody>
        </p:sp>
        <p:cxnSp>
          <p:nvCxnSpPr>
            <p:cNvPr id="12" name="Straight Arrow Connector 11"/>
            <p:cNvCxnSpPr>
              <a:cxnSpLocks/>
            </p:cNvCxnSpPr>
            <p:nvPr/>
          </p:nvCxnSpPr>
          <p:spPr>
            <a:xfrm flipH="1" flipV="1">
              <a:off x="4142509" y="5023131"/>
              <a:ext cx="565903" cy="67328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915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60000"/>
                <a:lumOff val="40000"/>
              </a:schemeClr>
            </a:gs>
            <a:gs pos="13000">
              <a:schemeClr val="accent2">
                <a:lumMod val="75000"/>
              </a:schemeClr>
            </a:gs>
            <a:gs pos="100000">
              <a:srgbClr val="9EDFFA"/>
            </a:gs>
            <a:gs pos="100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a:extLst>
            <a:ext uri="{FF2B5EF4-FFF2-40B4-BE49-F238E27FC236}">
              <a16:creationId xmlns:a16="http://schemas.microsoft.com/office/drawing/2014/main" id="{D302479D-6D3E-9BF0-DE12-36AC527EB71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D8BE52B-A702-1050-F0C4-7ADEFB2FCB79}"/>
              </a:ext>
            </a:extLst>
          </p:cNvPr>
          <p:cNvSpPr txBox="1"/>
          <p:nvPr/>
        </p:nvSpPr>
        <p:spPr>
          <a:xfrm>
            <a:off x="228600" y="1224562"/>
            <a:ext cx="7944844" cy="954107"/>
          </a:xfrm>
          <a:prstGeom prst="rect">
            <a:avLst/>
          </a:prstGeom>
          <a:solidFill>
            <a:srgbClr val="FFFF00"/>
          </a:solidFill>
        </p:spPr>
        <p:txBody>
          <a:bodyPr wrap="square" rtlCol="0">
            <a:spAutoFit/>
          </a:bodyPr>
          <a:lstStyle/>
          <a:p>
            <a:r>
              <a:rPr lang="en-US" sz="2800" b="1" dirty="0">
                <a:solidFill>
                  <a:prstClr val="black"/>
                </a:solidFill>
                <a:latin typeface="Arial" panose="020B0604020202020204" pitchFamily="34" charset="0"/>
                <a:cs typeface="Arial" panose="020B0604020202020204" pitchFamily="34" charset="0"/>
              </a:rPr>
              <a:t>If _________</a:t>
            </a:r>
            <a:r>
              <a:rPr lang="en-US" sz="2800" b="1" i="1" dirty="0">
                <a:solidFill>
                  <a:prstClr val="black"/>
                </a:solidFill>
                <a:latin typeface="Arial" panose="020B0604020202020204" pitchFamily="34" charset="0"/>
                <a:cs typeface="Arial" panose="020B0604020202020204" pitchFamily="34" charset="0"/>
              </a:rPr>
              <a:t>(I do this)</a:t>
            </a:r>
            <a:r>
              <a:rPr lang="en-US" sz="2800" b="1" dirty="0">
                <a:solidFill>
                  <a:prstClr val="black"/>
                </a:solidFill>
                <a:latin typeface="Arial" panose="020B0604020202020204" pitchFamily="34" charset="0"/>
                <a:cs typeface="Arial" panose="020B0604020202020204" pitchFamily="34" charset="0"/>
              </a:rPr>
              <a:t>, then _________</a:t>
            </a:r>
            <a:r>
              <a:rPr lang="en-US" sz="2800" b="1" i="1" dirty="0">
                <a:solidFill>
                  <a:prstClr val="black"/>
                </a:solidFill>
                <a:latin typeface="Arial" panose="020B0604020202020204" pitchFamily="34" charset="0"/>
                <a:cs typeface="Arial" panose="020B0604020202020204" pitchFamily="34" charset="0"/>
              </a:rPr>
              <a:t>(this)</a:t>
            </a:r>
            <a:r>
              <a:rPr lang="en-US" sz="2800" b="1" dirty="0">
                <a:solidFill>
                  <a:prstClr val="black"/>
                </a:solidFill>
                <a:latin typeface="Arial" panose="020B0604020202020204" pitchFamily="34" charset="0"/>
                <a:cs typeface="Arial" panose="020B0604020202020204" pitchFamily="34" charset="0"/>
              </a:rPr>
              <a:t>________ will happen</a:t>
            </a:r>
            <a:r>
              <a:rPr lang="en-US" sz="2800" dirty="0">
                <a:solidFill>
                  <a:prstClr val="black"/>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E1C3D652-45CB-33DE-0CBE-45262A15325E}"/>
              </a:ext>
            </a:extLst>
          </p:cNvPr>
          <p:cNvSpPr txBox="1"/>
          <p:nvPr/>
        </p:nvSpPr>
        <p:spPr>
          <a:xfrm>
            <a:off x="919680" y="4673635"/>
            <a:ext cx="7386118" cy="1077218"/>
          </a:xfrm>
          <a:prstGeom prst="rect">
            <a:avLst/>
          </a:prstGeom>
          <a:noFill/>
        </p:spPr>
        <p:txBody>
          <a:bodyPr wrap="square" rtlCol="0">
            <a:spAutoFit/>
          </a:bodyPr>
          <a:lstStyle/>
          <a:p>
            <a:r>
              <a:rPr lang="en-US" sz="3200" dirty="0">
                <a:solidFill>
                  <a:srgbClr val="FFFF00"/>
                </a:solidFill>
                <a:latin typeface="Arial" panose="020B0604020202020204" pitchFamily="34" charset="0"/>
                <a:cs typeface="Arial" panose="020B0604020202020204" pitchFamily="34" charset="0"/>
              </a:rPr>
              <a:t>The hypothesis should be measureable, and do able.</a:t>
            </a:r>
          </a:p>
        </p:txBody>
      </p:sp>
      <p:sp>
        <p:nvSpPr>
          <p:cNvPr id="6" name="TextBox 5">
            <a:extLst>
              <a:ext uri="{FF2B5EF4-FFF2-40B4-BE49-F238E27FC236}">
                <a16:creationId xmlns:a16="http://schemas.microsoft.com/office/drawing/2014/main" id="{FE57F6E7-0F91-99CD-0C8E-56E0141A255C}"/>
              </a:ext>
            </a:extLst>
          </p:cNvPr>
          <p:cNvSpPr txBox="1"/>
          <p:nvPr/>
        </p:nvSpPr>
        <p:spPr>
          <a:xfrm>
            <a:off x="574140" y="2994632"/>
            <a:ext cx="8077199" cy="1323439"/>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Ex:  </a:t>
            </a:r>
            <a:r>
              <a:rPr lang="en-US" sz="2000" i="1" dirty="0">
                <a:solidFill>
                  <a:schemeClr val="bg1"/>
                </a:solidFill>
                <a:latin typeface="Arial" panose="020B0604020202020204" pitchFamily="34" charset="0"/>
                <a:cs typeface="Arial" panose="020B0604020202020204" pitchFamily="34" charset="0"/>
              </a:rPr>
              <a:t>If I test the blood sugar of 100 adults, more than 20% will be at risk* for diabetes.</a:t>
            </a:r>
          </a:p>
          <a:p>
            <a:r>
              <a:rPr lang="en-US" sz="2000" i="1" dirty="0">
                <a:solidFill>
                  <a:schemeClr val="bg1"/>
                </a:solidFill>
                <a:latin typeface="Arial" panose="020B0604020202020204" pitchFamily="34" charset="0"/>
                <a:cs typeface="Arial" panose="020B0604020202020204" pitchFamily="34" charset="0"/>
              </a:rPr>
              <a:t>     If I add </a:t>
            </a:r>
            <a:r>
              <a:rPr lang="en-US" sz="2000" i="1" dirty="0" err="1">
                <a:solidFill>
                  <a:schemeClr val="bg1"/>
                </a:solidFill>
                <a:latin typeface="Arial" panose="020B0604020202020204" pitchFamily="34" charset="0"/>
                <a:cs typeface="Arial" panose="020B0604020202020204" pitchFamily="34" charset="0"/>
              </a:rPr>
              <a:t>methyltrexate</a:t>
            </a:r>
            <a:r>
              <a:rPr lang="en-US" sz="2000" i="1" dirty="0">
                <a:solidFill>
                  <a:schemeClr val="bg1"/>
                </a:solidFill>
                <a:latin typeface="Arial" panose="020B0604020202020204" pitchFamily="34" charset="0"/>
                <a:cs typeface="Arial" panose="020B0604020202020204" pitchFamily="34" charset="0"/>
              </a:rPr>
              <a:t> to HL1 cancer cells, the cells will stop multiplying, so the cancer cannot progress.</a:t>
            </a:r>
          </a:p>
        </p:txBody>
      </p:sp>
      <p:grpSp>
        <p:nvGrpSpPr>
          <p:cNvPr id="13" name="Group 12">
            <a:extLst>
              <a:ext uri="{FF2B5EF4-FFF2-40B4-BE49-F238E27FC236}">
                <a16:creationId xmlns:a16="http://schemas.microsoft.com/office/drawing/2014/main" id="{E9F5AB46-91D2-8080-E979-EED878540050}"/>
              </a:ext>
            </a:extLst>
          </p:cNvPr>
          <p:cNvGrpSpPr/>
          <p:nvPr/>
        </p:nvGrpSpPr>
        <p:grpSpPr>
          <a:xfrm>
            <a:off x="2239230" y="609600"/>
            <a:ext cx="3018569" cy="602083"/>
            <a:chOff x="2234656" y="2525278"/>
            <a:chExt cx="3018569" cy="453288"/>
          </a:xfrm>
        </p:grpSpPr>
        <p:sp>
          <p:nvSpPr>
            <p:cNvPr id="7" name="TextBox 6">
              <a:extLst>
                <a:ext uri="{FF2B5EF4-FFF2-40B4-BE49-F238E27FC236}">
                  <a16:creationId xmlns:a16="http://schemas.microsoft.com/office/drawing/2014/main" id="{CFDECBE5-FB88-90C7-E265-86CF81AA46BF}"/>
                </a:ext>
              </a:extLst>
            </p:cNvPr>
            <p:cNvSpPr txBox="1"/>
            <p:nvPr/>
          </p:nvSpPr>
          <p:spPr>
            <a:xfrm>
              <a:off x="2463252" y="2525278"/>
              <a:ext cx="2789973" cy="278058"/>
            </a:xfrm>
            <a:prstGeom prst="rect">
              <a:avLst/>
            </a:prstGeom>
            <a:solidFill>
              <a:schemeClr val="bg1"/>
            </a:solidFill>
          </p:spPr>
          <p:txBody>
            <a:bodyPr wrap="square" rtlCol="0">
              <a:spAutoFit/>
            </a:bodyPr>
            <a:lstStyle/>
            <a:p>
              <a:r>
                <a:rPr lang="en-US" b="1" i="1" dirty="0">
                  <a:solidFill>
                    <a:srgbClr val="FF0000"/>
                  </a:solidFill>
                </a:rPr>
                <a:t>Independent variable</a:t>
              </a:r>
            </a:p>
          </p:txBody>
        </p:sp>
        <p:cxnSp>
          <p:nvCxnSpPr>
            <p:cNvPr id="9" name="Straight Arrow Connector 8">
              <a:extLst>
                <a:ext uri="{FF2B5EF4-FFF2-40B4-BE49-F238E27FC236}">
                  <a16:creationId xmlns:a16="http://schemas.microsoft.com/office/drawing/2014/main" id="{1A7223A0-02B7-3F26-F6DA-3BFB93026EE9}"/>
                </a:ext>
              </a:extLst>
            </p:cNvPr>
            <p:cNvCxnSpPr>
              <a:cxnSpLocks/>
              <a:stCxn id="7" idx="1"/>
            </p:cNvCxnSpPr>
            <p:nvPr/>
          </p:nvCxnSpPr>
          <p:spPr>
            <a:xfrm flipH="1">
              <a:off x="2234656" y="2664308"/>
              <a:ext cx="228596" cy="3142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C881A42-62B3-C95C-A7AD-E0BD9E7A5C74}"/>
              </a:ext>
            </a:extLst>
          </p:cNvPr>
          <p:cNvSpPr txBox="1"/>
          <p:nvPr/>
        </p:nvSpPr>
        <p:spPr>
          <a:xfrm>
            <a:off x="5046550" y="2302372"/>
            <a:ext cx="2514601" cy="369332"/>
          </a:xfrm>
          <a:prstGeom prst="rect">
            <a:avLst/>
          </a:prstGeom>
          <a:solidFill>
            <a:schemeClr val="bg1"/>
          </a:solidFill>
        </p:spPr>
        <p:txBody>
          <a:bodyPr wrap="square" rtlCol="0">
            <a:spAutoFit/>
          </a:bodyPr>
          <a:lstStyle/>
          <a:p>
            <a:r>
              <a:rPr lang="en-US" b="1" i="1" dirty="0">
                <a:solidFill>
                  <a:srgbClr val="FF0000"/>
                </a:solidFill>
              </a:rPr>
              <a:t>Dependent variable</a:t>
            </a:r>
          </a:p>
        </p:txBody>
      </p:sp>
      <p:cxnSp>
        <p:nvCxnSpPr>
          <p:cNvPr id="12" name="Straight Arrow Connector 11">
            <a:extLst>
              <a:ext uri="{FF2B5EF4-FFF2-40B4-BE49-F238E27FC236}">
                <a16:creationId xmlns:a16="http://schemas.microsoft.com/office/drawing/2014/main" id="{D9138141-1602-4CAA-91DF-B759A9B927D3}"/>
              </a:ext>
            </a:extLst>
          </p:cNvPr>
          <p:cNvCxnSpPr>
            <a:cxnSpLocks/>
          </p:cNvCxnSpPr>
          <p:nvPr/>
        </p:nvCxnSpPr>
        <p:spPr>
          <a:xfrm flipH="1" flipV="1">
            <a:off x="4397558" y="2005556"/>
            <a:ext cx="648992" cy="34622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22EAA5D-0FE3-6CBD-3DA1-444037C55819}"/>
              </a:ext>
            </a:extLst>
          </p:cNvPr>
          <p:cNvSpPr txBox="1"/>
          <p:nvPr/>
        </p:nvSpPr>
        <p:spPr>
          <a:xfrm>
            <a:off x="4572000" y="6106418"/>
            <a:ext cx="4023511" cy="523220"/>
          </a:xfrm>
          <a:prstGeom prst="rect">
            <a:avLst/>
          </a:prstGeom>
          <a:noFill/>
        </p:spPr>
        <p:txBody>
          <a:bodyPr wrap="square" rtlCol="0">
            <a:spAutoFit/>
          </a:bodyPr>
          <a:lstStyle/>
          <a:p>
            <a:r>
              <a:rPr lang="en-US" sz="2800" i="1" dirty="0">
                <a:solidFill>
                  <a:schemeClr val="bg1"/>
                </a:solidFill>
                <a:latin typeface="Arial" panose="020B0604020202020204" pitchFamily="34" charset="0"/>
                <a:cs typeface="Arial" panose="020B0604020202020204" pitchFamily="34" charset="0"/>
              </a:rPr>
              <a:t>* Risk is defined as…….</a:t>
            </a:r>
          </a:p>
        </p:txBody>
      </p:sp>
    </p:spTree>
    <p:extLst>
      <p:ext uri="{BB962C8B-B14F-4D97-AF65-F5344CB8AC3E}">
        <p14:creationId xmlns:p14="http://schemas.microsoft.com/office/powerpoint/2010/main" val="27213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88F792-D683-A27C-F84F-64BA9C02E55C}"/>
              </a:ext>
            </a:extLst>
          </p:cNvPr>
          <p:cNvSpPr txBox="1"/>
          <p:nvPr/>
        </p:nvSpPr>
        <p:spPr>
          <a:xfrm>
            <a:off x="761999" y="1582341"/>
            <a:ext cx="7620000" cy="1846659"/>
          </a:xfrm>
          <a:prstGeom prst="rect">
            <a:avLst/>
          </a:prstGeom>
          <a:noFill/>
        </p:spPr>
        <p:txBody>
          <a:bodyPr wrap="square" rtlCol="0">
            <a:spAutoFit/>
          </a:bodyPr>
          <a:lstStyle/>
          <a:p>
            <a:r>
              <a:rPr lang="en-US" sz="4800" dirty="0">
                <a:solidFill>
                  <a:srgbClr val="FFFF00"/>
                </a:solidFill>
                <a:latin typeface="Arial" panose="020B0604020202020204" pitchFamily="34" charset="0"/>
                <a:cs typeface="Arial" panose="020B0604020202020204" pitchFamily="34" charset="0"/>
              </a:rPr>
              <a:t>The hypothesis should be </a:t>
            </a:r>
            <a:r>
              <a:rPr lang="en-US" sz="4800" dirty="0" err="1">
                <a:solidFill>
                  <a:srgbClr val="FFFF00"/>
                </a:solidFill>
                <a:latin typeface="Arial" panose="020B0604020202020204" pitchFamily="34" charset="0"/>
                <a:cs typeface="Arial" panose="020B0604020202020204" pitchFamily="34" charset="0"/>
              </a:rPr>
              <a:t>measureable</a:t>
            </a:r>
            <a:r>
              <a:rPr lang="en-US" sz="4800" dirty="0">
                <a:solidFill>
                  <a:srgbClr val="FFFF00"/>
                </a:solidFill>
                <a:latin typeface="Arial" panose="020B0604020202020204" pitchFamily="34" charset="0"/>
                <a:cs typeface="Arial" panose="020B0604020202020204" pitchFamily="34" charset="0"/>
              </a:rPr>
              <a:t>, and do able</a:t>
            </a:r>
            <a:r>
              <a:rPr lang="en-US" sz="4000" dirty="0">
                <a:solidFill>
                  <a:srgbClr val="FFFF00"/>
                </a:solidFill>
                <a:latin typeface="Arial" panose="020B0604020202020204" pitchFamily="34" charset="0"/>
                <a:cs typeface="Arial" panose="020B0604020202020204" pitchFamily="34" charset="0"/>
              </a:rPr>
              <a:t>.</a:t>
            </a:r>
          </a:p>
          <a:p>
            <a:endParaRPr lang="en-US" dirty="0"/>
          </a:p>
        </p:txBody>
      </p:sp>
      <p:pic>
        <p:nvPicPr>
          <p:cNvPr id="25602" name="Picture 2" descr="Image result for prove">
            <a:extLst>
              <a:ext uri="{FF2B5EF4-FFF2-40B4-BE49-F238E27FC236}">
                <a16:creationId xmlns:a16="http://schemas.microsoft.com/office/drawing/2014/main" id="{13E8FA45-DDFB-DB8C-E390-4AE8BAF38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955" y="3448050"/>
            <a:ext cx="3748088" cy="260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71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arn(outVertical)">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measureable">
            <a:extLst>
              <a:ext uri="{FF2B5EF4-FFF2-40B4-BE49-F238E27FC236}">
                <a16:creationId xmlns:a16="http://schemas.microsoft.com/office/drawing/2014/main" id="{85EB64EC-AF22-4EAC-65CD-F4AA9EA79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609600"/>
            <a:ext cx="5181600" cy="2989385"/>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Image result for measureable">
            <a:extLst>
              <a:ext uri="{FF2B5EF4-FFF2-40B4-BE49-F238E27FC236}">
                <a16:creationId xmlns:a16="http://schemas.microsoft.com/office/drawing/2014/main" id="{A568DD89-C064-47E4-3BBA-B29ABC06E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733800"/>
            <a:ext cx="2971800" cy="295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8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Guided Lake Tahoe &amp; Pyramid Lake Fishing">
            <a:extLst>
              <a:ext uri="{FF2B5EF4-FFF2-40B4-BE49-F238E27FC236}">
                <a16:creationId xmlns:a16="http://schemas.microsoft.com/office/drawing/2014/main" id="{9D19956F-7123-4013-9E6A-B26FA0101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429000"/>
            <a:ext cx="4387146" cy="3286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D8FBF7-F19E-4A74-A567-0DBA33A35E92}"/>
              </a:ext>
            </a:extLst>
          </p:cNvPr>
          <p:cNvSpPr txBox="1"/>
          <p:nvPr/>
        </p:nvSpPr>
        <p:spPr>
          <a:xfrm>
            <a:off x="838200" y="1676400"/>
            <a:ext cx="6477000"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What are the effects……..?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Does X  lead to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Is there an association…….?</a:t>
            </a:r>
          </a:p>
        </p:txBody>
      </p:sp>
      <p:sp>
        <p:nvSpPr>
          <p:cNvPr id="5" name="TextBox 4">
            <a:extLst>
              <a:ext uri="{FF2B5EF4-FFF2-40B4-BE49-F238E27FC236}">
                <a16:creationId xmlns:a16="http://schemas.microsoft.com/office/drawing/2014/main" id="{6C131463-2811-4FC9-97E8-95AA5282FA17}"/>
              </a:ext>
            </a:extLst>
          </p:cNvPr>
          <p:cNvSpPr txBox="1"/>
          <p:nvPr/>
        </p:nvSpPr>
        <p:spPr>
          <a:xfrm>
            <a:off x="1339146" y="533400"/>
            <a:ext cx="7467600" cy="923330"/>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Not research questions</a:t>
            </a:r>
            <a:r>
              <a:rPr lang="en-US" sz="54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E3177DB9-7A04-4B8E-9EA4-AD961A3997F1}"/>
              </a:ext>
            </a:extLst>
          </p:cNvPr>
          <p:cNvSpPr txBox="1"/>
          <p:nvPr/>
        </p:nvSpPr>
        <p:spPr>
          <a:xfrm>
            <a:off x="1981200" y="5535225"/>
            <a:ext cx="6825546" cy="769441"/>
          </a:xfrm>
          <a:prstGeom prst="rect">
            <a:avLst/>
          </a:prstGeom>
          <a:noFill/>
        </p:spPr>
        <p:txBody>
          <a:bodyPr wrap="square" rtlCol="0">
            <a:spAutoFit/>
          </a:bodyPr>
          <a:lstStyle/>
          <a:p>
            <a:r>
              <a:rPr lang="en-US" sz="4400" dirty="0">
                <a:solidFill>
                  <a:srgbClr val="FFFF00"/>
                </a:solidFill>
                <a:latin typeface="Arial" panose="020B0604020202020204" pitchFamily="34" charset="0"/>
                <a:cs typeface="Arial" panose="020B0604020202020204" pitchFamily="34" charset="0"/>
              </a:rPr>
              <a:t>But fishing expeditions…..</a:t>
            </a:r>
          </a:p>
        </p:txBody>
      </p:sp>
    </p:spTree>
    <p:extLst>
      <p:ext uri="{BB962C8B-B14F-4D97-AF65-F5344CB8AC3E}">
        <p14:creationId xmlns:p14="http://schemas.microsoft.com/office/powerpoint/2010/main" val="104916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7 icebreaker games to help your team build authentic connections - Work  Life by Atlassian">
            <a:extLst>
              <a:ext uri="{FF2B5EF4-FFF2-40B4-BE49-F238E27FC236}">
                <a16:creationId xmlns:a16="http://schemas.microsoft.com/office/drawing/2014/main" id="{DABEDB3D-730D-4A73-BCD0-A1AC9D51B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738" y="2922000"/>
            <a:ext cx="6920523" cy="3352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8341558-4A77-4E4A-9D67-A0184CBA3A2B}"/>
              </a:ext>
            </a:extLst>
          </p:cNvPr>
          <p:cNvSpPr txBox="1"/>
          <p:nvPr/>
        </p:nvSpPr>
        <p:spPr>
          <a:xfrm>
            <a:off x="990600" y="583200"/>
            <a:ext cx="7543800" cy="2123658"/>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Once you have your primary question, you can start to build your project</a:t>
            </a:r>
            <a:r>
              <a:rPr lang="en-US" dirty="0"/>
              <a:t>.</a:t>
            </a:r>
          </a:p>
        </p:txBody>
      </p:sp>
    </p:spTree>
    <p:extLst>
      <p:ext uri="{BB962C8B-B14F-4D97-AF65-F5344CB8AC3E}">
        <p14:creationId xmlns:p14="http://schemas.microsoft.com/office/powerpoint/2010/main" val="2324380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049" y="591024"/>
            <a:ext cx="2999539" cy="707886"/>
          </a:xfrm>
          <a:prstGeom prst="rect">
            <a:avLst/>
          </a:prstGeom>
        </p:spPr>
        <p:txBody>
          <a:bodyPr wrap="none">
            <a:spAutoFit/>
          </a:bodyPr>
          <a:lstStyle/>
          <a:p>
            <a:r>
              <a:rPr lang="en-US" sz="4000" dirty="0">
                <a:latin typeface="MV Boli" panose="02000500030200090000" pitchFamily="2" charset="0"/>
                <a:cs typeface="MV Boli" panose="02000500030200090000" pitchFamily="2" charset="0"/>
              </a:rPr>
              <a:t>Question 4</a:t>
            </a:r>
            <a:r>
              <a:rPr lang="en-US" sz="4000" dirty="0">
                <a:latin typeface="Kristen ITC" panose="03050502040202030202" pitchFamily="66" charset="0"/>
              </a:rPr>
              <a:t>:</a:t>
            </a:r>
          </a:p>
        </p:txBody>
      </p:sp>
      <p:sp>
        <p:nvSpPr>
          <p:cNvPr id="5" name="TextBox 4"/>
          <p:cNvSpPr txBox="1"/>
          <p:nvPr/>
        </p:nvSpPr>
        <p:spPr>
          <a:xfrm>
            <a:off x="1408747" y="1298910"/>
            <a:ext cx="6553200" cy="707886"/>
          </a:xfrm>
          <a:prstGeom prst="rect">
            <a:avLst/>
          </a:prstGeom>
          <a:noFill/>
        </p:spPr>
        <p:txBody>
          <a:bodyPr wrap="square" rtlCol="0">
            <a:spAutoFit/>
          </a:bodyPr>
          <a:lstStyle/>
          <a:p>
            <a:r>
              <a:rPr lang="en-US" sz="4000" dirty="0">
                <a:latin typeface="+mj-lt"/>
              </a:rPr>
              <a:t>What are your specific aims?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366028"/>
            <a:ext cx="3862387" cy="2777447"/>
          </a:xfrm>
          <a:prstGeom prst="rect">
            <a:avLst/>
          </a:prstGeom>
        </p:spPr>
      </p:pic>
      <p:sp>
        <p:nvSpPr>
          <p:cNvPr id="8" name="TextBox 7"/>
          <p:cNvSpPr txBox="1"/>
          <p:nvPr/>
        </p:nvSpPr>
        <p:spPr>
          <a:xfrm>
            <a:off x="806388" y="2362200"/>
            <a:ext cx="3124200" cy="3970318"/>
          </a:xfrm>
          <a:prstGeom prst="rect">
            <a:avLst/>
          </a:prstGeom>
          <a:solidFill>
            <a:srgbClr val="FFFF00"/>
          </a:solidFill>
        </p:spPr>
        <p:txBody>
          <a:bodyPr wrap="square" rtlCol="0">
            <a:spAutoFit/>
          </a:bodyPr>
          <a:lstStyle/>
          <a:p>
            <a:r>
              <a:rPr lang="en-US" sz="3600" dirty="0">
                <a:solidFill>
                  <a:srgbClr val="002060"/>
                </a:solidFill>
                <a:latin typeface="+mj-lt"/>
              </a:rPr>
              <a:t>Two or three specific, focused endpoints that will underpin / support your hypothesis. </a:t>
            </a:r>
          </a:p>
        </p:txBody>
      </p:sp>
      <p:sp>
        <p:nvSpPr>
          <p:cNvPr id="9" name="TextBox 8"/>
          <p:cNvSpPr txBox="1"/>
          <p:nvPr/>
        </p:nvSpPr>
        <p:spPr>
          <a:xfrm>
            <a:off x="4038600" y="5105400"/>
            <a:ext cx="4572001" cy="1569660"/>
          </a:xfrm>
          <a:prstGeom prst="rect">
            <a:avLst/>
          </a:prstGeom>
          <a:noFill/>
        </p:spPr>
        <p:txBody>
          <a:bodyPr wrap="square" rtlCol="0">
            <a:spAutoFit/>
          </a:bodyPr>
          <a:lstStyle/>
          <a:p>
            <a:r>
              <a:rPr lang="en-US" sz="3200" i="1" dirty="0">
                <a:solidFill>
                  <a:srgbClr val="00FFFF"/>
                </a:solidFill>
                <a:latin typeface="+mj-lt"/>
              </a:rPr>
              <a:t>What do you need to know / show to get you to your goal?</a:t>
            </a:r>
          </a:p>
        </p:txBody>
      </p:sp>
    </p:spTree>
    <p:extLst>
      <p:ext uri="{BB962C8B-B14F-4D97-AF65-F5344CB8AC3E}">
        <p14:creationId xmlns:p14="http://schemas.microsoft.com/office/powerpoint/2010/main" val="2822707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53306"/>
            <a:ext cx="2993127" cy="707886"/>
          </a:xfrm>
          <a:prstGeom prst="rect">
            <a:avLst/>
          </a:prstGeom>
        </p:spPr>
        <p:txBody>
          <a:bodyPr wrap="none">
            <a:spAutoFit/>
          </a:bodyPr>
          <a:lstStyle/>
          <a:p>
            <a:r>
              <a:rPr lang="en-US" sz="4000" dirty="0">
                <a:latin typeface="MV Boli" panose="02000500030200090000" pitchFamily="2" charset="0"/>
                <a:cs typeface="MV Boli" panose="02000500030200090000" pitchFamily="2" charset="0"/>
              </a:rPr>
              <a:t>Question 5</a:t>
            </a:r>
            <a:r>
              <a:rPr lang="en-US" sz="4000" dirty="0">
                <a:latin typeface="Kristen ITC" panose="03050502040202030202" pitchFamily="66" charset="0"/>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99" y="3124200"/>
            <a:ext cx="4673599" cy="3505200"/>
          </a:xfrm>
          <a:prstGeom prst="rect">
            <a:avLst/>
          </a:prstGeom>
        </p:spPr>
      </p:pic>
      <p:sp>
        <p:nvSpPr>
          <p:cNvPr id="8" name="TextBox 7"/>
          <p:cNvSpPr txBox="1"/>
          <p:nvPr/>
        </p:nvSpPr>
        <p:spPr>
          <a:xfrm>
            <a:off x="609600" y="1524000"/>
            <a:ext cx="8686800" cy="1938992"/>
          </a:xfrm>
          <a:prstGeom prst="rect">
            <a:avLst/>
          </a:prstGeom>
          <a:noFill/>
        </p:spPr>
        <p:txBody>
          <a:bodyPr wrap="square" rtlCol="0">
            <a:spAutoFit/>
          </a:bodyPr>
          <a:lstStyle/>
          <a:p>
            <a:r>
              <a:rPr lang="en-US" sz="4000" dirty="0">
                <a:latin typeface="+mj-lt"/>
              </a:rPr>
              <a:t>Who / what is your sample population? </a:t>
            </a:r>
          </a:p>
          <a:p>
            <a:r>
              <a:rPr lang="en-US" sz="4000" dirty="0">
                <a:latin typeface="+mj-lt"/>
              </a:rPr>
              <a:t>How are you going to acquire that group?  </a:t>
            </a:r>
          </a:p>
        </p:txBody>
      </p:sp>
    </p:spTree>
    <p:extLst>
      <p:ext uri="{BB962C8B-B14F-4D97-AF65-F5344CB8AC3E}">
        <p14:creationId xmlns:p14="http://schemas.microsoft.com/office/powerpoint/2010/main" val="3906471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3935535"/>
            <a:ext cx="4575048" cy="990600"/>
          </a:xfrm>
        </p:spPr>
        <p:txBody>
          <a:bodyPr/>
          <a:lstStyle/>
          <a:p>
            <a:r>
              <a:rPr lang="en-US" dirty="0"/>
              <a:t>Study Design </a:t>
            </a:r>
          </a:p>
        </p:txBody>
      </p:sp>
      <p:graphicFrame>
        <p:nvGraphicFramePr>
          <p:cNvPr id="4" name="Object 3"/>
          <p:cNvGraphicFramePr>
            <a:graphicFrameLocks/>
          </p:cNvGraphicFramePr>
          <p:nvPr>
            <p:extLst>
              <p:ext uri="{D42A27DB-BD31-4B8C-83A1-F6EECF244321}">
                <p14:modId xmlns:p14="http://schemas.microsoft.com/office/powerpoint/2010/main" val="416483234"/>
              </p:ext>
            </p:extLst>
          </p:nvPr>
        </p:nvGraphicFramePr>
        <p:xfrm>
          <a:off x="1295400" y="3657600"/>
          <a:ext cx="1665288" cy="2501900"/>
        </p:xfrm>
        <a:graphic>
          <a:graphicData uri="http://schemas.openxmlformats.org/presentationml/2006/ole">
            <mc:AlternateContent xmlns:mc="http://schemas.openxmlformats.org/markup-compatibility/2006">
              <mc:Choice xmlns:v="urn:schemas-microsoft-com:vml" Requires="v">
                <p:oleObj name="Clip" r:id="rId2" imgW="2552767" imgH="3648009" progId="MS_ClipArt_Gallery.2">
                  <p:embed/>
                </p:oleObj>
              </mc:Choice>
              <mc:Fallback>
                <p:oleObj name="Clip" r:id="rId2" imgW="2552767" imgH="3648009" progId="MS_ClipArt_Gallery.2">
                  <p:embed/>
                  <p:pic>
                    <p:nvPicPr>
                      <p:cNvPr id="4" name="Object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657600"/>
                        <a:ext cx="1665288"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762000" y="658742"/>
            <a:ext cx="2993127" cy="707886"/>
          </a:xfrm>
          <a:prstGeom prst="rect">
            <a:avLst/>
          </a:prstGeom>
        </p:spPr>
        <p:txBody>
          <a:bodyPr wrap="none">
            <a:spAutoFit/>
          </a:bodyPr>
          <a:lstStyle/>
          <a:p>
            <a:r>
              <a:rPr lang="en-US" sz="4000" dirty="0">
                <a:latin typeface="MV Boli" panose="02000500030200090000" pitchFamily="2" charset="0"/>
                <a:cs typeface="MV Boli" panose="02000500030200090000" pitchFamily="2" charset="0"/>
              </a:rPr>
              <a:t>Question 6</a:t>
            </a:r>
            <a:r>
              <a:rPr lang="en-US" sz="4000" dirty="0">
                <a:latin typeface="Kristen ITC" panose="03050502040202030202" pitchFamily="66" charset="0"/>
              </a:rPr>
              <a:t>:</a:t>
            </a:r>
          </a:p>
        </p:txBody>
      </p:sp>
      <p:sp>
        <p:nvSpPr>
          <p:cNvPr id="5" name="TextBox 4"/>
          <p:cNvSpPr txBox="1"/>
          <p:nvPr/>
        </p:nvSpPr>
        <p:spPr>
          <a:xfrm>
            <a:off x="914400" y="1812880"/>
            <a:ext cx="7733980" cy="1323439"/>
          </a:xfrm>
          <a:prstGeom prst="rect">
            <a:avLst/>
          </a:prstGeom>
          <a:noFill/>
        </p:spPr>
        <p:txBody>
          <a:bodyPr wrap="square" rtlCol="0">
            <a:spAutoFit/>
          </a:bodyPr>
          <a:lstStyle/>
          <a:p>
            <a:r>
              <a:rPr lang="en-US" sz="4000" dirty="0">
                <a:latin typeface="+mj-lt"/>
              </a:rPr>
              <a:t>How do you think you will approach testing your Research Question?</a:t>
            </a:r>
          </a:p>
        </p:txBody>
      </p:sp>
    </p:spTree>
    <p:extLst>
      <p:ext uri="{BB962C8B-B14F-4D97-AF65-F5344CB8AC3E}">
        <p14:creationId xmlns:p14="http://schemas.microsoft.com/office/powerpoint/2010/main" val="220832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3000">
              <a:schemeClr val="accent1">
                <a:lumMod val="5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3576" y="955641"/>
            <a:ext cx="7848600" cy="1362456"/>
          </a:xfrm>
        </p:spPr>
        <p:txBody>
          <a:bodyPr/>
          <a:lstStyle/>
          <a:p>
            <a:r>
              <a:rPr lang="en-US" dirty="0">
                <a:solidFill>
                  <a:schemeClr val="tx1">
                    <a:lumMod val="95000"/>
                  </a:schemeClr>
                </a:solidFill>
              </a:rPr>
              <a:t>Research: </a:t>
            </a:r>
            <a:r>
              <a:rPr lang="en-US" sz="4400" i="1" dirty="0">
                <a:solidFill>
                  <a:schemeClr val="tx1">
                    <a:lumMod val="95000"/>
                  </a:schemeClr>
                </a:solidFill>
              </a:rPr>
              <a:t>methodically</a:t>
            </a:r>
            <a:br>
              <a:rPr lang="en-US" sz="4400" dirty="0">
                <a:solidFill>
                  <a:schemeClr val="tx1">
                    <a:lumMod val="95000"/>
                  </a:schemeClr>
                </a:solidFill>
              </a:rPr>
            </a:br>
            <a:r>
              <a:rPr lang="en-US" sz="4400" dirty="0">
                <a:solidFill>
                  <a:schemeClr val="tx1">
                    <a:lumMod val="95000"/>
                  </a:schemeClr>
                </a:solidFill>
              </a:rPr>
              <a:t>asking &amp; answering questions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4116832"/>
            <a:ext cx="3248262" cy="2324312"/>
          </a:xfrm>
          <a:prstGeom prst="rect">
            <a:avLst/>
          </a:prstGeom>
        </p:spPr>
      </p:pic>
      <p:sp>
        <p:nvSpPr>
          <p:cNvPr id="3" name="TextBox 2"/>
          <p:cNvSpPr txBox="1"/>
          <p:nvPr/>
        </p:nvSpPr>
        <p:spPr>
          <a:xfrm>
            <a:off x="990600" y="2917675"/>
            <a:ext cx="7696200" cy="1200329"/>
          </a:xfrm>
          <a:prstGeom prst="rect">
            <a:avLst/>
          </a:prstGeom>
          <a:noFill/>
        </p:spPr>
        <p:txBody>
          <a:bodyPr wrap="square" rtlCol="0">
            <a:spAutoFit/>
          </a:bodyPr>
          <a:lstStyle/>
          <a:p>
            <a:r>
              <a:rPr lang="en-US" sz="3600" dirty="0">
                <a:solidFill>
                  <a:srgbClr val="FFFF00"/>
                </a:solidFill>
                <a:latin typeface="Arial" panose="020B0604020202020204" pitchFamily="34" charset="0"/>
                <a:cs typeface="Arial" panose="020B0604020202020204" pitchFamily="34" charset="0"/>
              </a:rPr>
              <a:t>Evaluation: </a:t>
            </a:r>
            <a:r>
              <a:rPr lang="en-US" sz="3600" dirty="0">
                <a:solidFill>
                  <a:schemeClr val="accent6">
                    <a:lumMod val="40000"/>
                    <a:lumOff val="60000"/>
                  </a:schemeClr>
                </a:solidFill>
                <a:latin typeface="Arial" panose="020B0604020202020204" pitchFamily="34" charset="0"/>
                <a:cs typeface="Arial" panose="020B0604020202020204" pitchFamily="34" charset="0"/>
              </a:rPr>
              <a:t>systematic assessment / determination</a:t>
            </a:r>
          </a:p>
        </p:txBody>
      </p:sp>
    </p:spTree>
    <p:extLst>
      <p:ext uri="{BB962C8B-B14F-4D97-AF65-F5344CB8AC3E}">
        <p14:creationId xmlns:p14="http://schemas.microsoft.com/office/powerpoint/2010/main" val="3497252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3E2239-8852-40EC-A531-5CDD82DF0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3" y="152400"/>
            <a:ext cx="9012793" cy="7259296"/>
          </a:xfrm>
          <a:prstGeom prst="rect">
            <a:avLst/>
          </a:prstGeom>
        </p:spPr>
      </p:pic>
      <p:sp>
        <p:nvSpPr>
          <p:cNvPr id="2" name="Title 1"/>
          <p:cNvSpPr>
            <a:spLocks noGrp="1"/>
          </p:cNvSpPr>
          <p:nvPr>
            <p:ph type="title"/>
          </p:nvPr>
        </p:nvSpPr>
        <p:spPr>
          <a:xfrm>
            <a:off x="1905000" y="381000"/>
            <a:ext cx="5486399" cy="838200"/>
          </a:xfrm>
          <a:solidFill>
            <a:schemeClr val="bg1"/>
          </a:solidFill>
        </p:spPr>
        <p:txBody>
          <a:bodyPr/>
          <a:lstStyle/>
          <a:p>
            <a:pPr algn="ctr"/>
            <a:r>
              <a:rPr lang="en-US" dirty="0"/>
              <a:t>Study Designs</a:t>
            </a:r>
          </a:p>
        </p:txBody>
      </p:sp>
    </p:spTree>
    <p:extLst>
      <p:ext uri="{BB962C8B-B14F-4D97-AF65-F5344CB8AC3E}">
        <p14:creationId xmlns:p14="http://schemas.microsoft.com/office/powerpoint/2010/main" val="3230893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67200" y="463089"/>
            <a:ext cx="3657600" cy="707886"/>
          </a:xfrm>
          <a:prstGeom prst="rect">
            <a:avLst/>
          </a:prstGeom>
          <a:noFill/>
        </p:spPr>
        <p:txBody>
          <a:bodyPr wrap="square" rtlCol="0">
            <a:spAutoFit/>
          </a:bodyPr>
          <a:lstStyle/>
          <a:p>
            <a:r>
              <a:rPr lang="en-US" sz="4000" dirty="0">
                <a:latin typeface="+mj-lt"/>
              </a:rPr>
              <a:t>Study approach</a:t>
            </a:r>
          </a:p>
        </p:txBody>
      </p:sp>
      <p:pic>
        <p:nvPicPr>
          <p:cNvPr id="3" name="Picture 2">
            <a:extLst>
              <a:ext uri="{FF2B5EF4-FFF2-40B4-BE49-F238E27FC236}">
                <a16:creationId xmlns:a16="http://schemas.microsoft.com/office/drawing/2014/main" id="{160D9A22-C5E2-40FB-BC8A-28B169E05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59" y="1676400"/>
            <a:ext cx="8852082" cy="4364568"/>
          </a:xfrm>
          <a:prstGeom prst="rect">
            <a:avLst/>
          </a:prstGeom>
        </p:spPr>
      </p:pic>
    </p:spTree>
    <p:extLst>
      <p:ext uri="{BB962C8B-B14F-4D97-AF65-F5344CB8AC3E}">
        <p14:creationId xmlns:p14="http://schemas.microsoft.com/office/powerpoint/2010/main" val="181393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9EE727-9C9C-467B-8117-4065932A4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43" y="533400"/>
            <a:ext cx="8108232" cy="6209950"/>
          </a:xfrm>
          <a:prstGeom prst="rect">
            <a:avLst/>
          </a:prstGeom>
        </p:spPr>
      </p:pic>
      <p:sp>
        <p:nvSpPr>
          <p:cNvPr id="6" name="TextBox 5"/>
          <p:cNvSpPr txBox="1"/>
          <p:nvPr/>
        </p:nvSpPr>
        <p:spPr>
          <a:xfrm>
            <a:off x="5066552" y="381000"/>
            <a:ext cx="3657600" cy="707886"/>
          </a:xfrm>
          <a:prstGeom prst="rect">
            <a:avLst/>
          </a:prstGeom>
          <a:solidFill>
            <a:schemeClr val="bg1"/>
          </a:solidFill>
        </p:spPr>
        <p:txBody>
          <a:bodyPr wrap="square" rtlCol="0">
            <a:spAutoFit/>
          </a:bodyPr>
          <a:lstStyle/>
          <a:p>
            <a:r>
              <a:rPr lang="en-US" sz="4000" dirty="0">
                <a:latin typeface="+mj-lt"/>
              </a:rPr>
              <a:t>Study approach</a:t>
            </a:r>
          </a:p>
        </p:txBody>
      </p:sp>
    </p:spTree>
    <p:extLst>
      <p:ext uri="{BB962C8B-B14F-4D97-AF65-F5344CB8AC3E}">
        <p14:creationId xmlns:p14="http://schemas.microsoft.com/office/powerpoint/2010/main" val="298836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58757" y="239962"/>
            <a:ext cx="3657600" cy="707886"/>
          </a:xfrm>
          <a:prstGeom prst="rect">
            <a:avLst/>
          </a:prstGeom>
          <a:noFill/>
        </p:spPr>
        <p:txBody>
          <a:bodyPr wrap="square" rtlCol="0">
            <a:spAutoFit/>
          </a:bodyPr>
          <a:lstStyle/>
          <a:p>
            <a:r>
              <a:rPr lang="en-US" sz="4000" dirty="0">
                <a:latin typeface="+mj-lt"/>
              </a:rPr>
              <a:t>Study approach</a:t>
            </a:r>
          </a:p>
        </p:txBody>
      </p:sp>
      <p:pic>
        <p:nvPicPr>
          <p:cNvPr id="7" name="Picture 6">
            <a:extLst>
              <a:ext uri="{FF2B5EF4-FFF2-40B4-BE49-F238E27FC236}">
                <a16:creationId xmlns:a16="http://schemas.microsoft.com/office/drawing/2014/main" id="{D7AD4145-95E1-47D3-A0A8-C7A9D8D63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23912"/>
            <a:ext cx="9144000" cy="3410175"/>
          </a:xfrm>
          <a:prstGeom prst="rect">
            <a:avLst/>
          </a:prstGeom>
        </p:spPr>
      </p:pic>
    </p:spTree>
    <p:extLst>
      <p:ext uri="{BB962C8B-B14F-4D97-AF65-F5344CB8AC3E}">
        <p14:creationId xmlns:p14="http://schemas.microsoft.com/office/powerpoint/2010/main" val="186707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8297" y="89333"/>
            <a:ext cx="7467600" cy="1446550"/>
          </a:xfrm>
          <a:prstGeom prst="rect">
            <a:avLst/>
          </a:prstGeom>
          <a:noFill/>
        </p:spPr>
        <p:txBody>
          <a:bodyPr wrap="square" rtlCol="0">
            <a:spAutoFit/>
          </a:bodyPr>
          <a:lstStyle/>
          <a:p>
            <a:r>
              <a:rPr lang="en-US" sz="4400" dirty="0">
                <a:latin typeface="+mj-lt"/>
              </a:rPr>
              <a:t>What is your primary outcome measure?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051" y="4454733"/>
            <a:ext cx="2668996" cy="22334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1171173"/>
            <a:ext cx="4282363" cy="321177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4345312"/>
            <a:ext cx="3264851" cy="245226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297" y="1705117"/>
            <a:ext cx="3380303" cy="2640195"/>
          </a:xfrm>
          <a:prstGeom prst="rect">
            <a:avLst/>
          </a:prstGeom>
        </p:spPr>
      </p:pic>
    </p:spTree>
    <p:extLst>
      <p:ext uri="{BB962C8B-B14F-4D97-AF65-F5344CB8AC3E}">
        <p14:creationId xmlns:p14="http://schemas.microsoft.com/office/powerpoint/2010/main" val="2481394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762000"/>
            <a:ext cx="7848600" cy="1323439"/>
          </a:xfrm>
          <a:prstGeom prst="rect">
            <a:avLst/>
          </a:prstGeom>
          <a:noFill/>
        </p:spPr>
        <p:txBody>
          <a:bodyPr wrap="square" rtlCol="0">
            <a:spAutoFit/>
          </a:bodyPr>
          <a:lstStyle/>
          <a:p>
            <a:r>
              <a:rPr lang="en-US" sz="4000" dirty="0">
                <a:latin typeface="+mj-lt"/>
              </a:rPr>
              <a:t>What type of data is your primary outcome?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743200"/>
            <a:ext cx="3588764" cy="2691573"/>
          </a:xfrm>
          <a:prstGeom prst="rect">
            <a:avLst/>
          </a:prstGeom>
        </p:spPr>
      </p:pic>
    </p:spTree>
    <p:extLst>
      <p:ext uri="{BB962C8B-B14F-4D97-AF65-F5344CB8AC3E}">
        <p14:creationId xmlns:p14="http://schemas.microsoft.com/office/powerpoint/2010/main" val="4260671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76400" y="1828800"/>
            <a:ext cx="6705600" cy="4111895"/>
          </a:xfrm>
          <a:prstGeom prst="rect">
            <a:avLst/>
          </a:prstGeom>
          <a:noFill/>
        </p:spPr>
        <p:txBody>
          <a:bodyPr wrap="square" rtlCol="0">
            <a:spAutoFit/>
          </a:bodyPr>
          <a:lstStyle/>
          <a:p>
            <a:pPr marL="285750" indent="-285750">
              <a:lnSpc>
                <a:spcPct val="80000"/>
              </a:lnSpc>
              <a:buFont typeface="Arial" panose="020B0604020202020204" pitchFamily="34" charset="0"/>
              <a:buChar char="•"/>
            </a:pPr>
            <a:r>
              <a:rPr lang="en-US" altLang="en-US" sz="3200" dirty="0">
                <a:latin typeface="+mj-lt"/>
              </a:rPr>
              <a:t>Categorical</a:t>
            </a:r>
          </a:p>
          <a:p>
            <a:pPr marL="285750" indent="-285750">
              <a:lnSpc>
                <a:spcPct val="80000"/>
              </a:lnSpc>
              <a:buFont typeface="Arial" panose="020B0604020202020204" pitchFamily="34" charset="0"/>
              <a:buChar char="•"/>
            </a:pPr>
            <a:r>
              <a:rPr lang="en-US" altLang="en-US" sz="3200" dirty="0">
                <a:latin typeface="+mj-lt"/>
              </a:rPr>
              <a:t>Quantity</a:t>
            </a:r>
          </a:p>
          <a:p>
            <a:pPr marL="285750" indent="-285750">
              <a:lnSpc>
                <a:spcPct val="80000"/>
              </a:lnSpc>
              <a:buFont typeface="Arial" panose="020B0604020202020204" pitchFamily="34" charset="0"/>
              <a:buChar char="•"/>
            </a:pPr>
            <a:r>
              <a:rPr lang="en-US" altLang="en-US" sz="3200" dirty="0">
                <a:latin typeface="+mj-lt"/>
              </a:rPr>
              <a:t>Nominal</a:t>
            </a:r>
          </a:p>
          <a:p>
            <a:pPr marL="285750" indent="-285750">
              <a:lnSpc>
                <a:spcPct val="80000"/>
              </a:lnSpc>
              <a:buFont typeface="Arial" panose="020B0604020202020204" pitchFamily="34" charset="0"/>
              <a:buChar char="•"/>
            </a:pPr>
            <a:r>
              <a:rPr lang="en-US" altLang="en-US" sz="3200" dirty="0">
                <a:latin typeface="+mj-lt"/>
              </a:rPr>
              <a:t>Ordinal</a:t>
            </a:r>
          </a:p>
          <a:p>
            <a:pPr marL="285750" indent="-285750">
              <a:lnSpc>
                <a:spcPct val="80000"/>
              </a:lnSpc>
              <a:buFont typeface="Arial" panose="020B0604020202020204" pitchFamily="34" charset="0"/>
              <a:buChar char="•"/>
            </a:pPr>
            <a:r>
              <a:rPr lang="en-US" altLang="en-US" sz="3200" dirty="0">
                <a:latin typeface="+mj-lt"/>
              </a:rPr>
              <a:t>Binary</a:t>
            </a:r>
          </a:p>
          <a:p>
            <a:pPr marL="285750" indent="-285750">
              <a:lnSpc>
                <a:spcPct val="80000"/>
              </a:lnSpc>
              <a:buFont typeface="Arial" panose="020B0604020202020204" pitchFamily="34" charset="0"/>
              <a:buChar char="•"/>
            </a:pPr>
            <a:r>
              <a:rPr lang="en-US" altLang="en-US" sz="3200" dirty="0">
                <a:latin typeface="+mj-lt"/>
              </a:rPr>
              <a:t>Discrete or continuous data.</a:t>
            </a:r>
          </a:p>
          <a:p>
            <a:pPr marL="285750" indent="-285750">
              <a:lnSpc>
                <a:spcPct val="80000"/>
              </a:lnSpc>
              <a:buFont typeface="Arial" panose="020B0604020202020204" pitchFamily="34" charset="0"/>
              <a:buChar char="•"/>
            </a:pPr>
            <a:r>
              <a:rPr lang="en-US" altLang="en-US" sz="3200" dirty="0">
                <a:latin typeface="+mj-lt"/>
              </a:rPr>
              <a:t>Interval or ratio variables</a:t>
            </a:r>
          </a:p>
          <a:p>
            <a:pPr marL="342900" lvl="0" indent="-342900">
              <a:lnSpc>
                <a:spcPct val="80000"/>
              </a:lnSpc>
              <a:spcBef>
                <a:spcPct val="20000"/>
              </a:spcBef>
              <a:buFont typeface="Arial" panose="020B0604020202020204" pitchFamily="34" charset="0"/>
              <a:buChar char="•"/>
            </a:pPr>
            <a:r>
              <a:rPr lang="en-US" altLang="en-US" sz="3200" dirty="0">
                <a:solidFill>
                  <a:prstClr val="black"/>
                </a:solidFill>
                <a:latin typeface="Calibri"/>
              </a:rPr>
              <a:t>Qualitative </a:t>
            </a:r>
          </a:p>
          <a:p>
            <a:pPr marL="342900" lvl="0" indent="-342900">
              <a:lnSpc>
                <a:spcPct val="80000"/>
              </a:lnSpc>
              <a:spcBef>
                <a:spcPct val="20000"/>
              </a:spcBef>
              <a:buFont typeface="Arial" panose="020B0604020202020204" pitchFamily="34" charset="0"/>
              <a:buChar char="•"/>
            </a:pPr>
            <a:r>
              <a:rPr lang="en-US" altLang="en-US" sz="3200" dirty="0">
                <a:solidFill>
                  <a:prstClr val="black"/>
                </a:solidFill>
                <a:latin typeface="Calibri"/>
              </a:rPr>
              <a:t>Quantitative</a:t>
            </a:r>
            <a:endParaRPr lang="en-US" altLang="en-US" sz="3200" dirty="0">
              <a:latin typeface="+mj-lt"/>
            </a:endParaRPr>
          </a:p>
          <a:p>
            <a:pPr marL="285750" indent="-285750">
              <a:buFont typeface="Arial" panose="020B0604020202020204" pitchFamily="34" charset="0"/>
              <a:buChar char="•"/>
            </a:pPr>
            <a:endParaRPr lang="en-US" dirty="0">
              <a:latin typeface="+mj-lt"/>
            </a:endParaRPr>
          </a:p>
        </p:txBody>
      </p:sp>
      <p:sp>
        <p:nvSpPr>
          <p:cNvPr id="3" name="Title 2"/>
          <p:cNvSpPr>
            <a:spLocks noGrp="1"/>
          </p:cNvSpPr>
          <p:nvPr>
            <p:ph type="title"/>
          </p:nvPr>
        </p:nvSpPr>
        <p:spPr>
          <a:xfrm>
            <a:off x="838200" y="609600"/>
            <a:ext cx="7772400" cy="838200"/>
          </a:xfrm>
        </p:spPr>
        <p:txBody>
          <a:bodyPr/>
          <a:lstStyle/>
          <a:p>
            <a:r>
              <a:rPr lang="en-US" dirty="0"/>
              <a:t>Data Types</a:t>
            </a:r>
          </a:p>
        </p:txBody>
      </p:sp>
      <p:sp>
        <p:nvSpPr>
          <p:cNvPr id="4" name="Right Brace 3"/>
          <p:cNvSpPr/>
          <p:nvPr/>
        </p:nvSpPr>
        <p:spPr>
          <a:xfrm>
            <a:off x="4239385" y="4727540"/>
            <a:ext cx="277091" cy="766465"/>
          </a:xfrm>
          <a:prstGeom prst="rightBrace">
            <a:avLst/>
          </a:prstGeom>
          <a:no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7" name="TextBox 6"/>
          <p:cNvSpPr txBox="1"/>
          <p:nvPr/>
        </p:nvSpPr>
        <p:spPr>
          <a:xfrm>
            <a:off x="4570828" y="4784606"/>
            <a:ext cx="3990109" cy="553998"/>
          </a:xfrm>
          <a:prstGeom prst="rect">
            <a:avLst/>
          </a:prstGeom>
          <a:noFill/>
        </p:spPr>
        <p:txBody>
          <a:bodyPr wrap="square" rtlCol="0">
            <a:spAutoFit/>
          </a:bodyPr>
          <a:lstStyle/>
          <a:p>
            <a:r>
              <a:rPr lang="en-US" sz="3000" dirty="0">
                <a:solidFill>
                  <a:prstClr val="black"/>
                </a:solidFill>
                <a:latin typeface="+mj-lt"/>
              </a:rPr>
              <a:t>Characteristics of data</a:t>
            </a:r>
          </a:p>
        </p:txBody>
      </p:sp>
    </p:spTree>
    <p:extLst>
      <p:ext uri="{BB962C8B-B14F-4D97-AF65-F5344CB8AC3E}">
        <p14:creationId xmlns:p14="http://schemas.microsoft.com/office/powerpoint/2010/main" val="4147125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274638"/>
            <a:ext cx="8229600" cy="1143000"/>
          </a:xfrm>
        </p:spPr>
        <p:txBody>
          <a:bodyPr/>
          <a:lstStyle/>
          <a:p>
            <a:pPr algn="ctr" eaLnBrk="1" hangingPunct="1"/>
            <a:r>
              <a:rPr lang="en-US" altLang="en-US" b="1" dirty="0"/>
              <a:t>Categorical</a:t>
            </a:r>
            <a:r>
              <a:rPr lang="en-US" altLang="en-US" dirty="0"/>
              <a:t> Data</a:t>
            </a:r>
          </a:p>
        </p:txBody>
      </p:sp>
      <p:sp>
        <p:nvSpPr>
          <p:cNvPr id="18435" name="Rectangle 3"/>
          <p:cNvSpPr>
            <a:spLocks noGrp="1" noChangeArrowheads="1"/>
          </p:cNvSpPr>
          <p:nvPr>
            <p:ph type="body" idx="4294967295"/>
          </p:nvPr>
        </p:nvSpPr>
        <p:spPr>
          <a:xfrm>
            <a:off x="304800" y="1600200"/>
            <a:ext cx="8839200" cy="4525963"/>
          </a:xfrm>
        </p:spPr>
        <p:txBody>
          <a:bodyPr/>
          <a:lstStyle/>
          <a:p>
            <a:pPr eaLnBrk="1" hangingPunct="1"/>
            <a:r>
              <a:rPr lang="en-US" altLang="en-US" sz="3200" dirty="0">
                <a:latin typeface="Arial" panose="020B0604020202020204" pitchFamily="34" charset="0"/>
                <a:cs typeface="Arial" panose="020B0604020202020204" pitchFamily="34" charset="0"/>
              </a:rPr>
              <a:t>The objects being studied are grouped into categories.</a:t>
            </a:r>
          </a:p>
          <a:p>
            <a:pPr eaLnBrk="1" hangingPunct="1"/>
            <a:r>
              <a:rPr lang="en-US" altLang="en-US" sz="3200" dirty="0">
                <a:latin typeface="Arial" panose="020B0604020202020204" pitchFamily="34" charset="0"/>
                <a:cs typeface="Arial" panose="020B0604020202020204" pitchFamily="34" charset="0"/>
              </a:rPr>
              <a:t>Categories are usually based on a  </a:t>
            </a:r>
            <a:r>
              <a:rPr lang="en-US" altLang="en-US" sz="3200" b="1" dirty="0">
                <a:solidFill>
                  <a:schemeClr val="accent2"/>
                </a:solidFill>
                <a:latin typeface="Arial" panose="020B0604020202020204" pitchFamily="34" charset="0"/>
                <a:cs typeface="Arial" panose="020B0604020202020204" pitchFamily="34" charset="0"/>
              </a:rPr>
              <a:t>qualitative</a:t>
            </a:r>
            <a:r>
              <a:rPr lang="en-US" altLang="en-US" sz="3200" dirty="0">
                <a:latin typeface="Arial" panose="020B0604020202020204" pitchFamily="34" charset="0"/>
                <a:cs typeface="Arial" panose="020B0604020202020204" pitchFamily="34" charset="0"/>
              </a:rPr>
              <a:t> trait.</a:t>
            </a:r>
          </a:p>
          <a:p>
            <a:pPr eaLnBrk="1" hangingPunct="1"/>
            <a:r>
              <a:rPr lang="en-US" altLang="en-US" sz="3200" dirty="0">
                <a:latin typeface="Arial" panose="020B0604020202020204" pitchFamily="34" charset="0"/>
                <a:cs typeface="Arial" panose="020B0604020202020204" pitchFamily="34" charset="0"/>
              </a:rPr>
              <a:t>These data are merely labels or categories.</a:t>
            </a:r>
          </a:p>
          <a:p>
            <a:pPr eaLnBrk="1" hangingPunct="1"/>
            <a:r>
              <a:rPr lang="en-US" altLang="en-US" sz="3200" dirty="0">
                <a:latin typeface="Arial" panose="020B0604020202020204" pitchFamily="34" charset="0"/>
                <a:cs typeface="Arial" panose="020B0604020202020204" pitchFamily="34" charset="0"/>
              </a:rPr>
              <a:t>May or may not have any underlying order. </a:t>
            </a:r>
          </a:p>
          <a:p>
            <a:pPr eaLnBrk="1" hangingPunct="1">
              <a:buFont typeface="Wingdings" pitchFamily="2" charset="2"/>
              <a:buNone/>
            </a:pPr>
            <a:endParaRPr lang="en-US" altLang="en-US"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up)">
                                      <p:cBhvr>
                                        <p:cTn id="7" dur="500"/>
                                        <p:tgtEl>
                                          <p:spTgt spid="18435">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animEffect transition="in" filter="wipe(up)">
                                      <p:cBhvr>
                                        <p:cTn id="11" dur="500"/>
                                        <p:tgtEl>
                                          <p:spTgt spid="18435">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animEffect transition="in" filter="wipe(up)">
                                      <p:cBhvr>
                                        <p:cTn id="15" dur="500"/>
                                        <p:tgtEl>
                                          <p:spTgt spid="18435">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Effect transition="in" filter="wipe(up)">
                                      <p:cBhvr>
                                        <p:cTn id="19"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609600" y="2209799"/>
            <a:ext cx="4800600" cy="280989"/>
          </a:xfrm>
        </p:spPr>
        <p:txBody>
          <a:bodyPr>
            <a:normAutofit/>
          </a:bodyPr>
          <a:lstStyle/>
          <a:p>
            <a:pPr algn="l" eaLnBrk="1" hangingPunct="1"/>
            <a:r>
              <a:rPr lang="en-US" altLang="en-US" sz="2400" dirty="0"/>
              <a:t>Examples:</a:t>
            </a:r>
            <a:endParaRPr lang="en-US" altLang="en-US" sz="3200" dirty="0"/>
          </a:p>
        </p:txBody>
      </p:sp>
      <p:sp>
        <p:nvSpPr>
          <p:cNvPr id="24579" name="Rectangle 3"/>
          <p:cNvSpPr>
            <a:spLocks noGrp="1" noChangeArrowheads="1"/>
          </p:cNvSpPr>
          <p:nvPr>
            <p:ph type="body" idx="4294967295"/>
          </p:nvPr>
        </p:nvSpPr>
        <p:spPr>
          <a:xfrm>
            <a:off x="257175" y="2490788"/>
            <a:ext cx="8667750" cy="4114800"/>
          </a:xfrm>
        </p:spPr>
        <p:txBody>
          <a:bodyPr/>
          <a:lstStyle/>
          <a:p>
            <a:pPr eaLnBrk="1" hangingPunct="1"/>
            <a:r>
              <a:rPr lang="en-GB" altLang="en-US" sz="2800" dirty="0">
                <a:latin typeface="Arial" panose="020B0604020202020204" pitchFamily="34" charset="0"/>
                <a:cs typeface="Arial" panose="020B0604020202020204" pitchFamily="34" charset="0"/>
              </a:rPr>
              <a:t>Type of Bicycle</a:t>
            </a:r>
            <a:endParaRPr lang="en-US" altLang="en-US" sz="2800" dirty="0">
              <a:latin typeface="Arial" panose="020B0604020202020204" pitchFamily="34" charset="0"/>
              <a:cs typeface="Arial" panose="020B0604020202020204" pitchFamily="34" charset="0"/>
            </a:endParaRPr>
          </a:p>
          <a:p>
            <a:pPr lvl="1" eaLnBrk="1" hangingPunct="1"/>
            <a:r>
              <a:rPr lang="en-US" altLang="en-US" sz="2800" dirty="0">
                <a:latin typeface="Arial" panose="020B0604020202020204" pitchFamily="34" charset="0"/>
                <a:cs typeface="Arial" panose="020B0604020202020204" pitchFamily="34" charset="0"/>
              </a:rPr>
              <a:t>Mountain bike, road bike, chopper, folding, BMX.</a:t>
            </a:r>
          </a:p>
          <a:p>
            <a:pPr eaLnBrk="1" hangingPunct="1"/>
            <a:r>
              <a:rPr lang="en-GB" altLang="en-US" sz="2800" dirty="0">
                <a:latin typeface="Arial" panose="020B0604020202020204" pitchFamily="34" charset="0"/>
                <a:cs typeface="Arial" panose="020B0604020202020204" pitchFamily="34" charset="0"/>
              </a:rPr>
              <a:t>Ethnicity</a:t>
            </a:r>
            <a:endParaRPr lang="en-US" altLang="en-US" sz="2800" dirty="0">
              <a:latin typeface="Arial" panose="020B0604020202020204" pitchFamily="34" charset="0"/>
              <a:cs typeface="Arial" panose="020B0604020202020204" pitchFamily="34" charset="0"/>
            </a:endParaRPr>
          </a:p>
          <a:p>
            <a:pPr lvl="1" eaLnBrk="1" hangingPunct="1"/>
            <a:r>
              <a:rPr lang="en-US" altLang="en-US" sz="2800" dirty="0">
                <a:latin typeface="Arial" panose="020B0604020202020204" pitchFamily="34" charset="0"/>
                <a:cs typeface="Arial" panose="020B0604020202020204" pitchFamily="34" charset="0"/>
              </a:rPr>
              <a:t>Asian, Pacific Islander, African American, Caucasian, Latinx, Native American </a:t>
            </a:r>
          </a:p>
          <a:p>
            <a:pPr marL="393192" lvl="1" indent="0" eaLnBrk="1" hangingPunct="1">
              <a:buNone/>
            </a:pPr>
            <a:r>
              <a:rPr lang="en-US" altLang="en-US" sz="2800" dirty="0">
                <a:latin typeface="Arial" panose="020B0604020202020204" pitchFamily="34" charset="0"/>
                <a:cs typeface="Arial" panose="020B0604020202020204" pitchFamily="34" charset="0"/>
              </a:rPr>
              <a:t>Smoking status</a:t>
            </a:r>
          </a:p>
          <a:p>
            <a:pPr lvl="1" eaLnBrk="1" hangingPunct="1"/>
            <a:r>
              <a:rPr lang="en-US" altLang="en-US" sz="2800" dirty="0">
                <a:latin typeface="Arial" panose="020B0604020202020204" pitchFamily="34" charset="0"/>
                <a:cs typeface="Arial" panose="020B0604020202020204" pitchFamily="34" charset="0"/>
              </a:rPr>
              <a:t>smoker, non-smoker, former smoker</a:t>
            </a:r>
          </a:p>
          <a:p>
            <a:pPr eaLnBrk="1" hangingPunct="1"/>
            <a:endParaRPr lang="en-US" altLang="en-US" sz="2800" dirty="0"/>
          </a:p>
        </p:txBody>
      </p:sp>
      <p:sp>
        <p:nvSpPr>
          <p:cNvPr id="4" name="Rectangle 2"/>
          <p:cNvSpPr txBox="1">
            <a:spLocks noChangeArrowheads="1"/>
          </p:cNvSpPr>
          <p:nvPr/>
        </p:nvSpPr>
        <p:spPr>
          <a:xfrm>
            <a:off x="476250" y="76200"/>
            <a:ext cx="8229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a:t>Nominal</a:t>
            </a:r>
            <a:r>
              <a:rPr lang="en-US" altLang="en-US" dirty="0"/>
              <a:t> Data</a:t>
            </a:r>
          </a:p>
        </p:txBody>
      </p:sp>
      <p:sp>
        <p:nvSpPr>
          <p:cNvPr id="2" name="TextBox 1"/>
          <p:cNvSpPr txBox="1"/>
          <p:nvPr/>
        </p:nvSpPr>
        <p:spPr>
          <a:xfrm>
            <a:off x="857250" y="955596"/>
            <a:ext cx="7467600" cy="1354217"/>
          </a:xfrm>
          <a:prstGeom prst="rect">
            <a:avLst/>
          </a:prstGeom>
          <a:noFill/>
        </p:spPr>
        <p:txBody>
          <a:bodyPr wrap="square" rtlCol="0">
            <a:spAutoFit/>
          </a:bodyPr>
          <a:lstStyle/>
          <a:p>
            <a:r>
              <a:rPr lang="en-US" altLang="en-US" sz="3200" dirty="0">
                <a:latin typeface="Arial" panose="020B0604020202020204" pitchFamily="34" charset="0"/>
                <a:cs typeface="Arial" panose="020B0604020202020204" pitchFamily="34" charset="0"/>
              </a:rPr>
              <a:t>Categorical data in which objects fall into </a:t>
            </a:r>
            <a:r>
              <a:rPr lang="en-US" altLang="en-US" sz="3200" b="1" i="1" dirty="0">
                <a:latin typeface="Arial" panose="020B0604020202020204" pitchFamily="34" charset="0"/>
                <a:cs typeface="Arial" panose="020B0604020202020204" pitchFamily="34" charset="0"/>
              </a:rPr>
              <a:t>unordered</a:t>
            </a:r>
            <a:r>
              <a:rPr lang="en-US" altLang="en-US" sz="3200" dirty="0">
                <a:latin typeface="Arial" panose="020B0604020202020204" pitchFamily="34" charset="0"/>
                <a:cs typeface="Arial" panose="020B0604020202020204" pitchFamily="34" charset="0"/>
              </a:rPr>
              <a:t> categories.</a:t>
            </a:r>
          </a:p>
          <a:p>
            <a:endParaRPr lang="en-US" dirty="0"/>
          </a:p>
        </p:txBody>
      </p:sp>
      <p:sp>
        <p:nvSpPr>
          <p:cNvPr id="3" name="Oval 2">
            <a:extLst>
              <a:ext uri="{FF2B5EF4-FFF2-40B4-BE49-F238E27FC236}">
                <a16:creationId xmlns:a16="http://schemas.microsoft.com/office/drawing/2014/main" id="{A7CADD38-8C18-3F60-A0D3-9A3B0DB56A18}"/>
              </a:ext>
            </a:extLst>
          </p:cNvPr>
          <p:cNvSpPr/>
          <p:nvPr/>
        </p:nvSpPr>
        <p:spPr>
          <a:xfrm>
            <a:off x="381000" y="5181600"/>
            <a:ext cx="95250" cy="76200"/>
          </a:xfrm>
          <a:prstGeom prst="ellipse">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up)">
                                      <p:cBhvr>
                                        <p:cTn id="7" dur="500"/>
                                        <p:tgtEl>
                                          <p:spTgt spid="24579">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500"/>
                                  </p:stCondLst>
                                  <p:childTnLst>
                                    <p:set>
                                      <p:cBhvr>
                                        <p:cTn id="10" dur="1" fill="hold">
                                          <p:stCondLst>
                                            <p:cond delay="0"/>
                                          </p:stCondLst>
                                        </p:cTn>
                                        <p:tgtEl>
                                          <p:spTgt spid="24579">
                                            <p:txEl>
                                              <p:pRg st="1" end="1"/>
                                            </p:txEl>
                                          </p:spTgt>
                                        </p:tgtEl>
                                        <p:attrNameLst>
                                          <p:attrName>style.visibility</p:attrName>
                                        </p:attrNameLst>
                                      </p:cBhvr>
                                      <p:to>
                                        <p:strVal val="visible"/>
                                      </p:to>
                                    </p:set>
                                    <p:animEffect transition="in" filter="wipe(up)">
                                      <p:cBhvr>
                                        <p:cTn id="11" dur="500"/>
                                        <p:tgtEl>
                                          <p:spTgt spid="24579">
                                            <p:txEl>
                                              <p:pRg st="1" end="1"/>
                                            </p:txEl>
                                          </p:spTgt>
                                        </p:tgtEl>
                                      </p:cBhvr>
                                    </p:animEffect>
                                  </p:childTnLst>
                                </p:cTn>
                              </p:par>
                            </p:childTnLst>
                          </p:cTn>
                        </p:par>
                        <p:par>
                          <p:cTn id="12" fill="hold">
                            <p:stCondLst>
                              <p:cond delay="2000"/>
                            </p:stCondLst>
                            <p:childTnLst>
                              <p:par>
                                <p:cTn id="13" presetID="22" presetClass="entr" presetSubtype="1" fill="hold" grpId="0" nodeType="afterEffect">
                                  <p:stCondLst>
                                    <p:cond delay="500"/>
                                  </p:stCondLst>
                                  <p:childTnLst>
                                    <p:set>
                                      <p:cBhvr>
                                        <p:cTn id="14" dur="1" fill="hold">
                                          <p:stCondLst>
                                            <p:cond delay="0"/>
                                          </p:stCondLst>
                                        </p:cTn>
                                        <p:tgtEl>
                                          <p:spTgt spid="24579">
                                            <p:txEl>
                                              <p:pRg st="2" end="2"/>
                                            </p:txEl>
                                          </p:spTgt>
                                        </p:tgtEl>
                                        <p:attrNameLst>
                                          <p:attrName>style.visibility</p:attrName>
                                        </p:attrNameLst>
                                      </p:cBhvr>
                                      <p:to>
                                        <p:strVal val="visible"/>
                                      </p:to>
                                    </p:set>
                                    <p:animEffect transition="in" filter="wipe(up)">
                                      <p:cBhvr>
                                        <p:cTn id="15" dur="500"/>
                                        <p:tgtEl>
                                          <p:spTgt spid="24579">
                                            <p:txEl>
                                              <p:pRg st="2" end="2"/>
                                            </p:txEl>
                                          </p:spTgt>
                                        </p:tgtEl>
                                      </p:cBhvr>
                                    </p:animEffect>
                                  </p:childTnLst>
                                </p:cTn>
                              </p:par>
                            </p:childTnLst>
                          </p:cTn>
                        </p:par>
                        <p:par>
                          <p:cTn id="16" fill="hold">
                            <p:stCondLst>
                              <p:cond delay="3000"/>
                            </p:stCondLst>
                            <p:childTnLst>
                              <p:par>
                                <p:cTn id="17" presetID="22" presetClass="entr" presetSubtype="1" fill="hold" grpId="0" nodeType="afterEffect">
                                  <p:stCondLst>
                                    <p:cond delay="500"/>
                                  </p:stCondLst>
                                  <p:childTnLst>
                                    <p:set>
                                      <p:cBhvr>
                                        <p:cTn id="18" dur="1" fill="hold">
                                          <p:stCondLst>
                                            <p:cond delay="0"/>
                                          </p:stCondLst>
                                        </p:cTn>
                                        <p:tgtEl>
                                          <p:spTgt spid="24579">
                                            <p:txEl>
                                              <p:pRg st="3" end="3"/>
                                            </p:txEl>
                                          </p:spTgt>
                                        </p:tgtEl>
                                        <p:attrNameLst>
                                          <p:attrName>style.visibility</p:attrName>
                                        </p:attrNameLst>
                                      </p:cBhvr>
                                      <p:to>
                                        <p:strVal val="visible"/>
                                      </p:to>
                                    </p:set>
                                    <p:animEffect transition="in" filter="wipe(up)">
                                      <p:cBhvr>
                                        <p:cTn id="19" dur="500"/>
                                        <p:tgtEl>
                                          <p:spTgt spid="24579">
                                            <p:txEl>
                                              <p:pRg st="3" end="3"/>
                                            </p:txEl>
                                          </p:spTgt>
                                        </p:tgtEl>
                                      </p:cBhvr>
                                    </p:animEffect>
                                  </p:childTnLst>
                                </p:cTn>
                              </p:par>
                            </p:childTnLst>
                          </p:cTn>
                        </p:par>
                        <p:par>
                          <p:cTn id="20" fill="hold">
                            <p:stCondLst>
                              <p:cond delay="4000"/>
                            </p:stCondLst>
                            <p:childTnLst>
                              <p:par>
                                <p:cTn id="21" presetID="22" presetClass="entr" presetSubtype="1" fill="hold" grpId="0" nodeType="afterEffect">
                                  <p:stCondLst>
                                    <p:cond delay="500"/>
                                  </p:stCondLst>
                                  <p:childTnLst>
                                    <p:set>
                                      <p:cBhvr>
                                        <p:cTn id="22" dur="1" fill="hold">
                                          <p:stCondLst>
                                            <p:cond delay="0"/>
                                          </p:stCondLst>
                                        </p:cTn>
                                        <p:tgtEl>
                                          <p:spTgt spid="24579">
                                            <p:txEl>
                                              <p:pRg st="4" end="4"/>
                                            </p:txEl>
                                          </p:spTgt>
                                        </p:tgtEl>
                                        <p:attrNameLst>
                                          <p:attrName>style.visibility</p:attrName>
                                        </p:attrNameLst>
                                      </p:cBhvr>
                                      <p:to>
                                        <p:strVal val="visible"/>
                                      </p:to>
                                    </p:set>
                                    <p:animEffect transition="in" filter="wipe(up)">
                                      <p:cBhvr>
                                        <p:cTn id="23" dur="500"/>
                                        <p:tgtEl>
                                          <p:spTgt spid="24579">
                                            <p:txEl>
                                              <p:pRg st="4" end="4"/>
                                            </p:txEl>
                                          </p:spTgt>
                                        </p:tgtEl>
                                      </p:cBhvr>
                                    </p:animEffect>
                                  </p:childTnLst>
                                </p:cTn>
                              </p:par>
                              <p:par>
                                <p:cTn id="24" presetID="22" presetClass="entr" presetSubtype="1" fill="hold" grpId="0" nodeType="withEffect">
                                  <p:stCondLst>
                                    <p:cond delay="500"/>
                                  </p:stCondLst>
                                  <p:childTnLst>
                                    <p:set>
                                      <p:cBhvr>
                                        <p:cTn id="25" dur="1" fill="hold">
                                          <p:stCondLst>
                                            <p:cond delay="0"/>
                                          </p:stCondLst>
                                        </p:cTn>
                                        <p:tgtEl>
                                          <p:spTgt spid="24579">
                                            <p:txEl>
                                              <p:pRg st="5" end="5"/>
                                            </p:txEl>
                                          </p:spTgt>
                                        </p:tgtEl>
                                        <p:attrNameLst>
                                          <p:attrName>style.visibility</p:attrName>
                                        </p:attrNameLst>
                                      </p:cBhvr>
                                      <p:to>
                                        <p:strVal val="visible"/>
                                      </p:to>
                                    </p:set>
                                    <p:animEffect transition="in" filter="wipe(up)">
                                      <p:cBhvr>
                                        <p:cTn id="26"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561975" y="304800"/>
            <a:ext cx="8229600" cy="1143000"/>
          </a:xfrm>
        </p:spPr>
        <p:txBody>
          <a:bodyPr/>
          <a:lstStyle/>
          <a:p>
            <a:pPr algn="ctr" eaLnBrk="1" hangingPunct="1"/>
            <a:r>
              <a:rPr lang="en-US" altLang="en-US" b="1" dirty="0"/>
              <a:t>Ordinal </a:t>
            </a:r>
            <a:r>
              <a:rPr lang="en-US" altLang="en-US" dirty="0"/>
              <a:t>Data</a:t>
            </a:r>
          </a:p>
        </p:txBody>
      </p:sp>
      <p:sp>
        <p:nvSpPr>
          <p:cNvPr id="10243" name="Rectangle 3"/>
          <p:cNvSpPr>
            <a:spLocks noGrp="1" noChangeArrowheads="1"/>
          </p:cNvSpPr>
          <p:nvPr>
            <p:ph type="body" idx="4294967295"/>
          </p:nvPr>
        </p:nvSpPr>
        <p:spPr>
          <a:xfrm>
            <a:off x="609600" y="1828800"/>
            <a:ext cx="8229600" cy="4525963"/>
          </a:xfrm>
        </p:spPr>
        <p:txBody>
          <a:bodyPr/>
          <a:lstStyle/>
          <a:p>
            <a:pPr eaLnBrk="1" hangingPunct="1">
              <a:lnSpc>
                <a:spcPct val="90000"/>
              </a:lnSpc>
            </a:pPr>
            <a:r>
              <a:rPr lang="en-US" altLang="en-US" sz="3200" dirty="0">
                <a:latin typeface="Arial" panose="020B0604020202020204" pitchFamily="34" charset="0"/>
                <a:cs typeface="Arial" panose="020B0604020202020204" pitchFamily="34" charset="0"/>
              </a:rPr>
              <a:t>Categorical data in which </a:t>
            </a:r>
            <a:r>
              <a:rPr lang="en-US" altLang="en-US" sz="3200" b="1" i="1" dirty="0">
                <a:latin typeface="Arial" panose="020B0604020202020204" pitchFamily="34" charset="0"/>
                <a:cs typeface="Arial" panose="020B0604020202020204" pitchFamily="34" charset="0"/>
              </a:rPr>
              <a:t>order</a:t>
            </a:r>
            <a:r>
              <a:rPr lang="en-US" altLang="en-US" sz="3200" dirty="0">
                <a:latin typeface="Arial" panose="020B0604020202020204" pitchFamily="34" charset="0"/>
                <a:cs typeface="Arial" panose="020B0604020202020204" pitchFamily="34" charset="0"/>
              </a:rPr>
              <a:t> is important.</a:t>
            </a:r>
          </a:p>
          <a:p>
            <a:pPr eaLnBrk="1" hangingPunct="1">
              <a:lnSpc>
                <a:spcPct val="90000"/>
              </a:lnSpc>
            </a:pPr>
            <a:r>
              <a:rPr lang="en-US" altLang="en-US" sz="3200" dirty="0">
                <a:latin typeface="Arial" panose="020B0604020202020204" pitchFamily="34" charset="0"/>
                <a:cs typeface="Arial" panose="020B0604020202020204" pitchFamily="34" charset="0"/>
              </a:rPr>
              <a:t>Highest Education level – elementary, high school, college graduate</a:t>
            </a:r>
          </a:p>
          <a:p>
            <a:pPr eaLnBrk="1" hangingPunct="1">
              <a:lnSpc>
                <a:spcPct val="90000"/>
              </a:lnSpc>
            </a:pPr>
            <a:r>
              <a:rPr lang="en-US" altLang="en-US" sz="3200" dirty="0">
                <a:latin typeface="Arial" panose="020B0604020202020204" pitchFamily="34" charset="0"/>
                <a:cs typeface="Arial" panose="020B0604020202020204" pitchFamily="34" charset="0"/>
              </a:rPr>
              <a:t>Degree of illness- none, mild, moderate, acute, chronic. </a:t>
            </a:r>
          </a:p>
          <a:p>
            <a:pPr eaLnBrk="1" hangingPunct="1">
              <a:lnSpc>
                <a:spcPct val="90000"/>
              </a:lnSpc>
            </a:pPr>
            <a:r>
              <a:rPr lang="en-US" altLang="en-US" sz="3200" dirty="0">
                <a:latin typeface="Arial" panose="020B0604020202020204" pitchFamily="34" charset="0"/>
                <a:cs typeface="Arial" panose="020B0604020202020204" pitchFamily="34" charset="0"/>
              </a:rPr>
              <a:t>Opinion of students about stats classes-</a:t>
            </a:r>
          </a:p>
          <a:p>
            <a:pPr lvl="1" eaLnBrk="1" hangingPunct="1">
              <a:lnSpc>
                <a:spcPct val="90000"/>
              </a:lnSpc>
              <a:buFont typeface="Wingdings" pitchFamily="2" charset="2"/>
              <a:buNone/>
            </a:pPr>
            <a:r>
              <a:rPr lang="en-US" altLang="en-US" sz="3200" dirty="0">
                <a:latin typeface="Arial" panose="020B0604020202020204" pitchFamily="34" charset="0"/>
                <a:cs typeface="Arial" panose="020B0604020202020204" pitchFamily="34" charset="0"/>
              </a:rPr>
              <a:t>Very unhappy, unhappy, neutral, happy, ecstatic!</a:t>
            </a:r>
          </a:p>
          <a:p>
            <a:pPr eaLnBrk="1" hangingPunct="1">
              <a:lnSpc>
                <a:spcPct val="90000"/>
              </a:lnSpc>
            </a:pPr>
            <a:endParaRPr lang="en-US" altLang="en-US" sz="2800" dirty="0"/>
          </a:p>
        </p:txBody>
      </p:sp>
    </p:spTree>
  </p:cSld>
  <p:clrMapOvr>
    <a:masterClrMapping/>
  </p:clrMapOvr>
  <p:transition>
    <p:blinds/>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overlap">
            <a:extLst>
              <a:ext uri="{FF2B5EF4-FFF2-40B4-BE49-F238E27FC236}">
                <a16:creationId xmlns:a16="http://schemas.microsoft.com/office/drawing/2014/main" id="{71B82B19-F8B8-4C0C-AF89-ED32657C9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7" y="1295400"/>
            <a:ext cx="4695825" cy="3177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922D0D-27FA-4EB3-905E-24157CF2F3F1}"/>
              </a:ext>
            </a:extLst>
          </p:cNvPr>
          <p:cNvSpPr txBox="1"/>
          <p:nvPr/>
        </p:nvSpPr>
        <p:spPr>
          <a:xfrm>
            <a:off x="914400" y="408057"/>
            <a:ext cx="7315200" cy="707886"/>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Research vs Evaluation</a:t>
            </a:r>
          </a:p>
        </p:txBody>
      </p:sp>
      <p:grpSp>
        <p:nvGrpSpPr>
          <p:cNvPr id="18" name="Group 17">
            <a:extLst>
              <a:ext uri="{FF2B5EF4-FFF2-40B4-BE49-F238E27FC236}">
                <a16:creationId xmlns:a16="http://schemas.microsoft.com/office/drawing/2014/main" id="{7CBF78CF-04AF-4CDA-9496-1AC538BD9917}"/>
              </a:ext>
            </a:extLst>
          </p:cNvPr>
          <p:cNvGrpSpPr/>
          <p:nvPr/>
        </p:nvGrpSpPr>
        <p:grpSpPr>
          <a:xfrm>
            <a:off x="1746151" y="1115943"/>
            <a:ext cx="5651695" cy="4986997"/>
            <a:chOff x="1746151" y="1115943"/>
            <a:chExt cx="5651695" cy="4986997"/>
          </a:xfrm>
        </p:grpSpPr>
        <p:cxnSp>
          <p:nvCxnSpPr>
            <p:cNvPr id="8" name="Straight Arrow Connector 7">
              <a:extLst>
                <a:ext uri="{FF2B5EF4-FFF2-40B4-BE49-F238E27FC236}">
                  <a16:creationId xmlns:a16="http://schemas.microsoft.com/office/drawing/2014/main" id="{65922B6A-B86D-4A5B-B09A-813846B44285}"/>
                </a:ext>
              </a:extLst>
            </p:cNvPr>
            <p:cNvCxnSpPr>
              <a:cxnSpLocks/>
            </p:cNvCxnSpPr>
            <p:nvPr/>
          </p:nvCxnSpPr>
          <p:spPr>
            <a:xfrm flipH="1">
              <a:off x="2438400" y="1115943"/>
              <a:ext cx="585787" cy="4218057"/>
            </a:xfrm>
            <a:prstGeom prst="straightConnector1">
              <a:avLst/>
            </a:prstGeom>
            <a:ln w="762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AF02F4-6FF1-4F55-95C4-26819EE27E53}"/>
                </a:ext>
              </a:extLst>
            </p:cNvPr>
            <p:cNvSpPr txBox="1"/>
            <p:nvPr/>
          </p:nvSpPr>
          <p:spPr>
            <a:xfrm>
              <a:off x="1746151" y="5518165"/>
              <a:ext cx="5651695" cy="584775"/>
            </a:xfrm>
            <a:prstGeom prst="rect">
              <a:avLst/>
            </a:prstGeom>
            <a:solidFill>
              <a:schemeClr val="bg1"/>
            </a:solidFill>
          </p:spPr>
          <p:txBody>
            <a:bodyPr wrap="square" rtlCol="0">
              <a:spAutoFit/>
            </a:bodyPr>
            <a:lstStyle/>
            <a:p>
              <a:r>
                <a:rPr lang="en-US" sz="3200" dirty="0">
                  <a:latin typeface="Arial" panose="020B0604020202020204" pitchFamily="34" charset="0"/>
                  <a:cs typeface="Arial" panose="020B0604020202020204" pitchFamily="34" charset="0"/>
                </a:rPr>
                <a:t>IRB /Human Subjects Review</a:t>
              </a:r>
            </a:p>
          </p:txBody>
        </p:sp>
      </p:grpSp>
      <p:grpSp>
        <p:nvGrpSpPr>
          <p:cNvPr id="17" name="Group 16">
            <a:extLst>
              <a:ext uri="{FF2B5EF4-FFF2-40B4-BE49-F238E27FC236}">
                <a16:creationId xmlns:a16="http://schemas.microsoft.com/office/drawing/2014/main" id="{AAE8A864-1349-4444-B255-A39FF6DBFC9B}"/>
              </a:ext>
            </a:extLst>
          </p:cNvPr>
          <p:cNvGrpSpPr/>
          <p:nvPr/>
        </p:nvGrpSpPr>
        <p:grpSpPr>
          <a:xfrm>
            <a:off x="4876801" y="1115943"/>
            <a:ext cx="1447800" cy="4345632"/>
            <a:chOff x="4876801" y="1115943"/>
            <a:chExt cx="1447800" cy="4345632"/>
          </a:xfrm>
        </p:grpSpPr>
        <p:cxnSp>
          <p:nvCxnSpPr>
            <p:cNvPr id="13" name="Straight Arrow Connector 12">
              <a:extLst>
                <a:ext uri="{FF2B5EF4-FFF2-40B4-BE49-F238E27FC236}">
                  <a16:creationId xmlns:a16="http://schemas.microsoft.com/office/drawing/2014/main" id="{14C3D0D4-6D3C-49D6-BFDD-A6CFAE5C55EF}"/>
                </a:ext>
              </a:extLst>
            </p:cNvPr>
            <p:cNvCxnSpPr>
              <a:cxnSpLocks/>
            </p:cNvCxnSpPr>
            <p:nvPr/>
          </p:nvCxnSpPr>
          <p:spPr>
            <a:xfrm flipH="1">
              <a:off x="5486400" y="1115943"/>
              <a:ext cx="533400" cy="3760857"/>
            </a:xfrm>
            <a:prstGeom prst="straightConnector1">
              <a:avLst/>
            </a:prstGeom>
            <a:ln w="76200">
              <a:prstDash val="sysDash"/>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821BBB3-1AE2-40B5-869D-6452A3F8CE4B}"/>
                </a:ext>
              </a:extLst>
            </p:cNvPr>
            <p:cNvSpPr txBox="1"/>
            <p:nvPr/>
          </p:nvSpPr>
          <p:spPr>
            <a:xfrm>
              <a:off x="4876801" y="4876800"/>
              <a:ext cx="14478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maybe</a:t>
              </a:r>
            </a:p>
          </p:txBody>
        </p:sp>
      </p:grpSp>
    </p:spTree>
    <p:extLst>
      <p:ext uri="{BB962C8B-B14F-4D97-AF65-F5344CB8AC3E}">
        <p14:creationId xmlns:p14="http://schemas.microsoft.com/office/powerpoint/2010/main" val="7996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81000" y="160337"/>
            <a:ext cx="8229600" cy="1143000"/>
          </a:xfrm>
        </p:spPr>
        <p:txBody>
          <a:bodyPr/>
          <a:lstStyle/>
          <a:p>
            <a:pPr algn="ctr" eaLnBrk="1" hangingPunct="1"/>
            <a:r>
              <a:rPr lang="en-US" altLang="en-US" b="1" dirty="0"/>
              <a:t>Binary</a:t>
            </a:r>
            <a:r>
              <a:rPr lang="en-US" altLang="en-US" dirty="0"/>
              <a:t> Data</a:t>
            </a:r>
          </a:p>
        </p:txBody>
      </p:sp>
      <p:sp>
        <p:nvSpPr>
          <p:cNvPr id="27651" name="Rectangle 3"/>
          <p:cNvSpPr>
            <a:spLocks noGrp="1" noChangeArrowheads="1"/>
          </p:cNvSpPr>
          <p:nvPr>
            <p:ph type="body" idx="4294967295"/>
          </p:nvPr>
        </p:nvSpPr>
        <p:spPr>
          <a:xfrm>
            <a:off x="381000" y="1447800"/>
            <a:ext cx="8458200" cy="4525963"/>
          </a:xfrm>
        </p:spPr>
        <p:txBody>
          <a:bodyPr>
            <a:noAutofit/>
          </a:bodyPr>
          <a:lstStyle/>
          <a:p>
            <a:pPr eaLnBrk="1" hangingPunct="1"/>
            <a:r>
              <a:rPr lang="en-US" altLang="en-US" sz="3000" dirty="0">
                <a:latin typeface="Arial" panose="020B0604020202020204" pitchFamily="34" charset="0"/>
                <a:cs typeface="Arial" panose="020B0604020202020204" pitchFamily="34" charset="0"/>
              </a:rPr>
              <a:t>Special type of categorical data in which there are </a:t>
            </a:r>
            <a:r>
              <a:rPr lang="en-US" altLang="en-US" sz="3000" b="1" i="1" dirty="0">
                <a:latin typeface="Arial" panose="020B0604020202020204" pitchFamily="34" charset="0"/>
                <a:cs typeface="Arial" panose="020B0604020202020204" pitchFamily="34" charset="0"/>
              </a:rPr>
              <a:t>only two categories</a:t>
            </a:r>
            <a:r>
              <a:rPr lang="en-US" altLang="en-US" sz="3000" dirty="0">
                <a:latin typeface="Arial" panose="020B0604020202020204" pitchFamily="34" charset="0"/>
                <a:cs typeface="Arial" panose="020B0604020202020204" pitchFamily="34" charset="0"/>
              </a:rPr>
              <a:t>.</a:t>
            </a:r>
          </a:p>
          <a:p>
            <a:pPr eaLnBrk="1" hangingPunct="1"/>
            <a:r>
              <a:rPr lang="en-US" altLang="en-US" sz="3000" dirty="0">
                <a:latin typeface="Arial" panose="020B0604020202020204" pitchFamily="34" charset="0"/>
                <a:cs typeface="Arial" panose="020B0604020202020204" pitchFamily="34" charset="0"/>
              </a:rPr>
              <a:t>Binary data can either be nominal or ordinal.</a:t>
            </a:r>
          </a:p>
          <a:p>
            <a:pPr eaLnBrk="1" hangingPunct="1"/>
            <a:r>
              <a:rPr lang="en-US" altLang="en-US" sz="3000" dirty="0">
                <a:latin typeface="Arial" panose="020B0604020202020204" pitchFamily="34" charset="0"/>
                <a:cs typeface="Arial" panose="020B0604020202020204" pitchFamily="34" charset="0"/>
              </a:rPr>
              <a:t>Answer: true, false</a:t>
            </a:r>
          </a:p>
          <a:p>
            <a:pPr eaLnBrk="1" hangingPunct="1"/>
            <a:r>
              <a:rPr lang="en-US" altLang="en-US" sz="3000" dirty="0">
                <a:latin typeface="Arial" panose="020B0604020202020204" pitchFamily="34" charset="0"/>
                <a:cs typeface="Arial" panose="020B0604020202020204" pitchFamily="34" charset="0"/>
              </a:rPr>
              <a:t>Current smoking status:  smoker, non-smoker</a:t>
            </a:r>
          </a:p>
          <a:p>
            <a:pPr eaLnBrk="1" hangingPunct="1"/>
            <a:r>
              <a:rPr lang="en-US" altLang="en-US" sz="3000" dirty="0">
                <a:latin typeface="Arial" panose="020B0604020202020204" pitchFamily="34" charset="0"/>
                <a:cs typeface="Arial" panose="020B0604020202020204" pitchFamily="34" charset="0"/>
              </a:rPr>
              <a:t>Attendance:  present, absent</a:t>
            </a:r>
          </a:p>
          <a:p>
            <a:pPr eaLnBrk="1" hangingPunct="1"/>
            <a:r>
              <a:rPr lang="en-US" altLang="en-US" sz="3000" dirty="0">
                <a:latin typeface="Arial" panose="020B0604020202020204" pitchFamily="34" charset="0"/>
                <a:cs typeface="Arial" panose="020B0604020202020204" pitchFamily="34" charset="0"/>
              </a:rPr>
              <a:t>Class mark:  pass, fail.</a:t>
            </a:r>
          </a:p>
          <a:p>
            <a:pPr eaLnBrk="1" hangingPunct="1"/>
            <a:r>
              <a:rPr lang="en-GB" altLang="en-US" sz="3000" dirty="0">
                <a:latin typeface="Arial" panose="020B0604020202020204" pitchFamily="34" charset="0"/>
                <a:cs typeface="Arial" panose="020B0604020202020204" pitchFamily="34" charset="0"/>
              </a:rPr>
              <a:t>Status of student: undergraduate, postgraduate.</a:t>
            </a:r>
            <a:endParaRPr lang="en-US" altLang="en-US" sz="3000" dirty="0">
              <a:latin typeface="Arial" panose="020B0604020202020204" pitchFamily="34" charset="0"/>
              <a:cs typeface="Arial" panose="020B0604020202020204"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up)">
                                      <p:cBhvr>
                                        <p:cTn id="7" dur="500"/>
                                        <p:tgtEl>
                                          <p:spTgt spid="27651">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animEffect transition="in" filter="wipe(up)">
                                      <p:cBhvr>
                                        <p:cTn id="11" dur="500"/>
                                        <p:tgtEl>
                                          <p:spTgt spid="27651">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27651">
                                            <p:txEl>
                                              <p:pRg st="2" end="2"/>
                                            </p:txEl>
                                          </p:spTgt>
                                        </p:tgtEl>
                                        <p:attrNameLst>
                                          <p:attrName>style.visibility</p:attrName>
                                        </p:attrNameLst>
                                      </p:cBhvr>
                                      <p:to>
                                        <p:strVal val="visible"/>
                                      </p:to>
                                    </p:set>
                                    <p:animEffect transition="in" filter="wipe(up)">
                                      <p:cBhvr>
                                        <p:cTn id="16" dur="500"/>
                                        <p:tgtEl>
                                          <p:spTgt spid="27651">
                                            <p:txEl>
                                              <p:pRg st="2" end="2"/>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7651">
                                            <p:txEl>
                                              <p:pRg st="3" end="3"/>
                                            </p:txEl>
                                          </p:spTgt>
                                        </p:tgtEl>
                                        <p:attrNameLst>
                                          <p:attrName>style.visibility</p:attrName>
                                        </p:attrNameLst>
                                      </p:cBhvr>
                                      <p:to>
                                        <p:strVal val="visible"/>
                                      </p:to>
                                    </p:set>
                                    <p:animEffect transition="in" filter="wipe(up)">
                                      <p:cBhvr>
                                        <p:cTn id="20" dur="500"/>
                                        <p:tgtEl>
                                          <p:spTgt spid="27651">
                                            <p:txEl>
                                              <p:pRg st="3" end="3"/>
                                            </p:txEl>
                                          </p:spTgt>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27651">
                                            <p:txEl>
                                              <p:pRg st="4" end="4"/>
                                            </p:txEl>
                                          </p:spTgt>
                                        </p:tgtEl>
                                        <p:attrNameLst>
                                          <p:attrName>style.visibility</p:attrName>
                                        </p:attrNameLst>
                                      </p:cBhvr>
                                      <p:to>
                                        <p:strVal val="visible"/>
                                      </p:to>
                                    </p:set>
                                    <p:animEffect transition="in" filter="wipe(up)">
                                      <p:cBhvr>
                                        <p:cTn id="24" dur="500"/>
                                        <p:tgtEl>
                                          <p:spTgt spid="27651">
                                            <p:txEl>
                                              <p:pRg st="4" end="4"/>
                                            </p:txEl>
                                          </p:spTgt>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27651">
                                            <p:txEl>
                                              <p:pRg st="5" end="5"/>
                                            </p:txEl>
                                          </p:spTgt>
                                        </p:tgtEl>
                                        <p:attrNameLst>
                                          <p:attrName>style.visibility</p:attrName>
                                        </p:attrNameLst>
                                      </p:cBhvr>
                                      <p:to>
                                        <p:strVal val="visible"/>
                                      </p:to>
                                    </p:set>
                                    <p:animEffect transition="in" filter="wipe(up)">
                                      <p:cBhvr>
                                        <p:cTn id="28" dur="500"/>
                                        <p:tgtEl>
                                          <p:spTgt spid="27651">
                                            <p:txEl>
                                              <p:pRg st="5" end="5"/>
                                            </p:txEl>
                                          </p:spTgt>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wipe(up)">
                                      <p:cBhvr>
                                        <p:cTn id="32" dur="5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62940" y="0"/>
            <a:ext cx="8229600" cy="971550"/>
          </a:xfrm>
        </p:spPr>
        <p:txBody>
          <a:bodyPr/>
          <a:lstStyle/>
          <a:p>
            <a:pPr algn="ctr" eaLnBrk="1" hangingPunct="1"/>
            <a:r>
              <a:rPr lang="en-US" altLang="en-US" b="1" dirty="0"/>
              <a:t>Quantity or Quantitative  Data</a:t>
            </a:r>
          </a:p>
        </p:txBody>
      </p:sp>
      <p:sp>
        <p:nvSpPr>
          <p:cNvPr id="17411" name="Rectangle 3"/>
          <p:cNvSpPr>
            <a:spLocks noGrp="1" noChangeArrowheads="1"/>
          </p:cNvSpPr>
          <p:nvPr>
            <p:ph type="body" idx="4294967295"/>
          </p:nvPr>
        </p:nvSpPr>
        <p:spPr>
          <a:xfrm>
            <a:off x="381000" y="990600"/>
            <a:ext cx="8511540" cy="1600200"/>
          </a:xfrm>
        </p:spPr>
        <p:txBody>
          <a:bodyPr>
            <a:noAutofit/>
          </a:bodyPr>
          <a:lstStyle/>
          <a:p>
            <a:pPr eaLnBrk="1" hangingPunct="1"/>
            <a:r>
              <a:rPr lang="en-US" altLang="en-US" sz="3200" dirty="0">
                <a:latin typeface="Arial" panose="020B0604020202020204" pitchFamily="34" charset="0"/>
                <a:cs typeface="Arial" panose="020B0604020202020204" pitchFamily="34" charset="0"/>
              </a:rPr>
              <a:t>Whatever is under study is being ‘measured’ based on some </a:t>
            </a:r>
            <a:r>
              <a:rPr lang="en-US" altLang="en-US" sz="3200" b="1" dirty="0">
                <a:solidFill>
                  <a:schemeClr val="accent2"/>
                </a:solidFill>
                <a:latin typeface="Arial" panose="020B0604020202020204" pitchFamily="34" charset="0"/>
                <a:cs typeface="Arial" panose="020B0604020202020204" pitchFamily="34" charset="0"/>
              </a:rPr>
              <a:t>quantitative</a:t>
            </a:r>
            <a:r>
              <a:rPr lang="en-US" altLang="en-US" sz="3200" dirty="0">
                <a:latin typeface="Arial" panose="020B0604020202020204" pitchFamily="34" charset="0"/>
                <a:cs typeface="Arial" panose="020B0604020202020204" pitchFamily="34" charset="0"/>
              </a:rPr>
              <a:t> trait.</a:t>
            </a:r>
          </a:p>
          <a:p>
            <a:pPr eaLnBrk="1" hangingPunct="1"/>
            <a:r>
              <a:rPr lang="en-US" altLang="en-US" sz="3200" dirty="0">
                <a:latin typeface="Arial" panose="020B0604020202020204" pitchFamily="34" charset="0"/>
                <a:cs typeface="Arial" panose="020B0604020202020204" pitchFamily="34" charset="0"/>
              </a:rPr>
              <a:t>Data are set of numbers.</a:t>
            </a:r>
          </a:p>
        </p:txBody>
      </p:sp>
      <p:sp>
        <p:nvSpPr>
          <p:cNvPr id="2" name="TextBox 1"/>
          <p:cNvSpPr txBox="1"/>
          <p:nvPr/>
        </p:nvSpPr>
        <p:spPr>
          <a:xfrm>
            <a:off x="1752600" y="3276600"/>
            <a:ext cx="6629400" cy="3108543"/>
          </a:xfrm>
          <a:prstGeom prst="rect">
            <a:avLst/>
          </a:prstGeom>
          <a:noFill/>
        </p:spPr>
        <p:txBody>
          <a:bodyPr wrap="square" rtlCol="0">
            <a:spAutoFit/>
          </a:bodyPr>
          <a:lstStyle/>
          <a:p>
            <a:pPr marL="457200" indent="-457200">
              <a:buFont typeface="Arial" panose="020B0604020202020204" pitchFamily="34" charset="0"/>
              <a:buChar char="•"/>
            </a:pPr>
            <a:r>
              <a:rPr lang="en-GB" altLang="en-US" sz="2800" dirty="0">
                <a:solidFill>
                  <a:srgbClr val="002060"/>
                </a:solidFill>
                <a:latin typeface="Arial" panose="020B0604020202020204" pitchFamily="34" charset="0"/>
                <a:cs typeface="Arial" panose="020B0604020202020204" pitchFamily="34" charset="0"/>
              </a:rPr>
              <a:t>Pulse rate</a:t>
            </a:r>
            <a:endParaRPr lang="en-US" altLang="en-US" sz="28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Height</a:t>
            </a:r>
          </a:p>
          <a:p>
            <a:pPr marL="457200" indent="-457200">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Age</a:t>
            </a:r>
          </a:p>
          <a:p>
            <a:pPr marL="457200" indent="-457200">
              <a:buFont typeface="Arial" panose="020B0604020202020204" pitchFamily="34" charset="0"/>
              <a:buChar char="•"/>
            </a:pPr>
            <a:r>
              <a:rPr lang="en-GB" altLang="en-US" sz="2800" dirty="0">
                <a:solidFill>
                  <a:srgbClr val="002060"/>
                </a:solidFill>
                <a:latin typeface="Arial" panose="020B0604020202020204" pitchFamily="34" charset="0"/>
                <a:cs typeface="Arial" panose="020B0604020202020204" pitchFamily="34" charset="0"/>
              </a:rPr>
              <a:t>Exam marks</a:t>
            </a:r>
            <a:endParaRPr lang="en-US" altLang="en-US" sz="28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altLang="en-US" sz="2800" dirty="0">
                <a:solidFill>
                  <a:srgbClr val="002060"/>
                </a:solidFill>
                <a:latin typeface="Arial" panose="020B0604020202020204" pitchFamily="34" charset="0"/>
                <a:cs typeface="Arial" panose="020B0604020202020204" pitchFamily="34" charset="0"/>
              </a:rPr>
              <a:t>Size of bicycle frame</a:t>
            </a:r>
            <a:endParaRPr lang="en-US" altLang="en-US" sz="2800" dirty="0">
              <a:solidFill>
                <a:srgbClr val="00206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altLang="en-US" sz="2800" dirty="0">
                <a:solidFill>
                  <a:srgbClr val="002060"/>
                </a:solidFill>
                <a:latin typeface="Arial" panose="020B0604020202020204" pitchFamily="34" charset="0"/>
                <a:cs typeface="Arial" panose="020B0604020202020204" pitchFamily="34" charset="0"/>
              </a:rPr>
              <a:t>Time to complete a statistics test</a:t>
            </a:r>
          </a:p>
          <a:p>
            <a:pPr marL="457200" indent="-457200">
              <a:buFont typeface="Arial" panose="020B0604020202020204" pitchFamily="34" charset="0"/>
              <a:buChar char="•"/>
            </a:pPr>
            <a:r>
              <a:rPr lang="en-GB" altLang="en-US" sz="2800" dirty="0">
                <a:solidFill>
                  <a:srgbClr val="002060"/>
                </a:solidFill>
                <a:latin typeface="Arial" panose="020B0604020202020204" pitchFamily="34" charset="0"/>
                <a:cs typeface="Arial" panose="020B0604020202020204" pitchFamily="34" charset="0"/>
              </a:rPr>
              <a:t>Number of cigarettes smoked</a:t>
            </a:r>
            <a:endParaRPr lang="en-US" altLang="en-US" sz="2800" dirty="0">
              <a:solidFill>
                <a:srgbClr val="002060"/>
              </a:solidFill>
              <a:latin typeface="Arial" panose="020B0604020202020204" pitchFamily="34" charset="0"/>
              <a:cs typeface="Arial" panose="020B0604020202020204" pitchFamily="34" charset="0"/>
            </a:endParaRPr>
          </a:p>
        </p:txBody>
      </p:sp>
      <p:sp>
        <p:nvSpPr>
          <p:cNvPr id="3" name="TextBox 2"/>
          <p:cNvSpPr txBox="1"/>
          <p:nvPr/>
        </p:nvSpPr>
        <p:spPr>
          <a:xfrm>
            <a:off x="662940" y="2895600"/>
            <a:ext cx="1219200" cy="381000"/>
          </a:xfrm>
          <a:prstGeom prst="rect">
            <a:avLst/>
          </a:prstGeom>
          <a:solidFill>
            <a:schemeClr val="bg1">
              <a:lumMod val="85000"/>
            </a:schemeClr>
          </a:solidFill>
        </p:spPr>
        <p:txBody>
          <a:bodyPr wrap="square" rtlCol="0">
            <a:spAutoFit/>
          </a:bodyPr>
          <a:lstStyle/>
          <a:p>
            <a:r>
              <a:rPr lang="en-US" i="1" dirty="0"/>
              <a:t>Examples</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ctrTitle" idx="4294967295"/>
          </p:nvPr>
        </p:nvSpPr>
        <p:spPr>
          <a:xfrm>
            <a:off x="685800" y="1556027"/>
            <a:ext cx="7772400" cy="1143000"/>
          </a:xfrm>
        </p:spPr>
        <p:txBody>
          <a:bodyPr/>
          <a:lstStyle/>
          <a:p>
            <a:pPr algn="l" eaLnBrk="1" hangingPunct="1"/>
            <a:r>
              <a:rPr lang="en-US" altLang="en-US" b="1" dirty="0">
                <a:solidFill>
                  <a:srgbClr val="FF0000"/>
                </a:solidFill>
              </a:rPr>
              <a:t>Discrete</a:t>
            </a:r>
            <a:r>
              <a:rPr lang="en-US" altLang="en-US" dirty="0">
                <a:solidFill>
                  <a:srgbClr val="FF0000"/>
                </a:solidFill>
              </a:rPr>
              <a:t> Data</a:t>
            </a:r>
          </a:p>
        </p:txBody>
      </p:sp>
      <p:sp>
        <p:nvSpPr>
          <p:cNvPr id="34819" name="Rectangle 3"/>
          <p:cNvSpPr>
            <a:spLocks noGrp="1" noChangeArrowheads="1"/>
          </p:cNvSpPr>
          <p:nvPr>
            <p:ph type="subTitle" idx="4294967295"/>
          </p:nvPr>
        </p:nvSpPr>
        <p:spPr>
          <a:xfrm>
            <a:off x="1085850" y="2764805"/>
            <a:ext cx="7515225" cy="1066800"/>
          </a:xfrm>
        </p:spPr>
        <p:txBody>
          <a:bodyPr/>
          <a:lstStyle/>
          <a:p>
            <a:pPr marL="0" indent="0" eaLnBrk="1" hangingPunct="1">
              <a:lnSpc>
                <a:spcPct val="90000"/>
              </a:lnSpc>
              <a:buFont typeface="Wingdings" pitchFamily="2" charset="2"/>
              <a:buNone/>
            </a:pPr>
            <a:r>
              <a:rPr lang="en-US" altLang="en-US" sz="2800" dirty="0">
                <a:solidFill>
                  <a:srgbClr val="C00000"/>
                </a:solidFill>
                <a:latin typeface="Arial" panose="020B0604020202020204" pitchFamily="34" charset="0"/>
                <a:cs typeface="Arial" panose="020B0604020202020204" pitchFamily="34" charset="0"/>
              </a:rPr>
              <a:t>Only certain values are possible (there are gaps between the possible values). Implies counting.</a:t>
            </a:r>
          </a:p>
        </p:txBody>
      </p:sp>
      <p:grpSp>
        <p:nvGrpSpPr>
          <p:cNvPr id="2" name="Group 1"/>
          <p:cNvGrpSpPr/>
          <p:nvPr/>
        </p:nvGrpSpPr>
        <p:grpSpPr>
          <a:xfrm>
            <a:off x="533400" y="3938038"/>
            <a:ext cx="8229600" cy="2615162"/>
            <a:chOff x="533400" y="3290337"/>
            <a:chExt cx="8229600" cy="2615162"/>
          </a:xfrm>
        </p:grpSpPr>
        <p:sp>
          <p:nvSpPr>
            <p:cNvPr id="34820" name="Rectangle 4"/>
            <p:cNvSpPr>
              <a:spLocks noChangeArrowheads="1"/>
            </p:cNvSpPr>
            <p:nvPr/>
          </p:nvSpPr>
          <p:spPr bwMode="auto">
            <a:xfrm>
              <a:off x="533400" y="3290337"/>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4400" b="1" dirty="0">
                  <a:solidFill>
                    <a:srgbClr val="0000FF"/>
                  </a:solidFill>
                  <a:latin typeface="+mj-lt"/>
                </a:rPr>
                <a:t>Continuous</a:t>
              </a:r>
              <a:r>
                <a:rPr lang="en-US" altLang="en-US" sz="4400" dirty="0">
                  <a:solidFill>
                    <a:srgbClr val="0000FF"/>
                  </a:solidFill>
                  <a:latin typeface="+mj-lt"/>
                </a:rPr>
                <a:t> </a:t>
              </a:r>
              <a:r>
                <a:rPr lang="en-US" altLang="en-US" sz="4400" b="1" dirty="0">
                  <a:solidFill>
                    <a:srgbClr val="0000FF"/>
                  </a:solidFill>
                  <a:latin typeface="+mj-lt"/>
                </a:rPr>
                <a:t>Data</a:t>
              </a:r>
              <a:endParaRPr lang="en-US" altLang="en-US" sz="4400" b="1" dirty="0">
                <a:solidFill>
                  <a:srgbClr val="1F497D"/>
                </a:solidFill>
                <a:latin typeface="+mj-lt"/>
              </a:endParaRPr>
            </a:p>
          </p:txBody>
        </p:sp>
        <p:sp>
          <p:nvSpPr>
            <p:cNvPr id="34821" name="Rectangle 5"/>
            <p:cNvSpPr>
              <a:spLocks noChangeArrowheads="1"/>
            </p:cNvSpPr>
            <p:nvPr/>
          </p:nvSpPr>
          <p:spPr bwMode="auto">
            <a:xfrm>
              <a:off x="990600" y="4152899"/>
              <a:ext cx="7772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buClr>
                  <a:srgbClr val="800080"/>
                </a:buClr>
                <a:buFont typeface="Wingdings" pitchFamily="2" charset="2"/>
                <a:buNone/>
              </a:pPr>
              <a:r>
                <a:rPr lang="en-US" altLang="en-US" dirty="0">
                  <a:solidFill>
                    <a:srgbClr val="0000FF"/>
                  </a:solidFill>
                  <a:latin typeface="Arial" panose="020B0604020202020204" pitchFamily="34" charset="0"/>
                  <a:cs typeface="Arial" panose="020B0604020202020204" pitchFamily="34" charset="0"/>
                </a:rPr>
                <a:t>Theoretically, with a fine enough measuring device, no gaps.</a:t>
              </a:r>
              <a:endParaRPr lang="en-US" altLang="en-US" dirty="0">
                <a:solidFill>
                  <a:prstClr val="black"/>
                </a:solidFill>
                <a:latin typeface="Arial" panose="020B0604020202020204" pitchFamily="34" charset="0"/>
                <a:cs typeface="Arial" panose="020B0604020202020204" pitchFamily="34" charset="0"/>
              </a:endParaRPr>
            </a:p>
          </p:txBody>
        </p:sp>
      </p:grpSp>
      <p:sp>
        <p:nvSpPr>
          <p:cNvPr id="3" name="TextBox 2">
            <a:extLst>
              <a:ext uri="{FF2B5EF4-FFF2-40B4-BE49-F238E27FC236}">
                <a16:creationId xmlns:a16="http://schemas.microsoft.com/office/drawing/2014/main" id="{D32B25DD-5035-FE51-EF0C-1D55F88E9A5B}"/>
              </a:ext>
            </a:extLst>
          </p:cNvPr>
          <p:cNvSpPr txBox="1"/>
          <p:nvPr/>
        </p:nvSpPr>
        <p:spPr>
          <a:xfrm>
            <a:off x="1281112" y="676245"/>
            <a:ext cx="6477000" cy="1077218"/>
          </a:xfrm>
          <a:prstGeom prst="rect">
            <a:avLst/>
          </a:prstGeom>
          <a:noFill/>
        </p:spPr>
        <p:txBody>
          <a:bodyPr wrap="square" rtlCol="0">
            <a:spAutoFit/>
          </a:bodyPr>
          <a:lstStyle/>
          <a:p>
            <a:pPr algn="ctr"/>
            <a:r>
              <a:rPr lang="en-US" altLang="en-US" sz="3200" dirty="0">
                <a:latin typeface="Arial" panose="020B0604020202020204" pitchFamily="34" charset="0"/>
                <a:cs typeface="Arial" panose="020B0604020202020204" pitchFamily="34" charset="0"/>
              </a:rPr>
              <a:t>Quantity data can be classified as</a:t>
            </a:r>
            <a:br>
              <a:rPr lang="en-US" altLang="en-US" sz="3200" dirty="0">
                <a:latin typeface="Arial" panose="020B0604020202020204" pitchFamily="34" charset="0"/>
                <a:cs typeface="Arial" panose="020B0604020202020204" pitchFamily="34" charset="0"/>
              </a:rPr>
            </a:br>
            <a:r>
              <a:rPr lang="en-US" altLang="en-US" sz="3200" b="1" dirty="0">
                <a:latin typeface="Arial" panose="020B0604020202020204" pitchFamily="34" charset="0"/>
                <a:cs typeface="Arial" panose="020B0604020202020204" pitchFamily="34" charset="0"/>
              </a:rPr>
              <a:t>Discrete</a:t>
            </a:r>
            <a:r>
              <a:rPr lang="en-US" altLang="en-US" sz="3200" dirty="0">
                <a:latin typeface="Arial" panose="020B0604020202020204" pitchFamily="34" charset="0"/>
                <a:cs typeface="Arial" panose="020B0604020202020204" pitchFamily="34" charset="0"/>
              </a:rPr>
              <a:t> or </a:t>
            </a:r>
            <a:r>
              <a:rPr lang="en-US" altLang="en-US" sz="3200" b="1" dirty="0">
                <a:latin typeface="Arial" panose="020B0604020202020204" pitchFamily="34" charset="0"/>
                <a:cs typeface="Arial" panose="020B0604020202020204" pitchFamily="34" charset="0"/>
              </a:rPr>
              <a:t>Continuous</a:t>
            </a:r>
            <a:endParaRPr lang="en-US" sz="3200" dirty="0">
              <a:latin typeface="Arial" panose="020B0604020202020204" pitchFamily="34" charset="0"/>
              <a:cs typeface="Arial" panose="020B0604020202020204"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0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9" name="Group 19"/>
          <p:cNvGrpSpPr>
            <a:grpSpLocks/>
          </p:cNvGrpSpPr>
          <p:nvPr/>
        </p:nvGrpSpPr>
        <p:grpSpPr bwMode="auto">
          <a:xfrm>
            <a:off x="771525" y="1055687"/>
            <a:ext cx="7615238" cy="2205038"/>
            <a:chOff x="390" y="464"/>
            <a:chExt cx="4797" cy="1389"/>
          </a:xfrm>
        </p:grpSpPr>
        <p:sp>
          <p:nvSpPr>
            <p:cNvPr id="16392" name="Line 2"/>
            <p:cNvSpPr>
              <a:spLocks noChangeShapeType="1"/>
            </p:cNvSpPr>
            <p:nvPr/>
          </p:nvSpPr>
          <p:spPr bwMode="auto">
            <a:xfrm>
              <a:off x="528" y="1488"/>
              <a:ext cx="4608"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393" name="Line 3"/>
            <p:cNvSpPr>
              <a:spLocks noChangeShapeType="1"/>
            </p:cNvSpPr>
            <p:nvPr/>
          </p:nvSpPr>
          <p:spPr bwMode="auto">
            <a:xfrm>
              <a:off x="1104" y="960"/>
              <a:ext cx="0" cy="528"/>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394" name="Line 4"/>
            <p:cNvSpPr>
              <a:spLocks noChangeShapeType="1"/>
            </p:cNvSpPr>
            <p:nvPr/>
          </p:nvSpPr>
          <p:spPr bwMode="auto">
            <a:xfrm>
              <a:off x="1608" y="960"/>
              <a:ext cx="0" cy="528"/>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395" name="Line 5"/>
            <p:cNvSpPr>
              <a:spLocks noChangeShapeType="1"/>
            </p:cNvSpPr>
            <p:nvPr/>
          </p:nvSpPr>
          <p:spPr bwMode="auto">
            <a:xfrm>
              <a:off x="2112" y="960"/>
              <a:ext cx="0" cy="528"/>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396" name="Line 6"/>
            <p:cNvSpPr>
              <a:spLocks noChangeShapeType="1"/>
            </p:cNvSpPr>
            <p:nvPr/>
          </p:nvSpPr>
          <p:spPr bwMode="auto">
            <a:xfrm>
              <a:off x="2592" y="960"/>
              <a:ext cx="0" cy="528"/>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397" name="Line 7"/>
            <p:cNvSpPr>
              <a:spLocks noChangeShapeType="1"/>
            </p:cNvSpPr>
            <p:nvPr/>
          </p:nvSpPr>
          <p:spPr bwMode="auto">
            <a:xfrm>
              <a:off x="3120" y="960"/>
              <a:ext cx="0" cy="528"/>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398" name="Line 8"/>
            <p:cNvSpPr>
              <a:spLocks noChangeShapeType="1"/>
            </p:cNvSpPr>
            <p:nvPr/>
          </p:nvSpPr>
          <p:spPr bwMode="auto">
            <a:xfrm>
              <a:off x="3648" y="960"/>
              <a:ext cx="0" cy="528"/>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399" name="Line 9"/>
            <p:cNvSpPr>
              <a:spLocks noChangeShapeType="1"/>
            </p:cNvSpPr>
            <p:nvPr/>
          </p:nvSpPr>
          <p:spPr bwMode="auto">
            <a:xfrm>
              <a:off x="4128" y="960"/>
              <a:ext cx="0" cy="528"/>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400" name="Line 10"/>
            <p:cNvSpPr>
              <a:spLocks noChangeShapeType="1"/>
            </p:cNvSpPr>
            <p:nvPr/>
          </p:nvSpPr>
          <p:spPr bwMode="auto">
            <a:xfrm>
              <a:off x="4608" y="960"/>
              <a:ext cx="0" cy="528"/>
            </a:xfrm>
            <a:prstGeom prst="line">
              <a:avLst/>
            </a:prstGeom>
            <a:noFill/>
            <a:ln w="38100" cap="rnd">
              <a:solidFill>
                <a:schemeClr val="accent2"/>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401" name="Text Box 12"/>
            <p:cNvSpPr txBox="1">
              <a:spLocks noChangeArrowheads="1"/>
            </p:cNvSpPr>
            <p:nvPr/>
          </p:nvSpPr>
          <p:spPr bwMode="auto">
            <a:xfrm>
              <a:off x="390" y="464"/>
              <a:ext cx="479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altLang="en-US" sz="2400" b="1" dirty="0">
                  <a:solidFill>
                    <a:srgbClr val="C0504D"/>
                  </a:solidFill>
                  <a:latin typeface="Arial" panose="020B0604020202020204" pitchFamily="34" charset="0"/>
                  <a:cs typeface="Arial" panose="020B0604020202020204" pitchFamily="34" charset="0"/>
                </a:rPr>
                <a:t>Discrete data</a:t>
              </a:r>
              <a:r>
                <a:rPr lang="en-US" altLang="en-US" sz="2400" dirty="0">
                  <a:solidFill>
                    <a:srgbClr val="C0504D"/>
                  </a:solidFill>
                  <a:latin typeface="Arial" panose="020B0604020202020204" pitchFamily="34" charset="0"/>
                  <a:cs typeface="Arial" panose="020B0604020202020204" pitchFamily="34" charset="0"/>
                </a:rPr>
                <a:t> -- Gaps between possible values- count</a:t>
              </a:r>
            </a:p>
          </p:txBody>
        </p:sp>
        <p:sp>
          <p:nvSpPr>
            <p:cNvPr id="16402" name="Text Box 17"/>
            <p:cNvSpPr txBox="1">
              <a:spLocks noChangeArrowheads="1"/>
            </p:cNvSpPr>
            <p:nvPr/>
          </p:nvSpPr>
          <p:spPr bwMode="auto">
            <a:xfrm>
              <a:off x="816" y="1488"/>
              <a:ext cx="408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3200" dirty="0">
                  <a:solidFill>
                    <a:srgbClr val="1F497D"/>
                  </a:solidFill>
                  <a:latin typeface="Times New Roman" pitchFamily="18" charset="0"/>
                </a:rPr>
                <a:t>   </a:t>
              </a:r>
              <a:r>
                <a:rPr lang="en-US" altLang="en-US" sz="3200" dirty="0">
                  <a:solidFill>
                    <a:srgbClr val="C0504D"/>
                  </a:solidFill>
                  <a:latin typeface="Times New Roman" pitchFamily="18" charset="0"/>
                </a:rPr>
                <a:t>0     1      2      3      4      5      6     7</a:t>
              </a:r>
              <a:endParaRPr lang="en-US" altLang="en-US" sz="3200" dirty="0">
                <a:solidFill>
                  <a:srgbClr val="1F497D"/>
                </a:solidFill>
                <a:latin typeface="Times New Roman" pitchFamily="18" charset="0"/>
              </a:endParaRPr>
            </a:p>
          </p:txBody>
        </p:sp>
      </p:grpSp>
      <p:grpSp>
        <p:nvGrpSpPr>
          <p:cNvPr id="40980" name="Group 20"/>
          <p:cNvGrpSpPr>
            <a:grpSpLocks/>
          </p:cNvGrpSpPr>
          <p:nvPr/>
        </p:nvGrpSpPr>
        <p:grpSpPr bwMode="auto">
          <a:xfrm>
            <a:off x="883444" y="3519486"/>
            <a:ext cx="7391400" cy="2622551"/>
            <a:chOff x="576" y="1968"/>
            <a:chExt cx="4656" cy="1709"/>
          </a:xfrm>
        </p:grpSpPr>
        <p:sp>
          <p:nvSpPr>
            <p:cNvPr id="16388" name="Line 11"/>
            <p:cNvSpPr>
              <a:spLocks noChangeShapeType="1"/>
            </p:cNvSpPr>
            <p:nvPr/>
          </p:nvSpPr>
          <p:spPr bwMode="auto">
            <a:xfrm>
              <a:off x="576" y="3312"/>
              <a:ext cx="4608"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389" name="Text Box 13"/>
            <p:cNvSpPr txBox="1">
              <a:spLocks noChangeArrowheads="1"/>
            </p:cNvSpPr>
            <p:nvPr/>
          </p:nvSpPr>
          <p:spPr bwMode="auto">
            <a:xfrm>
              <a:off x="1017" y="1968"/>
              <a:ext cx="4033" cy="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en-US" sz="2800" b="1" dirty="0">
                  <a:solidFill>
                    <a:srgbClr val="0000FF"/>
                  </a:solidFill>
                  <a:latin typeface="+mj-lt"/>
                </a:rPr>
                <a:t>Continuous data</a:t>
              </a:r>
              <a:r>
                <a:rPr lang="en-US" altLang="en-US" sz="2800" dirty="0">
                  <a:solidFill>
                    <a:srgbClr val="0000FF"/>
                  </a:solidFill>
                  <a:latin typeface="+mj-lt"/>
                </a:rPr>
                <a:t> -- </a:t>
              </a:r>
              <a:r>
                <a:rPr lang="en-US" altLang="en-US" sz="2800" i="1" dirty="0">
                  <a:solidFill>
                    <a:srgbClr val="0000FF"/>
                  </a:solidFill>
                  <a:latin typeface="+mj-lt"/>
                </a:rPr>
                <a:t>Theoretically</a:t>
              </a:r>
              <a:r>
                <a:rPr lang="en-US" altLang="en-US" sz="2800" dirty="0">
                  <a:solidFill>
                    <a:srgbClr val="0000FF"/>
                  </a:solidFill>
                  <a:latin typeface="+mj-lt"/>
                </a:rPr>
                <a:t>,</a:t>
              </a:r>
            </a:p>
            <a:p>
              <a:r>
                <a:rPr lang="en-US" altLang="en-US" sz="2800" dirty="0">
                  <a:solidFill>
                    <a:srgbClr val="0000FF"/>
                  </a:solidFill>
                  <a:latin typeface="+mj-lt"/>
                </a:rPr>
                <a:t>no gaps between possible values- measure</a:t>
              </a:r>
            </a:p>
          </p:txBody>
        </p:sp>
        <p:sp>
          <p:nvSpPr>
            <p:cNvPr id="16390" name="Line 14"/>
            <p:cNvSpPr>
              <a:spLocks noChangeShapeType="1"/>
            </p:cNvSpPr>
            <p:nvPr/>
          </p:nvSpPr>
          <p:spPr bwMode="auto">
            <a:xfrm>
              <a:off x="768" y="2928"/>
              <a:ext cx="4272" cy="0"/>
            </a:xfrm>
            <a:prstGeom prst="line">
              <a:avLst/>
            </a:prstGeom>
            <a:noFill/>
            <a:ln w="38100" cap="rnd">
              <a:solidFill>
                <a:schemeClr val="hlink"/>
              </a:solidFill>
              <a:prstDash val="sysDot"/>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6391" name="Text Box 18"/>
            <p:cNvSpPr txBox="1">
              <a:spLocks noChangeArrowheads="1"/>
            </p:cNvSpPr>
            <p:nvPr/>
          </p:nvSpPr>
          <p:spPr bwMode="auto">
            <a:xfrm>
              <a:off x="720" y="3312"/>
              <a:ext cx="451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spcBef>
                  <a:spcPct val="50000"/>
                </a:spcBef>
              </a:pPr>
              <a:r>
                <a:rPr lang="en-US" altLang="en-US" sz="3200">
                  <a:solidFill>
                    <a:srgbClr val="0000FF"/>
                  </a:solidFill>
                  <a:latin typeface="Times New Roman" pitchFamily="18" charset="0"/>
                </a:rPr>
                <a:t>0                                                          1000</a:t>
              </a:r>
              <a:r>
                <a:rPr lang="en-US" altLang="en-US" sz="3200">
                  <a:solidFill>
                    <a:srgbClr val="1F497D"/>
                  </a:solidFill>
                  <a:latin typeface="Times New Roman" pitchFamily="18" charset="0"/>
                </a:rPr>
                <a:t>                                 </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0980"/>
                                        </p:tgtEl>
                                        <p:attrNameLst>
                                          <p:attrName>style.visibility</p:attrName>
                                        </p:attrNameLst>
                                      </p:cBhvr>
                                      <p:to>
                                        <p:strVal val="visible"/>
                                      </p:to>
                                    </p:set>
                                    <p:animEffect transition="in" filter="wipe(left)">
                                      <p:cBhvr>
                                        <p:cTn id="7" dur="500"/>
                                        <p:tgtEl>
                                          <p:spTgt spid="40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533144"/>
            <a:ext cx="7239000" cy="1362456"/>
          </a:xfrm>
        </p:spPr>
        <p:txBody>
          <a:bodyPr/>
          <a:lstStyle/>
          <a:p>
            <a:r>
              <a:rPr lang="en-US" altLang="en-US" dirty="0"/>
              <a:t>Why is this Important?</a:t>
            </a:r>
            <a:endParaRPr lang="en-US" dirty="0"/>
          </a:p>
        </p:txBody>
      </p:sp>
      <p:sp>
        <p:nvSpPr>
          <p:cNvPr id="3" name="Text Placeholder 2"/>
          <p:cNvSpPr>
            <a:spLocks noGrp="1"/>
          </p:cNvSpPr>
          <p:nvPr>
            <p:ph type="body" idx="1"/>
          </p:nvPr>
        </p:nvSpPr>
        <p:spPr>
          <a:xfrm>
            <a:off x="1066800" y="3815144"/>
            <a:ext cx="7772400" cy="1509712"/>
          </a:xfrm>
        </p:spPr>
        <p:txBody>
          <a:bodyPr>
            <a:noAutofit/>
          </a:bodyPr>
          <a:lstStyle/>
          <a:p>
            <a:r>
              <a:rPr lang="en-US" altLang="en-US" sz="3600" dirty="0">
                <a:latin typeface="+mj-lt"/>
              </a:rPr>
              <a:t>The type of data collected in a study determines the type of statistical analysis used. </a:t>
            </a:r>
          </a:p>
        </p:txBody>
      </p:sp>
      <p:graphicFrame>
        <p:nvGraphicFramePr>
          <p:cNvPr id="4" name="Object 3"/>
          <p:cNvGraphicFramePr>
            <a:graphicFrameLocks/>
          </p:cNvGraphicFramePr>
          <p:nvPr>
            <p:extLst>
              <p:ext uri="{D42A27DB-BD31-4B8C-83A1-F6EECF244321}">
                <p14:modId xmlns:p14="http://schemas.microsoft.com/office/powerpoint/2010/main" val="3696189575"/>
              </p:ext>
            </p:extLst>
          </p:nvPr>
        </p:nvGraphicFramePr>
        <p:xfrm>
          <a:off x="304800" y="457200"/>
          <a:ext cx="2468562" cy="3109913"/>
        </p:xfrm>
        <a:graphic>
          <a:graphicData uri="http://schemas.openxmlformats.org/presentationml/2006/ole">
            <mc:AlternateContent xmlns:mc="http://schemas.openxmlformats.org/markup-compatibility/2006">
              <mc:Choice xmlns:v="urn:schemas-microsoft-com:vml" Requires="v">
                <p:oleObj name="ClipArt" r:id="rId2" imgW="3403997" imgH="3659386" progId="MS_ClipArt_Gallery.2">
                  <p:embed/>
                </p:oleObj>
              </mc:Choice>
              <mc:Fallback>
                <p:oleObj name="ClipArt" r:id="rId2" imgW="3403997" imgH="3659386" progId="MS_ClipArt_Gallery.2">
                  <p:embed/>
                  <p:pic>
                    <p:nvPicPr>
                      <p:cNvPr id="0" name="Object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2468562" cy="3109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10684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892314"/>
            <a:ext cx="6858000" cy="707886"/>
          </a:xfrm>
          <a:prstGeom prst="rect">
            <a:avLst/>
          </a:prstGeom>
          <a:noFill/>
        </p:spPr>
        <p:txBody>
          <a:bodyPr wrap="square" rtlCol="0">
            <a:spAutoFit/>
          </a:bodyPr>
          <a:lstStyle/>
          <a:p>
            <a:r>
              <a:rPr lang="en-US" sz="4000" dirty="0">
                <a:latin typeface="+mj-lt"/>
              </a:rPr>
              <a:t>How much change is important?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034" y="2133600"/>
            <a:ext cx="5683362" cy="4011407"/>
          </a:xfrm>
          <a:prstGeom prst="rect">
            <a:avLst/>
          </a:prstGeom>
        </p:spPr>
      </p:pic>
      <p:sp>
        <p:nvSpPr>
          <p:cNvPr id="8" name="Up-Down Arrow 7"/>
          <p:cNvSpPr/>
          <p:nvPr/>
        </p:nvSpPr>
        <p:spPr>
          <a:xfrm>
            <a:off x="7162800" y="3758303"/>
            <a:ext cx="533400" cy="1066800"/>
          </a:xfrm>
          <a:prstGeom prst="upDown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572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228600"/>
            <a:ext cx="7446647" cy="1323439"/>
          </a:xfrm>
          <a:prstGeom prst="rect">
            <a:avLst/>
          </a:prstGeom>
          <a:noFill/>
        </p:spPr>
        <p:txBody>
          <a:bodyPr wrap="square" rtlCol="0">
            <a:spAutoFit/>
          </a:bodyPr>
          <a:lstStyle/>
          <a:p>
            <a:r>
              <a:rPr lang="en-US" sz="4000" dirty="0">
                <a:latin typeface="+mj-lt"/>
              </a:rPr>
              <a:t>How much variability do you expect in your outcome measure?</a:t>
            </a:r>
          </a:p>
        </p:txBody>
      </p:sp>
      <p:pic>
        <p:nvPicPr>
          <p:cNvPr id="6" name="Picture 5">
            <a:extLst>
              <a:ext uri="{FF2B5EF4-FFF2-40B4-BE49-F238E27FC236}">
                <a16:creationId xmlns:a16="http://schemas.microsoft.com/office/drawing/2014/main" id="{80ECDD0C-C98D-4C7A-8272-2DD8C9B0E0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76" y="1744394"/>
            <a:ext cx="7599047" cy="4876800"/>
          </a:xfrm>
          <a:prstGeom prst="rect">
            <a:avLst/>
          </a:prstGeom>
        </p:spPr>
      </p:pic>
    </p:spTree>
    <p:extLst>
      <p:ext uri="{BB962C8B-B14F-4D97-AF65-F5344CB8AC3E}">
        <p14:creationId xmlns:p14="http://schemas.microsoft.com/office/powerpoint/2010/main" val="3784187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457200"/>
            <a:ext cx="8382000" cy="1323439"/>
          </a:xfrm>
          <a:prstGeom prst="rect">
            <a:avLst/>
          </a:prstGeom>
          <a:noFill/>
        </p:spPr>
        <p:txBody>
          <a:bodyPr wrap="square" rtlCol="0">
            <a:spAutoFit/>
          </a:bodyPr>
          <a:lstStyle/>
          <a:p>
            <a:r>
              <a:rPr lang="en-US" sz="4000" dirty="0">
                <a:latin typeface="+mj-lt"/>
              </a:rPr>
              <a:t>Ease of showing/seeing change is influenced by variability.</a:t>
            </a:r>
          </a:p>
        </p:txBody>
      </p:sp>
      <p:pic>
        <p:nvPicPr>
          <p:cNvPr id="3" name="Picture 2">
            <a:extLst>
              <a:ext uri="{FF2B5EF4-FFF2-40B4-BE49-F238E27FC236}">
                <a16:creationId xmlns:a16="http://schemas.microsoft.com/office/drawing/2014/main" id="{3788DE8F-F75D-4819-B609-95800D1C1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23" y="1905000"/>
            <a:ext cx="8067102" cy="4419600"/>
          </a:xfrm>
          <a:prstGeom prst="rect">
            <a:avLst/>
          </a:prstGeom>
        </p:spPr>
      </p:pic>
    </p:spTree>
    <p:extLst>
      <p:ext uri="{BB962C8B-B14F-4D97-AF65-F5344CB8AC3E}">
        <p14:creationId xmlns:p14="http://schemas.microsoft.com/office/powerpoint/2010/main" val="1842201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685800"/>
            <a:ext cx="6705600" cy="1323439"/>
          </a:xfrm>
          <a:prstGeom prst="rect">
            <a:avLst/>
          </a:prstGeom>
          <a:noFill/>
        </p:spPr>
        <p:txBody>
          <a:bodyPr wrap="square" rtlCol="0">
            <a:spAutoFit/>
          </a:bodyPr>
          <a:lstStyle/>
          <a:p>
            <a:r>
              <a:rPr lang="en-US" sz="4000" dirty="0">
                <a:latin typeface="+mj-lt"/>
              </a:rPr>
              <a:t>Is your outcome measure normally distributed?</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5" y="2895600"/>
            <a:ext cx="9162764" cy="2161638"/>
          </a:xfrm>
          <a:prstGeom prst="rect">
            <a:avLst/>
          </a:prstGeom>
        </p:spPr>
      </p:pic>
    </p:spTree>
    <p:extLst>
      <p:ext uri="{BB962C8B-B14F-4D97-AF65-F5344CB8AC3E}">
        <p14:creationId xmlns:p14="http://schemas.microsoft.com/office/powerpoint/2010/main" val="638478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8747" y="314656"/>
            <a:ext cx="6858000" cy="1323439"/>
          </a:xfrm>
          <a:prstGeom prst="rect">
            <a:avLst/>
          </a:prstGeom>
          <a:noFill/>
        </p:spPr>
        <p:txBody>
          <a:bodyPr wrap="square" rtlCol="0">
            <a:spAutoFit/>
          </a:bodyPr>
          <a:lstStyle/>
          <a:p>
            <a:r>
              <a:rPr lang="en-US" sz="4000" dirty="0">
                <a:latin typeface="+mj-lt"/>
              </a:rPr>
              <a:t>What bio-statistician do I know that can help me…..?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8747" y="1905000"/>
            <a:ext cx="6986506" cy="4638344"/>
          </a:xfrm>
          <a:prstGeom prst="rect">
            <a:avLst/>
          </a:prstGeom>
        </p:spPr>
      </p:pic>
    </p:spTree>
    <p:extLst>
      <p:ext uri="{BB962C8B-B14F-4D97-AF65-F5344CB8AC3E}">
        <p14:creationId xmlns:p14="http://schemas.microsoft.com/office/powerpoint/2010/main" val="54094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B9262A-AE34-4117-AC36-ABEB5BAF8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 y="433455"/>
            <a:ext cx="9144000" cy="6207853"/>
          </a:xfrm>
          <a:prstGeom prst="rect">
            <a:avLst/>
          </a:prstGeom>
        </p:spPr>
      </p:pic>
      <p:sp>
        <p:nvSpPr>
          <p:cNvPr id="5" name="TextBox 4">
            <a:extLst>
              <a:ext uri="{FF2B5EF4-FFF2-40B4-BE49-F238E27FC236}">
                <a16:creationId xmlns:a16="http://schemas.microsoft.com/office/drawing/2014/main" id="{9507A8E2-2ACB-409F-9D7D-5442AB7F92B8}"/>
              </a:ext>
            </a:extLst>
          </p:cNvPr>
          <p:cNvSpPr txBox="1"/>
          <p:nvPr/>
        </p:nvSpPr>
        <p:spPr>
          <a:xfrm>
            <a:off x="3962400" y="533400"/>
            <a:ext cx="4991686" cy="523220"/>
          </a:xfrm>
          <a:prstGeom prst="rect">
            <a:avLst/>
          </a:prstGeom>
          <a:solidFill>
            <a:schemeClr val="bg1"/>
          </a:solidFill>
        </p:spPr>
        <p:txBody>
          <a:bodyPr wrap="square" rtlCol="0">
            <a:spAutoFit/>
          </a:bodyPr>
          <a:lstStyle/>
          <a:p>
            <a:r>
              <a:rPr lang="en-US" sz="2800" dirty="0">
                <a:latin typeface="Arial" panose="020B0604020202020204" pitchFamily="34" charset="0"/>
                <a:cs typeface="Arial" panose="020B0604020202020204" pitchFamily="34" charset="0"/>
              </a:rPr>
              <a:t>regulatory@email.Arizona.edu</a:t>
            </a:r>
          </a:p>
        </p:txBody>
      </p:sp>
      <p:sp>
        <p:nvSpPr>
          <p:cNvPr id="6" name="TextBox 5">
            <a:extLst>
              <a:ext uri="{FF2B5EF4-FFF2-40B4-BE49-F238E27FC236}">
                <a16:creationId xmlns:a16="http://schemas.microsoft.com/office/drawing/2014/main" id="{DFB98C1E-6CE7-4DD3-A16F-87E427A307AA}"/>
              </a:ext>
            </a:extLst>
          </p:cNvPr>
          <p:cNvSpPr txBox="1"/>
          <p:nvPr/>
        </p:nvSpPr>
        <p:spPr>
          <a:xfrm>
            <a:off x="762000" y="71735"/>
            <a:ext cx="7543800" cy="461665"/>
          </a:xfrm>
          <a:prstGeom prst="rect">
            <a:avLst/>
          </a:prstGeom>
          <a:solidFill>
            <a:srgbClr val="002060"/>
          </a:solidFill>
        </p:spPr>
        <p:txBody>
          <a:bodyPr wrap="square" rtlCol="0">
            <a:spAutoFit/>
          </a:bodyPr>
          <a:lstStyle/>
          <a:p>
            <a:r>
              <a:rPr lang="en-US" sz="2400" dirty="0">
                <a:latin typeface="Arial" panose="020B0604020202020204" pitchFamily="34" charset="0"/>
                <a:cs typeface="Arial" panose="020B0604020202020204" pitchFamily="34" charset="0"/>
              </a:rPr>
              <a:t>Research – UAHS Research Resource Contacts</a:t>
            </a:r>
          </a:p>
        </p:txBody>
      </p:sp>
    </p:spTree>
    <p:extLst>
      <p:ext uri="{BB962C8B-B14F-4D97-AF65-F5344CB8AC3E}">
        <p14:creationId xmlns:p14="http://schemas.microsoft.com/office/powerpoint/2010/main" val="288541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05000"/>
            <a:ext cx="6824663" cy="4282713"/>
          </a:xfrm>
          <a:prstGeom prst="rect">
            <a:avLst/>
          </a:prstGeom>
        </p:spPr>
      </p:pic>
      <p:sp>
        <p:nvSpPr>
          <p:cNvPr id="6" name="TextBox 5"/>
          <p:cNvSpPr txBox="1"/>
          <p:nvPr/>
        </p:nvSpPr>
        <p:spPr>
          <a:xfrm>
            <a:off x="1219200" y="670287"/>
            <a:ext cx="6705600" cy="707886"/>
          </a:xfrm>
          <a:prstGeom prst="rect">
            <a:avLst/>
          </a:prstGeom>
          <a:noFill/>
        </p:spPr>
        <p:txBody>
          <a:bodyPr wrap="square" rtlCol="0">
            <a:spAutoFit/>
          </a:bodyPr>
          <a:lstStyle/>
          <a:p>
            <a:r>
              <a:rPr lang="en-US" sz="4000" dirty="0">
                <a:latin typeface="+mj-lt"/>
              </a:rPr>
              <a:t>Finding your Biostatistician…..</a:t>
            </a:r>
          </a:p>
        </p:txBody>
      </p:sp>
      <p:grpSp>
        <p:nvGrpSpPr>
          <p:cNvPr id="4" name="Group 3">
            <a:extLst>
              <a:ext uri="{FF2B5EF4-FFF2-40B4-BE49-F238E27FC236}">
                <a16:creationId xmlns:a16="http://schemas.microsoft.com/office/drawing/2014/main" id="{E19C47D3-B5C5-4E0F-9266-5AC3F1AFD779}"/>
              </a:ext>
            </a:extLst>
          </p:cNvPr>
          <p:cNvGrpSpPr/>
          <p:nvPr/>
        </p:nvGrpSpPr>
        <p:grpSpPr>
          <a:xfrm>
            <a:off x="-16669" y="1600200"/>
            <a:ext cx="9144000" cy="5129213"/>
            <a:chOff x="-16669" y="1728787"/>
            <a:chExt cx="9144000" cy="5129213"/>
          </a:xfrm>
        </p:grpSpPr>
        <p:pic>
          <p:nvPicPr>
            <p:cNvPr id="25602" name="Picture 2" descr="undefined">
              <a:extLst>
                <a:ext uri="{FF2B5EF4-FFF2-40B4-BE49-F238E27FC236}">
                  <a16:creationId xmlns:a16="http://schemas.microsoft.com/office/drawing/2014/main" id="{033E7839-4679-47DE-A85A-E33A622CE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9" y="1728787"/>
              <a:ext cx="9144000" cy="51292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0C14FD6-3E47-4E3E-BE85-BE3989E8A4FA}"/>
                </a:ext>
              </a:extLst>
            </p:cNvPr>
            <p:cNvSpPr txBox="1"/>
            <p:nvPr/>
          </p:nvSpPr>
          <p:spPr>
            <a:xfrm>
              <a:off x="821788" y="1728787"/>
              <a:ext cx="3276600" cy="584775"/>
            </a:xfrm>
            <a:prstGeom prst="rect">
              <a:avLst/>
            </a:prstGeom>
            <a:solidFill>
              <a:schemeClr val="bg1"/>
            </a:solidFill>
          </p:spPr>
          <p:txBody>
            <a:bodyPr wrap="square" rtlCol="0">
              <a:spAutoFit/>
            </a:bodyPr>
            <a:lstStyle/>
            <a:p>
              <a:r>
                <a:rPr lang="en-US" sz="3200" dirty="0">
                  <a:latin typeface="Arial" panose="020B0604020202020204" pitchFamily="34" charset="0"/>
                  <a:cs typeface="Arial" panose="020B0604020202020204" pitchFamily="34" charset="0"/>
                </a:rPr>
                <a:t>Where’s Waldo?</a:t>
              </a:r>
            </a:p>
          </p:txBody>
        </p:sp>
      </p:grpSp>
    </p:spTree>
    <p:extLst>
      <p:ext uri="{BB962C8B-B14F-4D97-AF65-F5344CB8AC3E}">
        <p14:creationId xmlns:p14="http://schemas.microsoft.com/office/powerpoint/2010/main" val="25331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4065CC7-0730-4D83-B0AA-6349A39B5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31" y="-12309"/>
            <a:ext cx="8183169" cy="6882618"/>
          </a:xfrm>
          <a:prstGeom prst="rect">
            <a:avLst/>
          </a:prstGeom>
        </p:spPr>
      </p:pic>
      <p:sp>
        <p:nvSpPr>
          <p:cNvPr id="6" name="TextBox 5"/>
          <p:cNvSpPr txBox="1"/>
          <p:nvPr/>
        </p:nvSpPr>
        <p:spPr>
          <a:xfrm>
            <a:off x="0" y="6172764"/>
            <a:ext cx="3750469" cy="707886"/>
          </a:xfrm>
          <a:prstGeom prst="rect">
            <a:avLst/>
          </a:prstGeom>
          <a:solidFill>
            <a:schemeClr val="bg1"/>
          </a:solidFill>
        </p:spPr>
        <p:txBody>
          <a:bodyPr wrap="square" rtlCol="0">
            <a:spAutoFit/>
          </a:bodyPr>
          <a:lstStyle/>
          <a:p>
            <a:r>
              <a:rPr lang="en-US" sz="4000" dirty="0">
                <a:latin typeface="+mj-lt"/>
              </a:rPr>
              <a:t>Here’s Waldo…</a:t>
            </a:r>
          </a:p>
        </p:txBody>
      </p:sp>
      <p:pic>
        <p:nvPicPr>
          <p:cNvPr id="8" name="Picture 7">
            <a:extLst>
              <a:ext uri="{FF2B5EF4-FFF2-40B4-BE49-F238E27FC236}">
                <a16:creationId xmlns:a16="http://schemas.microsoft.com/office/drawing/2014/main" id="{6107D4BF-77CD-4DCE-A362-FEDCE7EB08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997851"/>
            <a:ext cx="2439256" cy="2190949"/>
          </a:xfrm>
          <a:prstGeom prst="rect">
            <a:avLst/>
          </a:prstGeom>
        </p:spPr>
      </p:pic>
    </p:spTree>
    <p:extLst>
      <p:ext uri="{BB962C8B-B14F-4D97-AF65-F5344CB8AC3E}">
        <p14:creationId xmlns:p14="http://schemas.microsoft.com/office/powerpoint/2010/main" val="333447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10;&#10;Description automatically generated">
            <a:extLst>
              <a:ext uri="{FF2B5EF4-FFF2-40B4-BE49-F238E27FC236}">
                <a16:creationId xmlns:a16="http://schemas.microsoft.com/office/drawing/2014/main" id="{B0BEC75F-0A87-5124-B1E1-B664EA1E3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9839"/>
            <a:ext cx="9144000" cy="5758321"/>
          </a:xfrm>
          <a:prstGeom prst="rect">
            <a:avLst/>
          </a:prstGeom>
        </p:spPr>
      </p:pic>
      <p:sp>
        <p:nvSpPr>
          <p:cNvPr id="6" name="Oval 5">
            <a:extLst>
              <a:ext uri="{FF2B5EF4-FFF2-40B4-BE49-F238E27FC236}">
                <a16:creationId xmlns:a16="http://schemas.microsoft.com/office/drawing/2014/main" id="{CF85A325-76A2-B225-6998-2E63F6D2BACC}"/>
              </a:ext>
            </a:extLst>
          </p:cNvPr>
          <p:cNvSpPr/>
          <p:nvPr/>
        </p:nvSpPr>
        <p:spPr>
          <a:xfrm>
            <a:off x="4876800" y="3810000"/>
            <a:ext cx="1828800" cy="1752600"/>
          </a:xfrm>
          <a:prstGeom prst="ellipse">
            <a:avLst/>
          </a:prstGeom>
          <a:noFill/>
          <a:ln w="7620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F1BB1E6-61D6-27C0-390F-6CDBD0968A32}"/>
              </a:ext>
            </a:extLst>
          </p:cNvPr>
          <p:cNvSpPr/>
          <p:nvPr/>
        </p:nvSpPr>
        <p:spPr>
          <a:xfrm rot="19965183">
            <a:off x="4205120" y="389219"/>
            <a:ext cx="533400" cy="3581400"/>
          </a:xfrm>
          <a:prstGeom prst="downArrow">
            <a:avLst/>
          </a:prstGeom>
          <a:solidFill>
            <a:srgbClr val="FF0000"/>
          </a:solidFill>
          <a:ln>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50"/>
                                        <p:tgtEl>
                                          <p:spTgt spid="7"/>
                                        </p:tgtEl>
                                      </p:cBhvr>
                                    </p:animEffect>
                                  </p:childTnLst>
                                </p:cTn>
                              </p:par>
                            </p:childTnLst>
                          </p:cTn>
                        </p:par>
                        <p:par>
                          <p:cTn id="8" fill="hold">
                            <p:stCondLst>
                              <p:cond delay="25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4F22BF-0D52-4A0D-A945-A81FDEA35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609060"/>
            <a:ext cx="7429750" cy="6248940"/>
          </a:xfrm>
          <a:prstGeom prst="rect">
            <a:avLst/>
          </a:prstGeom>
        </p:spPr>
      </p:pic>
      <p:sp>
        <p:nvSpPr>
          <p:cNvPr id="6" name="TextBox 5"/>
          <p:cNvSpPr txBox="1"/>
          <p:nvPr/>
        </p:nvSpPr>
        <p:spPr>
          <a:xfrm>
            <a:off x="2162237" y="255117"/>
            <a:ext cx="4819525" cy="707886"/>
          </a:xfrm>
          <a:prstGeom prst="rect">
            <a:avLst/>
          </a:prstGeom>
          <a:solidFill>
            <a:schemeClr val="accent2"/>
          </a:solidFill>
        </p:spPr>
        <p:txBody>
          <a:bodyPr wrap="square" rtlCol="0">
            <a:spAutoFit/>
          </a:bodyPr>
          <a:lstStyle/>
          <a:p>
            <a:r>
              <a:rPr lang="en-US" sz="4000" dirty="0">
                <a:latin typeface="+mj-lt"/>
              </a:rPr>
              <a:t>Where do I find help?</a:t>
            </a:r>
          </a:p>
        </p:txBody>
      </p:sp>
    </p:spTree>
    <p:extLst>
      <p:ext uri="{BB962C8B-B14F-4D97-AF65-F5344CB8AC3E}">
        <p14:creationId xmlns:p14="http://schemas.microsoft.com/office/powerpoint/2010/main" val="24758557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28700" y="762000"/>
            <a:ext cx="7086600" cy="1323439"/>
          </a:xfrm>
          <a:prstGeom prst="rect">
            <a:avLst/>
          </a:prstGeom>
          <a:noFill/>
        </p:spPr>
        <p:txBody>
          <a:bodyPr wrap="square" rtlCol="0">
            <a:spAutoFit/>
          </a:bodyPr>
          <a:lstStyle/>
          <a:p>
            <a:r>
              <a:rPr lang="en-US" sz="4000" dirty="0">
                <a:latin typeface="+mj-lt"/>
              </a:rPr>
              <a:t>Ask the biostatistician, will you look over my study design?</a:t>
            </a:r>
          </a:p>
        </p:txBody>
      </p:sp>
      <p:pic>
        <p:nvPicPr>
          <p:cNvPr id="27652" name="Picture 4" descr="Phrasal Verbs with Look | Flashcards">
            <a:extLst>
              <a:ext uri="{FF2B5EF4-FFF2-40B4-BE49-F238E27FC236}">
                <a16:creationId xmlns:a16="http://schemas.microsoft.com/office/drawing/2014/main" id="{AEB2F6AB-19BA-44DC-B467-AF443E659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194055"/>
            <a:ext cx="3021077" cy="3116768"/>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TWO WORD VERBS | Baamboozle - Baamboozle | The Most Fun Classroom Games!">
            <a:extLst>
              <a:ext uri="{FF2B5EF4-FFF2-40B4-BE49-F238E27FC236}">
                <a16:creationId xmlns:a16="http://schemas.microsoft.com/office/drawing/2014/main" id="{A5155622-75CD-4D1E-9491-A6D450F2F9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699" y="2438400"/>
            <a:ext cx="353290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96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554" y="1447800"/>
            <a:ext cx="8763000" cy="4876800"/>
          </a:xfrm>
        </p:spPr>
        <p:txBody>
          <a:bodyPr>
            <a:normAutofit fontScale="62500" lnSpcReduction="20000"/>
          </a:bodyPr>
          <a:lstStyle/>
          <a:p>
            <a:pPr marL="285750" indent="-285750">
              <a:buFont typeface="Arial" panose="020B0604020202020204" pitchFamily="34" charset="0"/>
              <a:buChar char="•"/>
            </a:pPr>
            <a:r>
              <a:rPr lang="en-US" sz="5400" dirty="0">
                <a:latin typeface="+mj-lt"/>
              </a:rPr>
              <a:t>What is your overall research question?</a:t>
            </a:r>
          </a:p>
          <a:p>
            <a:pPr marL="285750" indent="-285750">
              <a:buFont typeface="Arial" panose="020B0604020202020204" pitchFamily="34" charset="0"/>
              <a:buChar char="•"/>
            </a:pPr>
            <a:r>
              <a:rPr lang="en-US" sz="5400" dirty="0">
                <a:latin typeface="+mj-lt"/>
              </a:rPr>
              <a:t>What are your specific aims to answer your question?</a:t>
            </a:r>
          </a:p>
          <a:p>
            <a:pPr marL="285750" indent="-285750">
              <a:buFont typeface="Arial" panose="020B0604020202020204" pitchFamily="34" charset="0"/>
              <a:buChar char="•"/>
            </a:pPr>
            <a:r>
              <a:rPr lang="en-US" sz="5400" dirty="0">
                <a:latin typeface="+mj-lt"/>
              </a:rPr>
              <a:t>Who is you target population?</a:t>
            </a:r>
          </a:p>
          <a:p>
            <a:pPr marL="285750" indent="-285750">
              <a:buFont typeface="Arial" panose="020B0604020202020204" pitchFamily="34" charset="0"/>
              <a:buChar char="•"/>
            </a:pPr>
            <a:r>
              <a:rPr lang="en-US" sz="5400" dirty="0">
                <a:latin typeface="+mj-lt"/>
              </a:rPr>
              <a:t>What approach do you think you’ll be using (i.e. measurements, surveys, observations/chart reviews, </a:t>
            </a:r>
            <a:r>
              <a:rPr lang="en-US" sz="5400" dirty="0" err="1">
                <a:latin typeface="+mj-lt"/>
              </a:rPr>
              <a:t>etc</a:t>
            </a:r>
            <a:r>
              <a:rPr lang="en-US" sz="5400" dirty="0">
                <a:latin typeface="+mj-lt"/>
              </a:rPr>
              <a:t>)?</a:t>
            </a:r>
          </a:p>
          <a:p>
            <a:pPr marL="285750" indent="-285750">
              <a:buFont typeface="Arial" panose="020B0604020202020204" pitchFamily="34" charset="0"/>
              <a:buChar char="•"/>
            </a:pPr>
            <a:r>
              <a:rPr lang="en-US" sz="5400" dirty="0">
                <a:latin typeface="+mj-lt"/>
              </a:rPr>
              <a:t>How much difference / change / variation is important?</a:t>
            </a:r>
          </a:p>
          <a:p>
            <a:pPr marL="285750" indent="-285750">
              <a:buFont typeface="Arial" panose="020B0604020202020204" pitchFamily="34" charset="0"/>
              <a:buChar char="•"/>
            </a:pPr>
            <a:r>
              <a:rPr lang="en-US" sz="5400" dirty="0">
                <a:latin typeface="+mj-lt"/>
              </a:rPr>
              <a:t>When do you need this?</a:t>
            </a:r>
          </a:p>
          <a:p>
            <a:endParaRPr lang="en-US" dirty="0"/>
          </a:p>
        </p:txBody>
      </p:sp>
      <p:sp>
        <p:nvSpPr>
          <p:cNvPr id="5" name="Title 4">
            <a:extLst>
              <a:ext uri="{FF2B5EF4-FFF2-40B4-BE49-F238E27FC236}">
                <a16:creationId xmlns:a16="http://schemas.microsoft.com/office/drawing/2014/main" id="{42EB5AB1-479F-4689-BB9B-58A49DD60061}"/>
              </a:ext>
            </a:extLst>
          </p:cNvPr>
          <p:cNvSpPr>
            <a:spLocks noGrp="1"/>
          </p:cNvSpPr>
          <p:nvPr>
            <p:ph type="title"/>
          </p:nvPr>
        </p:nvSpPr>
        <p:spPr>
          <a:xfrm>
            <a:off x="914400" y="228600"/>
            <a:ext cx="7772400" cy="829056"/>
          </a:xfrm>
        </p:spPr>
        <p:txBody>
          <a:bodyPr/>
          <a:lstStyle/>
          <a:p>
            <a:r>
              <a:rPr lang="en-US" dirty="0"/>
              <a:t>Important Information:</a:t>
            </a:r>
          </a:p>
        </p:txBody>
      </p:sp>
    </p:spTree>
    <p:extLst>
      <p:ext uri="{BB962C8B-B14F-4D97-AF65-F5344CB8AC3E}">
        <p14:creationId xmlns:p14="http://schemas.microsoft.com/office/powerpoint/2010/main" val="25898642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85800"/>
            <a:ext cx="7620000" cy="1938992"/>
          </a:xfrm>
          <a:prstGeom prst="rect">
            <a:avLst/>
          </a:prstGeom>
          <a:noFill/>
        </p:spPr>
        <p:txBody>
          <a:bodyPr wrap="square" rtlCol="0">
            <a:spAutoFit/>
          </a:bodyPr>
          <a:lstStyle/>
          <a:p>
            <a:r>
              <a:rPr lang="en-US" sz="4000" dirty="0">
                <a:latin typeface="+mj-lt"/>
              </a:rPr>
              <a:t>How many samples / participants / replications are needed to find a significant result?</a:t>
            </a:r>
          </a:p>
        </p:txBody>
      </p:sp>
      <p:sp>
        <p:nvSpPr>
          <p:cNvPr id="6" name="TextBox 5"/>
          <p:cNvSpPr txBox="1"/>
          <p:nvPr/>
        </p:nvSpPr>
        <p:spPr>
          <a:xfrm>
            <a:off x="1219200" y="2624792"/>
            <a:ext cx="7620000" cy="1323439"/>
          </a:xfrm>
          <a:prstGeom prst="rect">
            <a:avLst/>
          </a:prstGeom>
          <a:noFill/>
        </p:spPr>
        <p:txBody>
          <a:bodyPr wrap="square" rtlCol="0">
            <a:spAutoFit/>
          </a:bodyPr>
          <a:lstStyle/>
          <a:p>
            <a:r>
              <a:rPr lang="en-US" sz="4000" dirty="0">
                <a:solidFill>
                  <a:srgbClr val="FFFF00"/>
                </a:solidFill>
                <a:latin typeface="+mj-lt"/>
              </a:rPr>
              <a:t>Can you estimate the power and sample size for the study?</a:t>
            </a:r>
          </a:p>
        </p:txBody>
      </p:sp>
      <p:pic>
        <p:nvPicPr>
          <p:cNvPr id="28674" name="Picture 2" descr="Epiville: Power and Sample Size - an Introduction">
            <a:extLst>
              <a:ext uri="{FF2B5EF4-FFF2-40B4-BE49-F238E27FC236}">
                <a16:creationId xmlns:a16="http://schemas.microsoft.com/office/drawing/2014/main" id="{9EC20A47-143D-407A-8B4A-8411CBCB5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6636" y="3948231"/>
            <a:ext cx="3419057" cy="2607530"/>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Visualizing a Power Calculation - YouTube">
            <a:extLst>
              <a:ext uri="{FF2B5EF4-FFF2-40B4-BE49-F238E27FC236}">
                <a16:creationId xmlns:a16="http://schemas.microsoft.com/office/drawing/2014/main" id="{3F0BB5B8-B239-4639-BFD3-B21D9A40B3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895" y="3948231"/>
            <a:ext cx="4635611" cy="2607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0669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6500" y="1469886"/>
            <a:ext cx="6730999" cy="5048250"/>
          </a:xfrm>
          <a:prstGeom prst="rect">
            <a:avLst/>
          </a:prstGeom>
        </p:spPr>
      </p:pic>
      <p:sp>
        <p:nvSpPr>
          <p:cNvPr id="3" name="TextBox 2"/>
          <p:cNvSpPr txBox="1"/>
          <p:nvPr/>
        </p:nvSpPr>
        <p:spPr>
          <a:xfrm>
            <a:off x="685800" y="762000"/>
            <a:ext cx="8153400" cy="707886"/>
          </a:xfrm>
          <a:prstGeom prst="rect">
            <a:avLst/>
          </a:prstGeom>
          <a:noFill/>
        </p:spPr>
        <p:txBody>
          <a:bodyPr wrap="square" rtlCol="0">
            <a:spAutoFit/>
          </a:bodyPr>
          <a:lstStyle/>
          <a:p>
            <a:r>
              <a:rPr lang="en-US" sz="4000" dirty="0">
                <a:latin typeface="+mj-lt"/>
              </a:rPr>
              <a:t>How are you going to collect the data?</a:t>
            </a:r>
          </a:p>
        </p:txBody>
      </p:sp>
    </p:spTree>
    <p:extLst>
      <p:ext uri="{BB962C8B-B14F-4D97-AF65-F5344CB8AC3E}">
        <p14:creationId xmlns:p14="http://schemas.microsoft.com/office/powerpoint/2010/main" val="1664050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95400"/>
            <a:ext cx="6884497" cy="5056094"/>
          </a:xfrm>
          <a:prstGeom prst="rect">
            <a:avLst/>
          </a:prstGeom>
        </p:spPr>
      </p:pic>
      <p:sp>
        <p:nvSpPr>
          <p:cNvPr id="2" name="TextBox 1"/>
          <p:cNvSpPr txBox="1"/>
          <p:nvPr/>
        </p:nvSpPr>
        <p:spPr>
          <a:xfrm>
            <a:off x="762000" y="381000"/>
            <a:ext cx="6629400" cy="769441"/>
          </a:xfrm>
          <a:prstGeom prst="rect">
            <a:avLst/>
          </a:prstGeom>
          <a:noFill/>
        </p:spPr>
        <p:txBody>
          <a:bodyPr wrap="square" rtlCol="0">
            <a:spAutoFit/>
          </a:bodyPr>
          <a:lstStyle/>
          <a:p>
            <a:r>
              <a:rPr lang="en-US" sz="4400" dirty="0">
                <a:solidFill>
                  <a:schemeClr val="accent4">
                    <a:lumMod val="20000"/>
                    <a:lumOff val="80000"/>
                  </a:schemeClr>
                </a:solidFill>
                <a:latin typeface="+mj-lt"/>
              </a:rPr>
              <a:t>Don’t just collect everything</a:t>
            </a:r>
          </a:p>
        </p:txBody>
      </p:sp>
    </p:spTree>
    <p:extLst>
      <p:ext uri="{BB962C8B-B14F-4D97-AF65-F5344CB8AC3E}">
        <p14:creationId xmlns:p14="http://schemas.microsoft.com/office/powerpoint/2010/main" val="199001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1219200"/>
            <a:ext cx="5716750" cy="5057418"/>
          </a:xfrm>
          <a:prstGeom prst="rect">
            <a:avLst/>
          </a:prstGeom>
        </p:spPr>
      </p:pic>
      <p:sp>
        <p:nvSpPr>
          <p:cNvPr id="4" name="TextBox 3"/>
          <p:cNvSpPr txBox="1"/>
          <p:nvPr/>
        </p:nvSpPr>
        <p:spPr>
          <a:xfrm>
            <a:off x="533400" y="304800"/>
            <a:ext cx="8229600" cy="1200329"/>
          </a:xfrm>
          <a:prstGeom prst="rect">
            <a:avLst/>
          </a:prstGeom>
          <a:noFill/>
        </p:spPr>
        <p:txBody>
          <a:bodyPr wrap="square" rtlCol="0">
            <a:spAutoFit/>
          </a:bodyPr>
          <a:lstStyle/>
          <a:p>
            <a:r>
              <a:rPr lang="en-US" sz="3600" dirty="0">
                <a:latin typeface="+mj-lt"/>
              </a:rPr>
              <a:t>What is collected should have a specific purpose</a:t>
            </a:r>
          </a:p>
        </p:txBody>
      </p:sp>
    </p:spTree>
    <p:extLst>
      <p:ext uri="{BB962C8B-B14F-4D97-AF65-F5344CB8AC3E}">
        <p14:creationId xmlns:p14="http://schemas.microsoft.com/office/powerpoint/2010/main" val="2442869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Where to start? - Message in a drawing">
            <a:extLst>
              <a:ext uri="{FF2B5EF4-FFF2-40B4-BE49-F238E27FC236}">
                <a16:creationId xmlns:a16="http://schemas.microsoft.com/office/drawing/2014/main" id="{F6A0B8DA-8CA7-4647-A125-09B2FCB97E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907715" cy="34798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14FB124-69E1-448A-9776-58E52E86A04E}"/>
              </a:ext>
            </a:extLst>
          </p:cNvPr>
          <p:cNvSpPr txBox="1"/>
          <p:nvPr/>
        </p:nvSpPr>
        <p:spPr>
          <a:xfrm>
            <a:off x="914400" y="914400"/>
            <a:ext cx="4495800"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Research….</a:t>
            </a:r>
          </a:p>
        </p:txBody>
      </p:sp>
    </p:spTree>
    <p:extLst>
      <p:ext uri="{BB962C8B-B14F-4D97-AF65-F5344CB8AC3E}">
        <p14:creationId xmlns:p14="http://schemas.microsoft.com/office/powerpoint/2010/main" val="140847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9081" y="1295400"/>
            <a:ext cx="5385838" cy="5079695"/>
          </a:xfrm>
          <a:prstGeom prst="rect">
            <a:avLst/>
          </a:prstGeom>
        </p:spPr>
      </p:pic>
      <p:sp>
        <p:nvSpPr>
          <p:cNvPr id="2" name="TextBox 1"/>
          <p:cNvSpPr txBox="1"/>
          <p:nvPr/>
        </p:nvSpPr>
        <p:spPr>
          <a:xfrm>
            <a:off x="990600" y="609600"/>
            <a:ext cx="7162800" cy="584775"/>
          </a:xfrm>
          <a:prstGeom prst="rect">
            <a:avLst/>
          </a:prstGeom>
          <a:noFill/>
        </p:spPr>
        <p:txBody>
          <a:bodyPr wrap="square" rtlCol="0">
            <a:spAutoFit/>
          </a:bodyPr>
          <a:lstStyle/>
          <a:p>
            <a:r>
              <a:rPr lang="en-US" sz="3200" dirty="0">
                <a:latin typeface="+mj-lt"/>
              </a:rPr>
              <a:t>How will you organize what you collect?</a:t>
            </a:r>
          </a:p>
        </p:txBody>
      </p:sp>
    </p:spTree>
    <p:extLst>
      <p:ext uri="{BB962C8B-B14F-4D97-AF65-F5344CB8AC3E}">
        <p14:creationId xmlns:p14="http://schemas.microsoft.com/office/powerpoint/2010/main" val="86287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381000" y="457200"/>
            <a:ext cx="7772400" cy="1470025"/>
          </a:xfrm>
        </p:spPr>
        <p:txBody>
          <a:bodyPr/>
          <a:lstStyle/>
          <a:p>
            <a:pPr eaLnBrk="1" hangingPunct="1"/>
            <a:r>
              <a:rPr lang="en-US" altLang="en-US" dirty="0"/>
              <a:t>What is a database?</a:t>
            </a:r>
          </a:p>
        </p:txBody>
      </p:sp>
      <p:sp>
        <p:nvSpPr>
          <p:cNvPr id="3" name="Subtitle 2"/>
          <p:cNvSpPr>
            <a:spLocks noGrp="1"/>
          </p:cNvSpPr>
          <p:nvPr>
            <p:ph type="subTitle" idx="1"/>
          </p:nvPr>
        </p:nvSpPr>
        <p:spPr>
          <a:xfrm>
            <a:off x="894471" y="2552700"/>
            <a:ext cx="7411329" cy="2781300"/>
          </a:xfrm>
        </p:spPr>
        <p:txBody>
          <a:bodyPr rtlCol="0">
            <a:normAutofit/>
          </a:bodyPr>
          <a:lstStyle/>
          <a:p>
            <a:pPr algn="l" eaLnBrk="1" fontAlgn="auto" hangingPunct="1">
              <a:spcAft>
                <a:spcPts val="0"/>
              </a:spcAft>
              <a:buFont typeface="Arial"/>
              <a:buNone/>
              <a:defRPr/>
            </a:pPr>
            <a:r>
              <a:rPr lang="en-US" sz="4800" dirty="0">
                <a:latin typeface="+mj-lt"/>
              </a:rPr>
              <a:t>A database is a </a:t>
            </a:r>
            <a:r>
              <a:rPr lang="en-US" sz="4800" b="1" dirty="0">
                <a:solidFill>
                  <a:srgbClr val="FFFF00"/>
                </a:solidFill>
                <a:latin typeface="+mj-lt"/>
              </a:rPr>
              <a:t>method of organizing and analyzing information</a:t>
            </a:r>
            <a:r>
              <a:rPr lang="en-US" sz="3600" b="1" dirty="0">
                <a:latin typeface="+mj-lt"/>
              </a:rPr>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73502"/>
            <a:ext cx="7162800" cy="1219200"/>
          </a:xfrm>
        </p:spPr>
        <p:txBody>
          <a:bodyPr/>
          <a:lstStyle/>
          <a:p>
            <a:r>
              <a:rPr lang="en-US" altLang="en-US" dirty="0"/>
              <a:t>Why use a database?</a:t>
            </a:r>
            <a:endParaRPr lang="en-US" dirty="0"/>
          </a:p>
        </p:txBody>
      </p:sp>
      <p:sp>
        <p:nvSpPr>
          <p:cNvPr id="3" name="Text Placeholder 2"/>
          <p:cNvSpPr>
            <a:spLocks noGrp="1"/>
          </p:cNvSpPr>
          <p:nvPr>
            <p:ph type="body" idx="1"/>
          </p:nvPr>
        </p:nvSpPr>
        <p:spPr>
          <a:xfrm>
            <a:off x="441960" y="1650609"/>
            <a:ext cx="8458200" cy="5029200"/>
          </a:xfrm>
        </p:spPr>
        <p:txBody>
          <a:bodyPr>
            <a:normAutofit fontScale="32500" lnSpcReduction="20000"/>
          </a:bodyPr>
          <a:lstStyle/>
          <a:p>
            <a:pPr>
              <a:buFont typeface="Arial"/>
              <a:buChar char="•"/>
              <a:defRPr/>
            </a:pPr>
            <a:r>
              <a:rPr lang="en-US" sz="8000" b="1" dirty="0">
                <a:solidFill>
                  <a:srgbClr val="FFFF00"/>
                </a:solidFill>
                <a:latin typeface="+mj-lt"/>
              </a:rPr>
              <a:t> Organize &amp; analyze </a:t>
            </a:r>
            <a:r>
              <a:rPr lang="en-US" sz="8000" dirty="0">
                <a:latin typeface="+mj-lt"/>
              </a:rPr>
              <a:t>information in different ways</a:t>
            </a:r>
          </a:p>
          <a:p>
            <a:pPr marL="1536192" lvl="1" indent="-1143000">
              <a:buClr>
                <a:srgbClr val="FFC000"/>
              </a:buClr>
              <a:buFont typeface="Wingdings" panose="05000000000000000000" pitchFamily="2" charset="2"/>
              <a:buChar char="v"/>
              <a:defRPr/>
            </a:pPr>
            <a:r>
              <a:rPr lang="en-US" sz="8000" dirty="0">
                <a:latin typeface="+mj-lt"/>
              </a:rPr>
              <a:t>Sorting</a:t>
            </a:r>
          </a:p>
          <a:p>
            <a:pPr marL="1536192" lvl="1" indent="-1143000">
              <a:buClr>
                <a:srgbClr val="FFC000"/>
              </a:buClr>
              <a:buFont typeface="Wingdings" panose="05000000000000000000" pitchFamily="2" charset="2"/>
              <a:buChar char="v"/>
              <a:defRPr/>
            </a:pPr>
            <a:r>
              <a:rPr lang="en-US" sz="8000" dirty="0">
                <a:latin typeface="+mj-lt"/>
              </a:rPr>
              <a:t>Grouping</a:t>
            </a:r>
          </a:p>
          <a:p>
            <a:pPr marL="1536192" lvl="1" indent="-1143000">
              <a:buClr>
                <a:srgbClr val="FFC000"/>
              </a:buClr>
              <a:buFont typeface="Wingdings" panose="05000000000000000000" pitchFamily="2" charset="2"/>
              <a:buChar char="v"/>
              <a:defRPr/>
            </a:pPr>
            <a:r>
              <a:rPr lang="en-US" sz="8000" dirty="0">
                <a:latin typeface="+mj-lt"/>
              </a:rPr>
              <a:t>Querying</a:t>
            </a:r>
          </a:p>
          <a:p>
            <a:pPr marL="1536192" lvl="1" indent="-1143000">
              <a:buClr>
                <a:srgbClr val="FFC000"/>
              </a:buClr>
              <a:buFont typeface="Wingdings" panose="05000000000000000000" pitchFamily="2" charset="2"/>
              <a:buChar char="v"/>
              <a:defRPr/>
            </a:pPr>
            <a:r>
              <a:rPr lang="en-US" sz="8000" dirty="0">
                <a:latin typeface="+mj-lt"/>
              </a:rPr>
              <a:t>Reporting</a:t>
            </a:r>
          </a:p>
          <a:p>
            <a:pPr marL="1536192" lvl="1" indent="-1143000">
              <a:buClr>
                <a:srgbClr val="FFC000"/>
              </a:buClr>
              <a:buFont typeface="Wingdings" panose="05000000000000000000" pitchFamily="2" charset="2"/>
              <a:buChar char="v"/>
              <a:defRPr/>
            </a:pPr>
            <a:r>
              <a:rPr lang="en-US" sz="8000" dirty="0">
                <a:latin typeface="+mj-lt"/>
              </a:rPr>
              <a:t>Exporting for statistical analysis</a:t>
            </a:r>
          </a:p>
          <a:p>
            <a:pPr>
              <a:buFont typeface="Arial"/>
              <a:buChar char="•"/>
              <a:defRPr/>
            </a:pPr>
            <a:r>
              <a:rPr lang="en-US" sz="8000" dirty="0">
                <a:latin typeface="+mj-lt"/>
              </a:rPr>
              <a:t> Computerized database</a:t>
            </a:r>
          </a:p>
          <a:p>
            <a:pPr marL="1536192" lvl="1" indent="-1143000">
              <a:buClr>
                <a:srgbClr val="FFFF00"/>
              </a:buClr>
              <a:buFont typeface="Wingdings" panose="05000000000000000000" pitchFamily="2" charset="2"/>
              <a:buChar char="v"/>
              <a:defRPr/>
            </a:pPr>
            <a:r>
              <a:rPr lang="en-US" sz="8000" dirty="0">
                <a:latin typeface="+mj-lt"/>
              </a:rPr>
              <a:t>Speed</a:t>
            </a:r>
          </a:p>
          <a:p>
            <a:pPr marL="1536192" lvl="1" indent="-1143000">
              <a:buClr>
                <a:srgbClr val="FFFF00"/>
              </a:buClr>
              <a:buFont typeface="Wingdings" panose="05000000000000000000" pitchFamily="2" charset="2"/>
              <a:buChar char="v"/>
              <a:defRPr/>
            </a:pPr>
            <a:r>
              <a:rPr lang="en-US" sz="8000" dirty="0">
                <a:latin typeface="+mj-lt"/>
              </a:rPr>
              <a:t>Quality control</a:t>
            </a:r>
          </a:p>
          <a:p>
            <a:pPr marL="1536192" lvl="1" indent="-1143000">
              <a:buClr>
                <a:srgbClr val="FFFF00"/>
              </a:buClr>
              <a:buFont typeface="Wingdings" panose="05000000000000000000" pitchFamily="2" charset="2"/>
              <a:buChar char="v"/>
              <a:defRPr/>
            </a:pPr>
            <a:r>
              <a:rPr lang="en-US" sz="8000" dirty="0">
                <a:latin typeface="+mj-lt"/>
              </a:rPr>
              <a:t>Precision</a:t>
            </a:r>
          </a:p>
          <a:p>
            <a:pPr marL="1536192" lvl="1" indent="-1143000">
              <a:buClr>
                <a:srgbClr val="FFFF00"/>
              </a:buClr>
              <a:buFont typeface="Wingdings" panose="05000000000000000000" pitchFamily="2" charset="2"/>
              <a:buChar char="v"/>
              <a:defRPr/>
            </a:pPr>
            <a:r>
              <a:rPr lang="en-US" sz="8000" dirty="0">
                <a:latin typeface="+mj-lt"/>
              </a:rPr>
              <a:t>Automate repetitive tasks</a:t>
            </a:r>
          </a:p>
          <a:p>
            <a:endParaRPr lang="en-US" dirty="0"/>
          </a:p>
        </p:txBody>
      </p:sp>
    </p:spTree>
    <p:extLst>
      <p:ext uri="{BB962C8B-B14F-4D97-AF65-F5344CB8AC3E}">
        <p14:creationId xmlns:p14="http://schemas.microsoft.com/office/powerpoint/2010/main" val="3745254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5638800" cy="609600"/>
          </a:xfrm>
        </p:spPr>
        <p:txBody>
          <a:bodyPr/>
          <a:lstStyle/>
          <a:p>
            <a:r>
              <a:rPr lang="en-US" altLang="en-US" sz="4400" dirty="0"/>
              <a:t>Databases versus Excel</a:t>
            </a:r>
            <a:endParaRPr lang="en-US" sz="4400" dirty="0"/>
          </a:p>
        </p:txBody>
      </p:sp>
      <p:sp>
        <p:nvSpPr>
          <p:cNvPr id="3" name="Text Placeholder 2"/>
          <p:cNvSpPr>
            <a:spLocks noGrp="1"/>
          </p:cNvSpPr>
          <p:nvPr>
            <p:ph type="body" idx="1"/>
          </p:nvPr>
        </p:nvSpPr>
        <p:spPr>
          <a:xfrm>
            <a:off x="266700" y="1295400"/>
            <a:ext cx="8763000" cy="5562600"/>
          </a:xfrm>
        </p:spPr>
        <p:txBody>
          <a:bodyPr>
            <a:normAutofit fontScale="40000" lnSpcReduction="20000"/>
          </a:bodyPr>
          <a:lstStyle/>
          <a:p>
            <a:pPr>
              <a:buFont typeface="Arial"/>
              <a:buChar char="•"/>
              <a:defRPr/>
            </a:pPr>
            <a:r>
              <a:rPr lang="en-US" sz="10000" dirty="0">
                <a:latin typeface="+mj-lt"/>
              </a:rPr>
              <a:t>Excel has some </a:t>
            </a:r>
            <a:r>
              <a:rPr lang="en-US" sz="10000" b="1" dirty="0">
                <a:latin typeface="+mj-lt"/>
              </a:rPr>
              <a:t>limited</a:t>
            </a:r>
            <a:r>
              <a:rPr lang="en-US" sz="10000" dirty="0">
                <a:latin typeface="+mj-lt"/>
              </a:rPr>
              <a:t> capabilities to sort data but its </a:t>
            </a:r>
            <a:r>
              <a:rPr lang="en-US" sz="10000" b="1" dirty="0">
                <a:latin typeface="+mj-lt"/>
              </a:rPr>
              <a:t>primary function is to create financial spreadsheets</a:t>
            </a:r>
          </a:p>
          <a:p>
            <a:pPr lvl="1">
              <a:buFont typeface="Arial"/>
              <a:buChar char="–"/>
              <a:defRPr/>
            </a:pPr>
            <a:r>
              <a:rPr lang="en-US" sz="9600" dirty="0">
                <a:latin typeface="+mj-lt"/>
              </a:rPr>
              <a:t>Can create “what if” scenarios to determine financial consequences</a:t>
            </a:r>
          </a:p>
          <a:p>
            <a:pPr lvl="1">
              <a:buFont typeface="Arial"/>
              <a:buChar char="–"/>
              <a:defRPr/>
            </a:pPr>
            <a:r>
              <a:rPr lang="en-US" sz="9600" b="1" dirty="0">
                <a:solidFill>
                  <a:srgbClr val="FFFF00"/>
                </a:solidFill>
                <a:latin typeface="+mj-lt"/>
              </a:rPr>
              <a:t>Can be used for small /limited research data sets &amp; simple lists</a:t>
            </a:r>
          </a:p>
          <a:p>
            <a:pPr lvl="1">
              <a:buFont typeface="Arial"/>
              <a:buChar char="–"/>
              <a:defRPr/>
            </a:pPr>
            <a:r>
              <a:rPr lang="en-US" sz="9600" dirty="0">
                <a:latin typeface="+mj-lt"/>
              </a:rPr>
              <a:t>Not multi-user such that only one person can work on the file at a time</a:t>
            </a:r>
          </a:p>
        </p:txBody>
      </p:sp>
    </p:spTree>
    <p:extLst>
      <p:ext uri="{BB962C8B-B14F-4D97-AF65-F5344CB8AC3E}">
        <p14:creationId xmlns:p14="http://schemas.microsoft.com/office/powerpoint/2010/main" val="180318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3" end="3"/>
                                            </p:txEl>
                                          </p:spTgt>
                                        </p:tgtEl>
                                        <p:attrNameLst>
                                          <p:attrName>style.color</p:attrName>
                                        </p:attrNameLst>
                                      </p:cBhvr>
                                      <p:to>
                                        <a:srgbClr val="00206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4B272EB-F941-4654-80BD-B13FE74311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6306378" cy="6858000"/>
          </a:xfrm>
          <a:prstGeom prst="rect">
            <a:avLst/>
          </a:prstGeom>
        </p:spPr>
      </p:pic>
    </p:spTree>
    <p:extLst>
      <p:ext uri="{BB962C8B-B14F-4D97-AF65-F5344CB8AC3E}">
        <p14:creationId xmlns:p14="http://schemas.microsoft.com/office/powerpoint/2010/main" val="3683610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7576"/>
            <a:ext cx="7851648" cy="1143000"/>
          </a:xfrm>
        </p:spPr>
        <p:txBody>
          <a:bodyPr/>
          <a:lstStyle/>
          <a:p>
            <a:pPr algn="ctr"/>
            <a:r>
              <a:rPr lang="en-US" dirty="0"/>
              <a:t>One Excel issue</a:t>
            </a:r>
          </a:p>
        </p:txBody>
      </p:sp>
      <p:sp>
        <p:nvSpPr>
          <p:cNvPr id="3" name="Subtitle 2"/>
          <p:cNvSpPr>
            <a:spLocks noGrp="1"/>
          </p:cNvSpPr>
          <p:nvPr>
            <p:ph type="subTitle" idx="1"/>
          </p:nvPr>
        </p:nvSpPr>
        <p:spPr>
          <a:xfrm>
            <a:off x="762000" y="2971800"/>
            <a:ext cx="7854696" cy="1752600"/>
          </a:xfrm>
        </p:spPr>
        <p:txBody>
          <a:bodyPr>
            <a:normAutofit/>
          </a:bodyPr>
          <a:lstStyle/>
          <a:p>
            <a:pPr algn="l"/>
            <a:r>
              <a:rPr lang="en-US" sz="3200" dirty="0">
                <a:latin typeface="+mj-lt"/>
              </a:rPr>
              <a:t>Mac – Excel dates prior to 1904 not supported, 	numbers from 1/1/1904</a:t>
            </a:r>
          </a:p>
          <a:p>
            <a:pPr algn="l"/>
            <a:r>
              <a:rPr lang="en-US" sz="3200" dirty="0">
                <a:latin typeface="+mj-lt"/>
              </a:rPr>
              <a:t>IBM – Excel dates number from 1/1/1900</a:t>
            </a:r>
          </a:p>
        </p:txBody>
      </p:sp>
      <p:sp>
        <p:nvSpPr>
          <p:cNvPr id="4" name="TextBox 3"/>
          <p:cNvSpPr txBox="1"/>
          <p:nvPr/>
        </p:nvSpPr>
        <p:spPr>
          <a:xfrm>
            <a:off x="1276344" y="4991892"/>
            <a:ext cx="7927848" cy="769441"/>
          </a:xfrm>
          <a:prstGeom prst="rect">
            <a:avLst/>
          </a:prstGeom>
          <a:noFill/>
        </p:spPr>
        <p:txBody>
          <a:bodyPr wrap="square" rtlCol="0">
            <a:spAutoFit/>
          </a:bodyPr>
          <a:lstStyle/>
          <a:p>
            <a:r>
              <a:rPr lang="en-US" sz="4400" dirty="0">
                <a:solidFill>
                  <a:srgbClr val="FFFF00"/>
                </a:solidFill>
                <a:latin typeface="+mj-lt"/>
              </a:rPr>
              <a:t>4 years &amp; one day difference</a:t>
            </a:r>
          </a:p>
        </p:txBody>
      </p:sp>
      <p:sp>
        <p:nvSpPr>
          <p:cNvPr id="5" name="TextBox 4"/>
          <p:cNvSpPr txBox="1"/>
          <p:nvPr/>
        </p:nvSpPr>
        <p:spPr>
          <a:xfrm>
            <a:off x="1252011" y="1528952"/>
            <a:ext cx="6553200" cy="1200329"/>
          </a:xfrm>
          <a:prstGeom prst="rect">
            <a:avLst/>
          </a:prstGeom>
          <a:noFill/>
        </p:spPr>
        <p:txBody>
          <a:bodyPr wrap="square" rtlCol="0">
            <a:spAutoFit/>
          </a:bodyPr>
          <a:lstStyle/>
          <a:p>
            <a:r>
              <a:rPr lang="en-US" sz="3600" dirty="0">
                <a:solidFill>
                  <a:schemeClr val="bg2">
                    <a:lumMod val="20000"/>
                    <a:lumOff val="80000"/>
                  </a:schemeClr>
                </a:solidFill>
                <a:latin typeface="+mj-lt"/>
              </a:rPr>
              <a:t>Dates are stored as a number   i.e. 35981</a:t>
            </a:r>
          </a:p>
        </p:txBody>
      </p:sp>
    </p:spTree>
    <p:extLst>
      <p:ext uri="{BB962C8B-B14F-4D97-AF65-F5344CB8AC3E}">
        <p14:creationId xmlns:p14="http://schemas.microsoft.com/office/powerpoint/2010/main" val="3561020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152400"/>
            <a:ext cx="2819400" cy="609600"/>
          </a:xfrm>
        </p:spPr>
        <p:txBody>
          <a:bodyPr/>
          <a:lstStyle/>
          <a:p>
            <a:r>
              <a:rPr lang="en-US" altLang="en-US" sz="4400" dirty="0"/>
              <a:t>Databases</a:t>
            </a:r>
            <a:endParaRPr lang="en-US" sz="4400" dirty="0"/>
          </a:p>
        </p:txBody>
      </p:sp>
      <p:sp>
        <p:nvSpPr>
          <p:cNvPr id="3" name="Text Placeholder 2"/>
          <p:cNvSpPr>
            <a:spLocks noGrp="1"/>
          </p:cNvSpPr>
          <p:nvPr>
            <p:ph type="body" idx="1"/>
          </p:nvPr>
        </p:nvSpPr>
        <p:spPr>
          <a:xfrm>
            <a:off x="304800" y="990600"/>
            <a:ext cx="8763000" cy="5562600"/>
          </a:xfrm>
        </p:spPr>
        <p:txBody>
          <a:bodyPr>
            <a:normAutofit fontScale="25000" lnSpcReduction="20000"/>
          </a:bodyPr>
          <a:lstStyle/>
          <a:p>
            <a:pPr>
              <a:buFont typeface="Arial"/>
              <a:buChar char="•"/>
              <a:defRPr/>
            </a:pPr>
            <a:r>
              <a:rPr lang="en-US" sz="14400" b="1" i="1" dirty="0">
                <a:solidFill>
                  <a:schemeClr val="tx2">
                    <a:lumMod val="90000"/>
                  </a:schemeClr>
                </a:solidFill>
                <a:latin typeface="+mj-lt"/>
              </a:rPr>
              <a:t>designed</a:t>
            </a:r>
            <a:r>
              <a:rPr lang="en-US" sz="14400" b="1" dirty="0">
                <a:solidFill>
                  <a:schemeClr val="tx2">
                    <a:lumMod val="90000"/>
                  </a:schemeClr>
                </a:solidFill>
                <a:latin typeface="+mj-lt"/>
              </a:rPr>
              <a:t> to collect, sort, &amp; manipulate data</a:t>
            </a:r>
          </a:p>
          <a:p>
            <a:pPr lvl="1">
              <a:buFont typeface="Arial"/>
              <a:buChar char="–"/>
              <a:defRPr/>
            </a:pPr>
            <a:r>
              <a:rPr lang="en-US" sz="14400" dirty="0">
                <a:latin typeface="+mj-lt"/>
              </a:rPr>
              <a:t>Databases can process large amounts of data; usually limited by hardware constraints</a:t>
            </a:r>
          </a:p>
          <a:p>
            <a:pPr lvl="1">
              <a:buFont typeface="Arial"/>
              <a:buChar char="–"/>
              <a:defRPr/>
            </a:pPr>
            <a:r>
              <a:rPr lang="en-US" sz="14400" dirty="0">
                <a:latin typeface="+mj-lt"/>
              </a:rPr>
              <a:t>Structure is in the same format for each member record of a table</a:t>
            </a:r>
          </a:p>
          <a:p>
            <a:pPr lvl="1">
              <a:buFont typeface="Arial"/>
              <a:buChar char="–"/>
              <a:defRPr/>
            </a:pPr>
            <a:r>
              <a:rPr lang="en-US" sz="14400" dirty="0">
                <a:latin typeface="+mj-lt"/>
              </a:rPr>
              <a:t>Data quality control features ensure that valid data is entered</a:t>
            </a:r>
          </a:p>
          <a:p>
            <a:pPr lvl="1">
              <a:buFont typeface="Arial"/>
              <a:buChar char="–"/>
              <a:defRPr/>
            </a:pPr>
            <a:r>
              <a:rPr lang="en-US" sz="14400" dirty="0">
                <a:latin typeface="+mj-lt"/>
              </a:rPr>
              <a:t>A relational database allows for linking of an unlimited number of tables</a:t>
            </a:r>
          </a:p>
          <a:p>
            <a:endParaRPr lang="en-US" sz="8800" dirty="0"/>
          </a:p>
        </p:txBody>
      </p:sp>
    </p:spTree>
    <p:extLst>
      <p:ext uri="{BB962C8B-B14F-4D97-AF65-F5344CB8AC3E}">
        <p14:creationId xmlns:p14="http://schemas.microsoft.com/office/powerpoint/2010/main" val="62771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685800"/>
            <a:ext cx="2514600" cy="609600"/>
          </a:xfrm>
        </p:spPr>
        <p:txBody>
          <a:bodyPr/>
          <a:lstStyle/>
          <a:p>
            <a:r>
              <a:rPr lang="en-US" altLang="en-US" sz="4400" dirty="0"/>
              <a:t>Databases</a:t>
            </a:r>
            <a:endParaRPr lang="en-US" sz="4400" dirty="0"/>
          </a:p>
        </p:txBody>
      </p:sp>
      <p:sp>
        <p:nvSpPr>
          <p:cNvPr id="3" name="Text Placeholder 2"/>
          <p:cNvSpPr>
            <a:spLocks noGrp="1"/>
          </p:cNvSpPr>
          <p:nvPr>
            <p:ph type="body" idx="1"/>
          </p:nvPr>
        </p:nvSpPr>
        <p:spPr>
          <a:xfrm>
            <a:off x="304800" y="1600200"/>
            <a:ext cx="8763000" cy="4343400"/>
          </a:xfrm>
        </p:spPr>
        <p:txBody>
          <a:bodyPr>
            <a:normAutofit/>
          </a:bodyPr>
          <a:lstStyle/>
          <a:p>
            <a:pPr>
              <a:buFont typeface="Arial"/>
              <a:buChar char="•"/>
              <a:defRPr/>
            </a:pPr>
            <a:r>
              <a:rPr lang="en-US" sz="4000" dirty="0">
                <a:solidFill>
                  <a:srgbClr val="FFFF00"/>
                </a:solidFill>
                <a:latin typeface="+mj-lt"/>
              </a:rPr>
              <a:t>Many databases offer audit functions required by certain regulatory agencies</a:t>
            </a:r>
          </a:p>
          <a:p>
            <a:pPr lvl="2">
              <a:buClr>
                <a:schemeClr val="tx1"/>
              </a:buClr>
              <a:buFont typeface="Arial"/>
              <a:buChar char="•"/>
              <a:defRPr/>
            </a:pPr>
            <a:r>
              <a:rPr lang="en-US" sz="3600" dirty="0">
                <a:latin typeface="+mj-lt"/>
              </a:rPr>
              <a:t>Tracks date record created &amp; modified</a:t>
            </a:r>
          </a:p>
          <a:p>
            <a:pPr lvl="2">
              <a:buClr>
                <a:schemeClr val="tx1"/>
              </a:buClr>
              <a:buFont typeface="Arial"/>
              <a:buChar char="•"/>
              <a:defRPr/>
            </a:pPr>
            <a:r>
              <a:rPr lang="en-US" sz="3600" dirty="0">
                <a:latin typeface="+mj-lt"/>
              </a:rPr>
              <a:t>Tracks original and changed values</a:t>
            </a:r>
          </a:p>
          <a:p>
            <a:pPr lvl="2">
              <a:buClr>
                <a:schemeClr val="tx1"/>
              </a:buClr>
              <a:buFont typeface="Arial"/>
              <a:buChar char="•"/>
              <a:defRPr/>
            </a:pPr>
            <a:r>
              <a:rPr lang="en-US" sz="3600" dirty="0">
                <a:latin typeface="+mj-lt"/>
              </a:rPr>
              <a:t>Requires user to give reason for the change</a:t>
            </a:r>
          </a:p>
          <a:p>
            <a:endParaRPr lang="en-US" sz="8800" dirty="0"/>
          </a:p>
        </p:txBody>
      </p:sp>
    </p:spTree>
    <p:extLst>
      <p:ext uri="{BB962C8B-B14F-4D97-AF65-F5344CB8AC3E}">
        <p14:creationId xmlns:p14="http://schemas.microsoft.com/office/powerpoint/2010/main" val="605736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1100" y="990600"/>
            <a:ext cx="6781800" cy="707886"/>
          </a:xfrm>
          <a:prstGeom prst="rect">
            <a:avLst/>
          </a:prstGeom>
          <a:noFill/>
        </p:spPr>
        <p:txBody>
          <a:bodyPr wrap="square" rtlCol="0">
            <a:spAutoFit/>
          </a:bodyPr>
          <a:lstStyle/>
          <a:p>
            <a:r>
              <a:rPr lang="en-US" sz="4000" dirty="0">
                <a:latin typeface="+mj-lt"/>
              </a:rPr>
              <a:t>Where will your database live?</a:t>
            </a:r>
          </a:p>
        </p:txBody>
      </p:sp>
      <p:pic>
        <p:nvPicPr>
          <p:cNvPr id="29698" name="Picture 2" descr="Where Do I Live? | Game | TinyTap">
            <a:extLst>
              <a:ext uri="{FF2B5EF4-FFF2-40B4-BE49-F238E27FC236}">
                <a16:creationId xmlns:a16="http://schemas.microsoft.com/office/drawing/2014/main" id="{C723EAFD-DE62-4E2E-88E5-14BC5E8C4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2286000"/>
            <a:ext cx="4286250" cy="321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7173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1362456"/>
          </a:xfrm>
        </p:spPr>
        <p:txBody>
          <a:bodyPr/>
          <a:lstStyle/>
          <a:p>
            <a:pPr algn="ctr"/>
            <a:r>
              <a:rPr lang="en-US" dirty="0"/>
              <a:t>U of A / Banner resources</a:t>
            </a:r>
          </a:p>
        </p:txBody>
      </p:sp>
      <p:sp>
        <p:nvSpPr>
          <p:cNvPr id="3" name="Text Placeholder 2"/>
          <p:cNvSpPr>
            <a:spLocks noGrp="1"/>
          </p:cNvSpPr>
          <p:nvPr>
            <p:ph type="body" idx="1"/>
          </p:nvPr>
        </p:nvSpPr>
        <p:spPr>
          <a:xfrm>
            <a:off x="762000" y="2057400"/>
            <a:ext cx="7772400" cy="1509712"/>
          </a:xfrm>
          <a:noFill/>
        </p:spPr>
        <p:txBody>
          <a:bodyPr>
            <a:noAutofit/>
          </a:bodyPr>
          <a:lstStyle/>
          <a:p>
            <a:pPr marL="342900" indent="-342900">
              <a:buFont typeface="Arial" panose="020B0604020202020204" pitchFamily="34" charset="0"/>
              <a:buChar char="•"/>
            </a:pPr>
            <a:r>
              <a:rPr lang="en-US" sz="4400" dirty="0" err="1">
                <a:latin typeface="+mj-lt"/>
              </a:rPr>
              <a:t>Qualtrics</a:t>
            </a:r>
            <a:r>
              <a:rPr lang="en-US" sz="4400" dirty="0">
                <a:latin typeface="+mj-lt"/>
              </a:rPr>
              <a:t>™ </a:t>
            </a:r>
            <a:r>
              <a:rPr lang="en-US" sz="3200" dirty="0">
                <a:latin typeface="+mj-lt"/>
              </a:rPr>
              <a:t>– Survey Monkey on steroids</a:t>
            </a:r>
          </a:p>
          <a:p>
            <a:pPr marL="342900" indent="-342900">
              <a:buFont typeface="Arial" panose="020B0604020202020204" pitchFamily="34" charset="0"/>
              <a:buChar char="•"/>
            </a:pPr>
            <a:r>
              <a:rPr lang="en-US" sz="4400" dirty="0">
                <a:latin typeface="+mj-lt"/>
              </a:rPr>
              <a:t>Redcap™ </a:t>
            </a:r>
            <a:r>
              <a:rPr lang="en-US" sz="3200" dirty="0">
                <a:latin typeface="+mj-lt"/>
              </a:rPr>
              <a:t>– Clinical database</a:t>
            </a:r>
          </a:p>
        </p:txBody>
      </p:sp>
      <p:sp>
        <p:nvSpPr>
          <p:cNvPr id="4" name="TextBox 3"/>
          <p:cNvSpPr txBox="1"/>
          <p:nvPr/>
        </p:nvSpPr>
        <p:spPr>
          <a:xfrm>
            <a:off x="2133600" y="4191000"/>
            <a:ext cx="5638800" cy="923330"/>
          </a:xfrm>
          <a:prstGeom prst="rect">
            <a:avLst/>
          </a:prstGeom>
          <a:noFill/>
        </p:spPr>
        <p:txBody>
          <a:bodyPr wrap="square" rtlCol="0">
            <a:spAutoFit/>
          </a:bodyPr>
          <a:lstStyle/>
          <a:p>
            <a:r>
              <a:rPr lang="en-US" sz="5400" dirty="0">
                <a:solidFill>
                  <a:srgbClr val="FFFF00"/>
                </a:solidFill>
                <a:latin typeface="+mj-lt"/>
              </a:rPr>
              <a:t>HIPAA Compliant</a:t>
            </a:r>
          </a:p>
        </p:txBody>
      </p:sp>
    </p:spTree>
    <p:extLst>
      <p:ext uri="{BB962C8B-B14F-4D97-AF65-F5344CB8AC3E}">
        <p14:creationId xmlns:p14="http://schemas.microsoft.com/office/powerpoint/2010/main" val="3786796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990600" y="2514600"/>
            <a:ext cx="7391400" cy="707886"/>
          </a:xfrm>
          <a:prstGeom prst="rect">
            <a:avLst/>
          </a:prstGeom>
          <a:solidFill>
            <a:srgbClr val="FFFF00"/>
          </a:solidFill>
          <a:ln>
            <a:solidFill>
              <a:srgbClr val="0070C0"/>
            </a:solidFill>
          </a:ln>
        </p:spPr>
        <p:txBody>
          <a:bodyPr wrap="square" rtlCol="0">
            <a:spAutoFit/>
          </a:bodyPr>
          <a:lstStyle/>
          <a:p>
            <a:r>
              <a:rPr lang="en-US" sz="4000" b="1" i="1" dirty="0">
                <a:solidFill>
                  <a:prstClr val="black"/>
                </a:solidFill>
                <a:latin typeface="Calibri"/>
              </a:rPr>
              <a:t>What is your overall question</a:t>
            </a:r>
            <a:r>
              <a:rPr lang="en-US" sz="4000" i="1" dirty="0">
                <a:solidFill>
                  <a:prstClr val="black"/>
                </a:solidFill>
                <a:latin typeface="Calibri"/>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4343400"/>
            <a:ext cx="2514600" cy="2514600"/>
          </a:xfrm>
          <a:prstGeom prst="rect">
            <a:avLst/>
          </a:prstGeom>
        </p:spPr>
      </p:pic>
      <p:sp>
        <p:nvSpPr>
          <p:cNvPr id="3" name="TextBox 2"/>
          <p:cNvSpPr txBox="1"/>
          <p:nvPr/>
        </p:nvSpPr>
        <p:spPr>
          <a:xfrm>
            <a:off x="914400" y="997027"/>
            <a:ext cx="6972300" cy="769441"/>
          </a:xfrm>
          <a:prstGeom prst="rect">
            <a:avLst/>
          </a:prstGeom>
          <a:noFill/>
        </p:spPr>
        <p:txBody>
          <a:bodyPr wrap="square" rtlCol="0">
            <a:spAutoFit/>
          </a:bodyPr>
          <a:lstStyle/>
          <a:p>
            <a:r>
              <a:rPr lang="en-US" sz="4400" dirty="0">
                <a:latin typeface="MV Boli" panose="02000500030200090000" pitchFamily="2" charset="0"/>
                <a:cs typeface="MV Boli" panose="02000500030200090000" pitchFamily="2" charset="0"/>
              </a:rPr>
              <a:t>Question 1</a:t>
            </a:r>
            <a:r>
              <a:rPr lang="en-US" sz="4400" dirty="0">
                <a:latin typeface="Kristen ITC" panose="03050502040202030202" pitchFamily="66" charset="0"/>
              </a:rPr>
              <a:t>:</a:t>
            </a:r>
          </a:p>
        </p:txBody>
      </p:sp>
    </p:spTree>
    <p:extLst>
      <p:ext uri="{BB962C8B-B14F-4D97-AF65-F5344CB8AC3E}">
        <p14:creationId xmlns:p14="http://schemas.microsoft.com/office/powerpoint/2010/main" val="118798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299" y="914400"/>
            <a:ext cx="7696200" cy="1446550"/>
          </a:xfrm>
          <a:prstGeom prst="rect">
            <a:avLst/>
          </a:prstGeom>
          <a:noFill/>
        </p:spPr>
        <p:txBody>
          <a:bodyPr wrap="square" rtlCol="0">
            <a:spAutoFit/>
          </a:bodyPr>
          <a:lstStyle/>
          <a:p>
            <a:r>
              <a:rPr lang="en-US" sz="4400" dirty="0">
                <a:latin typeface="+mj-lt"/>
              </a:rPr>
              <a:t>What is your primary statistical approach?</a:t>
            </a:r>
          </a:p>
        </p:txBody>
      </p:sp>
      <p:pic>
        <p:nvPicPr>
          <p:cNvPr id="30722" name="Picture 2" descr="Statistician: What Is It? and How to Become One? | Ziprecruiter">
            <a:extLst>
              <a:ext uri="{FF2B5EF4-FFF2-40B4-BE49-F238E27FC236}">
                <a16:creationId xmlns:a16="http://schemas.microsoft.com/office/drawing/2014/main" id="{D3966889-8B9B-43FC-9282-D8ED0C5325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668251"/>
            <a:ext cx="653143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28782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772400" cy="990600"/>
          </a:xfrm>
        </p:spPr>
        <p:txBody>
          <a:bodyPr/>
          <a:lstStyle/>
          <a:p>
            <a:r>
              <a:rPr lang="en-US" dirty="0"/>
              <a:t>Statistics:</a:t>
            </a:r>
          </a:p>
        </p:txBody>
      </p:sp>
      <p:sp>
        <p:nvSpPr>
          <p:cNvPr id="3" name="Text Placeholder 2"/>
          <p:cNvSpPr>
            <a:spLocks noGrp="1"/>
          </p:cNvSpPr>
          <p:nvPr>
            <p:ph type="body" idx="1"/>
          </p:nvPr>
        </p:nvSpPr>
        <p:spPr>
          <a:xfrm>
            <a:off x="533400" y="1799599"/>
            <a:ext cx="8385048" cy="1509712"/>
          </a:xfrm>
        </p:spPr>
        <p:txBody>
          <a:bodyPr>
            <a:normAutofit fontScale="92500" lnSpcReduction="10000"/>
          </a:bodyPr>
          <a:lstStyle/>
          <a:p>
            <a:pPr marL="457200" indent="-457200">
              <a:buFont typeface="Arial" panose="020B0604020202020204" pitchFamily="34" charset="0"/>
              <a:buChar char="•"/>
            </a:pPr>
            <a:r>
              <a:rPr lang="en-US" sz="3200" dirty="0">
                <a:latin typeface="+mj-lt"/>
              </a:rPr>
              <a:t>Help understand the odds that results are real</a:t>
            </a:r>
          </a:p>
          <a:p>
            <a:pPr marL="457200" indent="-457200">
              <a:buFont typeface="Arial" panose="020B0604020202020204" pitchFamily="34" charset="0"/>
              <a:buChar char="•"/>
            </a:pPr>
            <a:r>
              <a:rPr lang="en-US" sz="3200" dirty="0">
                <a:latin typeface="+mj-lt"/>
              </a:rPr>
              <a:t>Dependent on type and characteristics of data</a:t>
            </a:r>
          </a:p>
          <a:p>
            <a:pPr marL="457200" indent="-457200">
              <a:buFont typeface="Arial" panose="020B0604020202020204" pitchFamily="34" charset="0"/>
              <a:buChar char="•"/>
            </a:pPr>
            <a:r>
              <a:rPr lang="en-US" sz="3200" dirty="0">
                <a:latin typeface="+mj-lt"/>
              </a:rPr>
              <a:t>Cannot </a:t>
            </a:r>
            <a:r>
              <a:rPr lang="en-US" sz="3200" b="1" dirty="0">
                <a:solidFill>
                  <a:srgbClr val="FFFF00"/>
                </a:solidFill>
                <a:latin typeface="+mj-lt"/>
              </a:rPr>
              <a:t>fix</a:t>
            </a:r>
            <a:r>
              <a:rPr lang="en-US" sz="3200" dirty="0">
                <a:latin typeface="+mj-lt"/>
              </a:rPr>
              <a:t> design / data / recruitment problems</a:t>
            </a:r>
          </a:p>
        </p:txBody>
      </p:sp>
      <p:pic>
        <p:nvPicPr>
          <p:cNvPr id="4" name="Picture 6" descr="AMPRO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86200"/>
            <a:ext cx="2390775" cy="23479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8200" y="4059580"/>
            <a:ext cx="5029200" cy="1200329"/>
          </a:xfrm>
          <a:prstGeom prst="rect">
            <a:avLst/>
          </a:prstGeom>
          <a:solidFill>
            <a:schemeClr val="tx1"/>
          </a:solidFill>
          <a:ln>
            <a:solidFill>
              <a:schemeClr val="tx1"/>
            </a:solidFill>
          </a:ln>
        </p:spPr>
        <p:txBody>
          <a:bodyPr wrap="square" rtlCol="0">
            <a:spAutoFit/>
          </a:bodyPr>
          <a:lstStyle/>
          <a:p>
            <a:r>
              <a:rPr lang="en-US" dirty="0">
                <a:solidFill>
                  <a:schemeClr val="bg1"/>
                </a:solidFill>
                <a:latin typeface="+mj-lt"/>
              </a:rPr>
              <a:t>p value is the calculated probability of seeing a result. We compare this probability with the </a:t>
            </a:r>
            <a:r>
              <a:rPr lang="en-US" i="1" dirty="0">
                <a:solidFill>
                  <a:schemeClr val="bg1"/>
                </a:solidFill>
                <a:latin typeface="+mj-lt"/>
              </a:rPr>
              <a:t>a priori </a:t>
            </a:r>
            <a:r>
              <a:rPr lang="en-US" dirty="0">
                <a:solidFill>
                  <a:schemeClr val="bg1"/>
                </a:solidFill>
                <a:latin typeface="+mj-lt"/>
              </a:rPr>
              <a:t>level (such as 5% or 1 in 20 chance) of incorrectly rejecting the null hypothesis (no difference). </a:t>
            </a:r>
          </a:p>
        </p:txBody>
      </p:sp>
    </p:spTree>
    <p:extLst>
      <p:ext uri="{BB962C8B-B14F-4D97-AF65-F5344CB8AC3E}">
        <p14:creationId xmlns:p14="http://schemas.microsoft.com/office/powerpoint/2010/main" val="9554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772400" cy="1362456"/>
          </a:xfrm>
        </p:spPr>
        <p:txBody>
          <a:bodyPr/>
          <a:lstStyle/>
          <a:p>
            <a:r>
              <a:rPr lang="en-US" dirty="0"/>
              <a:t>Statistics: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1591056"/>
            <a:ext cx="6209792" cy="4657344"/>
          </a:xfrm>
          <a:prstGeom prst="rect">
            <a:avLst/>
          </a:prstGeom>
        </p:spPr>
      </p:pic>
      <p:sp>
        <p:nvSpPr>
          <p:cNvPr id="5" name="&quot;Not Allowed&quot; Symbol 4">
            <a:extLst>
              <a:ext uri="{FF2B5EF4-FFF2-40B4-BE49-F238E27FC236}">
                <a16:creationId xmlns:a16="http://schemas.microsoft.com/office/drawing/2014/main" id="{935827D9-9E65-4187-A6E4-B6464EE9F250}"/>
              </a:ext>
            </a:extLst>
          </p:cNvPr>
          <p:cNvSpPr/>
          <p:nvPr/>
        </p:nvSpPr>
        <p:spPr>
          <a:xfrm>
            <a:off x="1143508" y="143256"/>
            <a:ext cx="1981200" cy="1914144"/>
          </a:xfrm>
          <a:prstGeom prst="noSmoking">
            <a:avLst>
              <a:gd name="adj" fmla="val 86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703218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8004048" cy="4093464"/>
          </a:xfrm>
        </p:spPr>
        <p:txBody>
          <a:bodyPr/>
          <a:lstStyle/>
          <a:p>
            <a:r>
              <a:rPr lang="en-US" dirty="0"/>
              <a:t>So why is type of data or distribution of values important?</a:t>
            </a:r>
            <a:br>
              <a:rPr lang="en-US" dirty="0"/>
            </a:b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3581400"/>
            <a:ext cx="3048000" cy="2304288"/>
          </a:xfrm>
          <a:prstGeom prst="rect">
            <a:avLst/>
          </a:prstGeom>
        </p:spPr>
      </p:pic>
    </p:spTree>
    <p:extLst>
      <p:ext uri="{BB962C8B-B14F-4D97-AF65-F5344CB8AC3E}">
        <p14:creationId xmlns:p14="http://schemas.microsoft.com/office/powerpoint/2010/main" val="40126126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143000"/>
            <a:ext cx="6705600" cy="3785652"/>
          </a:xfrm>
          <a:prstGeom prst="rect">
            <a:avLst/>
          </a:prstGeom>
          <a:noFill/>
        </p:spPr>
        <p:txBody>
          <a:bodyPr wrap="square" rtlCol="0">
            <a:spAutoFit/>
          </a:bodyPr>
          <a:lstStyle/>
          <a:p>
            <a:r>
              <a:rPr lang="en-US" sz="6000" dirty="0">
                <a:latin typeface="+mj-lt"/>
              </a:rPr>
              <a:t>Statistical tests require certain data properties and characteristics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4343400"/>
            <a:ext cx="2838450" cy="2270760"/>
          </a:xfrm>
          <a:prstGeom prst="rect">
            <a:avLst/>
          </a:prstGeom>
        </p:spPr>
      </p:pic>
    </p:spTree>
    <p:extLst>
      <p:ext uri="{BB962C8B-B14F-4D97-AF65-F5344CB8AC3E}">
        <p14:creationId xmlns:p14="http://schemas.microsoft.com/office/powerpoint/2010/main" val="2959060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9766"/>
            <a:ext cx="7772400" cy="990600"/>
          </a:xfrm>
        </p:spPr>
        <p:txBody>
          <a:bodyPr/>
          <a:lstStyle/>
          <a:p>
            <a:pPr algn="ctr"/>
            <a:r>
              <a:rPr lang="en-US" dirty="0"/>
              <a:t>Parametric methods</a:t>
            </a:r>
          </a:p>
        </p:txBody>
      </p:sp>
      <p:sp>
        <p:nvSpPr>
          <p:cNvPr id="3" name="Text Placeholder 2"/>
          <p:cNvSpPr>
            <a:spLocks noGrp="1"/>
          </p:cNvSpPr>
          <p:nvPr>
            <p:ph type="body" idx="1"/>
          </p:nvPr>
        </p:nvSpPr>
        <p:spPr>
          <a:xfrm>
            <a:off x="541020" y="1187768"/>
            <a:ext cx="7772400" cy="1509712"/>
          </a:xfrm>
        </p:spPr>
        <p:txBody>
          <a:bodyPr>
            <a:normAutofit/>
          </a:bodyPr>
          <a:lstStyle/>
          <a:p>
            <a:r>
              <a:rPr lang="en-US" sz="3600" dirty="0">
                <a:latin typeface="+mj-lt"/>
              </a:rPr>
              <a:t>Assumes a normal distribution </a:t>
            </a:r>
          </a:p>
        </p:txBody>
      </p:sp>
      <p:sp>
        <p:nvSpPr>
          <p:cNvPr id="4" name="TextBox 3"/>
          <p:cNvSpPr txBox="1"/>
          <p:nvPr/>
        </p:nvSpPr>
        <p:spPr>
          <a:xfrm>
            <a:off x="798928" y="1865583"/>
            <a:ext cx="6934200" cy="2831544"/>
          </a:xfrm>
          <a:prstGeom prst="rect">
            <a:avLst/>
          </a:prstGeom>
          <a:noFill/>
        </p:spPr>
        <p:txBody>
          <a:bodyPr wrap="square" rtlCol="0">
            <a:spAutoFit/>
          </a:bodyPr>
          <a:lstStyle/>
          <a:p>
            <a:pPr lvl="1"/>
            <a:r>
              <a:rPr lang="en-US" sz="3200" dirty="0">
                <a:latin typeface="+mj-lt"/>
              </a:rPr>
              <a:t>T-test (1 sample/paired &amp; 2 sample)</a:t>
            </a:r>
          </a:p>
          <a:p>
            <a:pPr lvl="1"/>
            <a:r>
              <a:rPr lang="en-US" sz="3200" dirty="0">
                <a:latin typeface="+mj-lt"/>
              </a:rPr>
              <a:t>Chi-Squared</a:t>
            </a:r>
          </a:p>
          <a:p>
            <a:pPr lvl="1"/>
            <a:r>
              <a:rPr lang="en-US" sz="3200" dirty="0">
                <a:latin typeface="+mj-lt"/>
              </a:rPr>
              <a:t>One-way ANOVA, Welch’s ANOVA</a:t>
            </a:r>
          </a:p>
          <a:p>
            <a:pPr lvl="1"/>
            <a:r>
              <a:rPr lang="en-US" sz="3200" dirty="0">
                <a:latin typeface="+mj-lt"/>
              </a:rPr>
              <a:t>Pearson’s Correlation</a:t>
            </a:r>
          </a:p>
          <a:p>
            <a:pPr lvl="1"/>
            <a:r>
              <a:rPr lang="en-US" sz="3200" dirty="0">
                <a:latin typeface="+mj-lt"/>
              </a:rPr>
              <a:t>Regression</a:t>
            </a:r>
          </a:p>
          <a:p>
            <a:endParaRPr lang="en-US" dirty="0"/>
          </a:p>
        </p:txBody>
      </p:sp>
      <p:sp>
        <p:nvSpPr>
          <p:cNvPr id="5" name="TextBox 4"/>
          <p:cNvSpPr txBox="1"/>
          <p:nvPr/>
        </p:nvSpPr>
        <p:spPr>
          <a:xfrm>
            <a:off x="990600" y="4738136"/>
            <a:ext cx="4876800" cy="646331"/>
          </a:xfrm>
          <a:prstGeom prst="rect">
            <a:avLst/>
          </a:prstGeom>
          <a:noFill/>
        </p:spPr>
        <p:txBody>
          <a:bodyPr wrap="square" rtlCol="0">
            <a:spAutoFit/>
          </a:bodyPr>
          <a:lstStyle/>
          <a:p>
            <a:r>
              <a:rPr lang="en-US" sz="3600" dirty="0">
                <a:solidFill>
                  <a:srgbClr val="FFFF00"/>
                </a:solidFill>
                <a:latin typeface="+mj-lt"/>
              </a:rPr>
              <a:t>more statistical power</a:t>
            </a:r>
          </a:p>
        </p:txBody>
      </p:sp>
      <p:pic>
        <p:nvPicPr>
          <p:cNvPr id="7" name="Picture 6">
            <a:extLst>
              <a:ext uri="{FF2B5EF4-FFF2-40B4-BE49-F238E27FC236}">
                <a16:creationId xmlns:a16="http://schemas.microsoft.com/office/drawing/2014/main" id="{3C14F65F-FA44-490C-9D12-BFD95C064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9" y="3581400"/>
            <a:ext cx="3696739" cy="2831544"/>
          </a:xfrm>
          <a:prstGeom prst="rect">
            <a:avLst/>
          </a:prstGeom>
        </p:spPr>
      </p:pic>
    </p:spTree>
    <p:extLst>
      <p:ext uri="{BB962C8B-B14F-4D97-AF65-F5344CB8AC3E}">
        <p14:creationId xmlns:p14="http://schemas.microsoft.com/office/powerpoint/2010/main" val="20168048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52400"/>
            <a:ext cx="7772400" cy="1362456"/>
          </a:xfrm>
        </p:spPr>
        <p:txBody>
          <a:bodyPr/>
          <a:lstStyle/>
          <a:p>
            <a:r>
              <a:rPr lang="en-US" dirty="0"/>
              <a:t>Non-Parametric methods</a:t>
            </a:r>
          </a:p>
        </p:txBody>
      </p:sp>
      <p:sp>
        <p:nvSpPr>
          <p:cNvPr id="3" name="Text Placeholder 2"/>
          <p:cNvSpPr>
            <a:spLocks noGrp="1"/>
          </p:cNvSpPr>
          <p:nvPr>
            <p:ph type="body" idx="1"/>
          </p:nvPr>
        </p:nvSpPr>
        <p:spPr>
          <a:xfrm>
            <a:off x="990600" y="1636455"/>
            <a:ext cx="7772400" cy="1509712"/>
          </a:xfrm>
        </p:spPr>
        <p:txBody>
          <a:bodyPr>
            <a:normAutofit/>
          </a:bodyPr>
          <a:lstStyle/>
          <a:p>
            <a:r>
              <a:rPr lang="en-US" sz="3600" dirty="0">
                <a:latin typeface="+mj-lt"/>
              </a:rPr>
              <a:t>Assumes a non-normal distribution </a:t>
            </a:r>
          </a:p>
        </p:txBody>
      </p:sp>
      <p:sp>
        <p:nvSpPr>
          <p:cNvPr id="4" name="TextBox 3"/>
          <p:cNvSpPr txBox="1"/>
          <p:nvPr/>
        </p:nvSpPr>
        <p:spPr>
          <a:xfrm>
            <a:off x="1828800" y="2667000"/>
            <a:ext cx="6096000" cy="2554545"/>
          </a:xfrm>
          <a:prstGeom prst="rect">
            <a:avLst/>
          </a:prstGeom>
          <a:noFill/>
        </p:spPr>
        <p:txBody>
          <a:bodyPr wrap="square" rtlCol="0">
            <a:spAutoFit/>
          </a:bodyPr>
          <a:lstStyle/>
          <a:p>
            <a:pPr lvl="1"/>
            <a:r>
              <a:rPr lang="en-US" sz="3200" dirty="0">
                <a:latin typeface="+mj-lt"/>
              </a:rPr>
              <a:t>Wilcoxon Rank-Sum</a:t>
            </a:r>
          </a:p>
          <a:p>
            <a:pPr lvl="1"/>
            <a:r>
              <a:rPr lang="en-US" sz="3200" dirty="0">
                <a:latin typeface="+mj-lt"/>
              </a:rPr>
              <a:t>Wilcoxon Sign-Rank</a:t>
            </a:r>
          </a:p>
          <a:p>
            <a:pPr lvl="1"/>
            <a:r>
              <a:rPr lang="en-US" sz="3200" dirty="0">
                <a:latin typeface="+mj-lt"/>
              </a:rPr>
              <a:t>Fisher’s Exact</a:t>
            </a:r>
          </a:p>
          <a:p>
            <a:pPr lvl="1"/>
            <a:r>
              <a:rPr lang="en-US" sz="3200" dirty="0" err="1">
                <a:latin typeface="+mj-lt"/>
              </a:rPr>
              <a:t>Kruskal</a:t>
            </a:r>
            <a:r>
              <a:rPr lang="en-US" sz="3200" dirty="0">
                <a:latin typeface="+mj-lt"/>
              </a:rPr>
              <a:t>-Wallis Test</a:t>
            </a:r>
          </a:p>
          <a:p>
            <a:pPr lvl="1"/>
            <a:r>
              <a:rPr lang="en-US" sz="3200" dirty="0">
                <a:latin typeface="+mj-lt"/>
              </a:rPr>
              <a:t>Spearman’s Correlation</a:t>
            </a:r>
          </a:p>
        </p:txBody>
      </p:sp>
    </p:spTree>
    <p:extLst>
      <p:ext uri="{BB962C8B-B14F-4D97-AF65-F5344CB8AC3E}">
        <p14:creationId xmlns:p14="http://schemas.microsoft.com/office/powerpoint/2010/main" val="1507051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743200"/>
            <a:ext cx="3754402" cy="2447925"/>
          </a:xfrm>
          <a:prstGeom prst="rect">
            <a:avLst/>
          </a:prstGeom>
        </p:spPr>
      </p:pic>
      <p:sp>
        <p:nvSpPr>
          <p:cNvPr id="6" name="TextBox 5"/>
          <p:cNvSpPr txBox="1"/>
          <p:nvPr/>
        </p:nvSpPr>
        <p:spPr>
          <a:xfrm>
            <a:off x="1219200" y="1600200"/>
            <a:ext cx="6858000" cy="707886"/>
          </a:xfrm>
          <a:prstGeom prst="rect">
            <a:avLst/>
          </a:prstGeom>
          <a:noFill/>
        </p:spPr>
        <p:txBody>
          <a:bodyPr wrap="square" rtlCol="0">
            <a:spAutoFit/>
          </a:bodyPr>
          <a:lstStyle/>
          <a:p>
            <a:r>
              <a:rPr lang="en-US" sz="4000" dirty="0">
                <a:latin typeface="+mj-lt"/>
              </a:rPr>
              <a:t>Time – different type of variable</a:t>
            </a:r>
          </a:p>
        </p:txBody>
      </p:sp>
    </p:spTree>
    <p:extLst>
      <p:ext uri="{BB962C8B-B14F-4D97-AF65-F5344CB8AC3E}">
        <p14:creationId xmlns:p14="http://schemas.microsoft.com/office/powerpoint/2010/main" val="2512073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00200" y="596712"/>
            <a:ext cx="6324600" cy="707886"/>
          </a:xfrm>
          <a:prstGeom prst="rect">
            <a:avLst/>
          </a:prstGeom>
          <a:noFill/>
        </p:spPr>
        <p:txBody>
          <a:bodyPr wrap="square" rtlCol="0">
            <a:spAutoFit/>
          </a:bodyPr>
          <a:lstStyle/>
          <a:p>
            <a:r>
              <a:rPr lang="en-US" sz="4000" dirty="0">
                <a:latin typeface="+mj-lt"/>
              </a:rPr>
              <a:t>When can I start the study?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2306" y="1475988"/>
            <a:ext cx="2844800" cy="2133600"/>
          </a:xfrm>
          <a:prstGeom prst="rect">
            <a:avLst/>
          </a:prstGeom>
        </p:spPr>
      </p:pic>
      <p:sp>
        <p:nvSpPr>
          <p:cNvPr id="9" name="Rectangle 8"/>
          <p:cNvSpPr/>
          <p:nvPr/>
        </p:nvSpPr>
        <p:spPr>
          <a:xfrm>
            <a:off x="1180306" y="2286789"/>
            <a:ext cx="4572000" cy="2554545"/>
          </a:xfrm>
          <a:prstGeom prst="rect">
            <a:avLst/>
          </a:prstGeom>
        </p:spPr>
        <p:txBody>
          <a:bodyPr>
            <a:spAutoFit/>
          </a:bodyPr>
          <a:lstStyle/>
          <a:p>
            <a:pPr marL="285750" lvl="0" indent="-285750">
              <a:buFont typeface="Arial" panose="020B0604020202020204" pitchFamily="34" charset="0"/>
              <a:buChar char="•"/>
            </a:pPr>
            <a:r>
              <a:rPr lang="en-US" sz="3200" dirty="0">
                <a:solidFill>
                  <a:schemeClr val="accent4">
                    <a:lumMod val="60000"/>
                    <a:lumOff val="40000"/>
                  </a:schemeClr>
                </a:solidFill>
                <a:latin typeface="Calibri"/>
              </a:rPr>
              <a:t>study design</a:t>
            </a:r>
          </a:p>
          <a:p>
            <a:pPr marL="285750" lvl="0" indent="-285750">
              <a:buFont typeface="Arial" panose="020B0604020202020204" pitchFamily="34" charset="0"/>
              <a:buChar char="•"/>
            </a:pPr>
            <a:r>
              <a:rPr lang="en-US" sz="3200" dirty="0">
                <a:solidFill>
                  <a:schemeClr val="accent4">
                    <a:lumMod val="60000"/>
                    <a:lumOff val="40000"/>
                  </a:schemeClr>
                </a:solidFill>
                <a:latin typeface="Calibri"/>
              </a:rPr>
              <a:t>target population</a:t>
            </a:r>
          </a:p>
          <a:p>
            <a:pPr marL="285750" lvl="0" indent="-285750">
              <a:buFont typeface="Arial" panose="020B0604020202020204" pitchFamily="34" charset="0"/>
              <a:buChar char="•"/>
            </a:pPr>
            <a:r>
              <a:rPr lang="en-US" sz="3200" dirty="0">
                <a:solidFill>
                  <a:schemeClr val="accent4">
                    <a:lumMod val="60000"/>
                    <a:lumOff val="40000"/>
                  </a:schemeClr>
                </a:solidFill>
                <a:latin typeface="Calibri"/>
              </a:rPr>
              <a:t>data needed</a:t>
            </a:r>
          </a:p>
          <a:p>
            <a:pPr marL="285750" lvl="0" indent="-285750">
              <a:buFont typeface="Arial" panose="020B0604020202020204" pitchFamily="34" charset="0"/>
              <a:buChar char="•"/>
            </a:pPr>
            <a:r>
              <a:rPr lang="en-US" sz="3200" dirty="0">
                <a:solidFill>
                  <a:schemeClr val="accent4">
                    <a:lumMod val="60000"/>
                    <a:lumOff val="40000"/>
                  </a:schemeClr>
                </a:solidFill>
                <a:latin typeface="Calibri"/>
              </a:rPr>
              <a:t>data management</a:t>
            </a:r>
          </a:p>
          <a:p>
            <a:pPr marL="285750" lvl="0" indent="-285750">
              <a:buFont typeface="Arial" panose="020B0604020202020204" pitchFamily="34" charset="0"/>
              <a:buChar char="•"/>
            </a:pPr>
            <a:r>
              <a:rPr lang="en-US" sz="3200" dirty="0">
                <a:solidFill>
                  <a:schemeClr val="accent4">
                    <a:lumMod val="60000"/>
                    <a:lumOff val="40000"/>
                  </a:schemeClr>
                </a:solidFill>
                <a:latin typeface="Calibri"/>
              </a:rPr>
              <a:t>statistical analyses</a:t>
            </a:r>
          </a:p>
        </p:txBody>
      </p:sp>
      <p:sp>
        <p:nvSpPr>
          <p:cNvPr id="11" name="Rectangle 10"/>
          <p:cNvSpPr/>
          <p:nvPr/>
        </p:nvSpPr>
        <p:spPr>
          <a:xfrm>
            <a:off x="685800" y="1559257"/>
            <a:ext cx="3745769" cy="769441"/>
          </a:xfrm>
          <a:prstGeom prst="rect">
            <a:avLst/>
          </a:prstGeom>
        </p:spPr>
        <p:txBody>
          <a:bodyPr wrap="none">
            <a:spAutoFit/>
          </a:bodyPr>
          <a:lstStyle/>
          <a:p>
            <a:pPr lvl="0"/>
            <a:r>
              <a:rPr lang="en-US" sz="4400" dirty="0">
                <a:solidFill>
                  <a:srgbClr val="10CF9B">
                    <a:lumMod val="60000"/>
                    <a:lumOff val="40000"/>
                  </a:srgbClr>
                </a:solidFill>
                <a:latin typeface="Calibri"/>
              </a:rPr>
              <a:t>Considerations:</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8936" y="3284831"/>
            <a:ext cx="1724025" cy="173355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2961" y="3659497"/>
            <a:ext cx="2154145" cy="1722515"/>
          </a:xfrm>
          <a:prstGeom prst="rect">
            <a:avLst/>
          </a:prstGeom>
        </p:spPr>
      </p:pic>
    </p:spTree>
    <p:extLst>
      <p:ext uri="{BB962C8B-B14F-4D97-AF65-F5344CB8AC3E}">
        <p14:creationId xmlns:p14="http://schemas.microsoft.com/office/powerpoint/2010/main" val="7437579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1447800"/>
            <a:ext cx="8001000" cy="3785652"/>
          </a:xfrm>
          <a:prstGeom prst="rect">
            <a:avLst/>
          </a:prstGeom>
          <a:noFill/>
        </p:spPr>
        <p:txBody>
          <a:bodyPr wrap="square" rtlCol="0">
            <a:spAutoFit/>
          </a:bodyPr>
          <a:lstStyle/>
          <a:p>
            <a:r>
              <a:rPr lang="en-US" sz="4000" dirty="0">
                <a:latin typeface="+mj-lt"/>
              </a:rPr>
              <a:t>How will the database be organized?</a:t>
            </a:r>
          </a:p>
          <a:p>
            <a:endParaRPr lang="en-US" sz="4000" dirty="0">
              <a:latin typeface="+mj-lt"/>
            </a:endParaRPr>
          </a:p>
          <a:p>
            <a:r>
              <a:rPr lang="en-US" sz="4000" dirty="0">
                <a:latin typeface="+mj-lt"/>
              </a:rPr>
              <a:t>Who will manage the database?</a:t>
            </a:r>
          </a:p>
          <a:p>
            <a:endParaRPr lang="en-US" sz="4000" dirty="0">
              <a:latin typeface="+mj-lt"/>
            </a:endParaRPr>
          </a:p>
          <a:p>
            <a:r>
              <a:rPr lang="en-US" sz="4000" dirty="0">
                <a:latin typeface="+mj-lt"/>
              </a:rPr>
              <a:t>Anything else I need to consider about the data?</a:t>
            </a:r>
          </a:p>
        </p:txBody>
      </p:sp>
    </p:spTree>
    <p:extLst>
      <p:ext uri="{BB962C8B-B14F-4D97-AF65-F5344CB8AC3E}">
        <p14:creationId xmlns:p14="http://schemas.microsoft.com/office/powerpoint/2010/main" val="1070356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tudy: Creating your passions more effective than finding them">
            <a:extLst>
              <a:ext uri="{FF2B5EF4-FFF2-40B4-BE49-F238E27FC236}">
                <a16:creationId xmlns:a16="http://schemas.microsoft.com/office/drawing/2014/main" id="{E9107205-2DC5-493A-824F-AD2442DA5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2847975"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F9946D-0F3A-4113-A00D-7B8EF060FBD3}"/>
              </a:ext>
            </a:extLst>
          </p:cNvPr>
          <p:cNvSpPr txBox="1"/>
          <p:nvPr/>
        </p:nvSpPr>
        <p:spPr>
          <a:xfrm>
            <a:off x="3962400" y="685800"/>
            <a:ext cx="2847975"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Passion</a:t>
            </a:r>
          </a:p>
        </p:txBody>
      </p:sp>
      <p:pic>
        <p:nvPicPr>
          <p:cNvPr id="24580" name="Picture 4" descr="Something Interesting">
            <a:extLst>
              <a:ext uri="{FF2B5EF4-FFF2-40B4-BE49-F238E27FC236}">
                <a16:creationId xmlns:a16="http://schemas.microsoft.com/office/drawing/2014/main" id="{3E0706B1-9917-4ABC-9C6E-658626072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20980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77BE1C8-E83A-46E1-964D-16CF54968201}"/>
              </a:ext>
            </a:extLst>
          </p:cNvPr>
          <p:cNvSpPr txBox="1"/>
          <p:nvPr/>
        </p:nvSpPr>
        <p:spPr>
          <a:xfrm>
            <a:off x="3200400" y="2427253"/>
            <a:ext cx="5029200" cy="1569660"/>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See something of interest</a:t>
            </a:r>
          </a:p>
        </p:txBody>
      </p:sp>
      <p:pic>
        <p:nvPicPr>
          <p:cNvPr id="24582" name="Picture 6" descr="doubts and thoughts of the icon vector. Isolated contour symbol  illustration 9953957 Vector Art at Vecteezy">
            <a:extLst>
              <a:ext uri="{FF2B5EF4-FFF2-40B4-BE49-F238E27FC236}">
                <a16:creationId xmlns:a16="http://schemas.microsoft.com/office/drawing/2014/main" id="{5E566F54-1DA8-432F-AA4C-3A0A7D612D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727" y="458152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5B8D10-E926-4DD0-BF40-6EBE2309DF84}"/>
              </a:ext>
            </a:extLst>
          </p:cNvPr>
          <p:cNvSpPr txBox="1"/>
          <p:nvPr/>
        </p:nvSpPr>
        <p:spPr>
          <a:xfrm>
            <a:off x="3185160" y="5029200"/>
            <a:ext cx="5770418"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Doubt the paradigm</a:t>
            </a:r>
          </a:p>
        </p:txBody>
      </p:sp>
    </p:spTree>
    <p:extLst>
      <p:ext uri="{BB962C8B-B14F-4D97-AF65-F5344CB8AC3E}">
        <p14:creationId xmlns:p14="http://schemas.microsoft.com/office/powerpoint/2010/main" val="31712439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Differences between a clinical &amp; research database</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a:latin typeface="+mj-lt"/>
              </a:rPr>
              <a:t>Clinical database</a:t>
            </a:r>
          </a:p>
          <a:p>
            <a:pPr lvl="1" eaLnBrk="1" fontAlgn="auto" hangingPunct="1">
              <a:spcAft>
                <a:spcPts val="0"/>
              </a:spcAft>
              <a:buFont typeface="Arial"/>
              <a:buChar char="–"/>
              <a:defRPr/>
            </a:pPr>
            <a:r>
              <a:rPr lang="en-US" dirty="0">
                <a:latin typeface="+mj-lt"/>
              </a:rPr>
              <a:t>Form or report oriented so data is displayed for clinical decision making</a:t>
            </a:r>
          </a:p>
          <a:p>
            <a:pPr lvl="1" eaLnBrk="1" fontAlgn="auto" hangingPunct="1">
              <a:spcAft>
                <a:spcPts val="0"/>
              </a:spcAft>
              <a:buFont typeface="Arial"/>
              <a:buChar char="–"/>
              <a:defRPr/>
            </a:pPr>
            <a:r>
              <a:rPr lang="en-US" dirty="0">
                <a:latin typeface="+mj-lt"/>
              </a:rPr>
              <a:t>Emphasis on displaying or reporting of </a:t>
            </a:r>
            <a:r>
              <a:rPr lang="en-US" dirty="0">
                <a:ln>
                  <a:solidFill>
                    <a:schemeClr val="accent1"/>
                  </a:solidFill>
                </a:ln>
                <a:latin typeface="+mj-lt"/>
              </a:rPr>
              <a:t>individual data </a:t>
            </a:r>
            <a:r>
              <a:rPr lang="en-US" dirty="0">
                <a:latin typeface="+mj-lt"/>
              </a:rPr>
              <a:t>rather than accumulating multiple records</a:t>
            </a:r>
          </a:p>
          <a:p>
            <a:pPr eaLnBrk="1" fontAlgn="auto" hangingPunct="1">
              <a:spcAft>
                <a:spcPts val="0"/>
              </a:spcAft>
              <a:buFont typeface="Arial"/>
              <a:buChar char="•"/>
              <a:defRPr/>
            </a:pPr>
            <a:r>
              <a:rPr lang="en-US" dirty="0">
                <a:latin typeface="+mj-lt"/>
              </a:rPr>
              <a:t>Research database</a:t>
            </a:r>
          </a:p>
          <a:p>
            <a:pPr lvl="1" eaLnBrk="1" fontAlgn="auto" hangingPunct="1">
              <a:spcAft>
                <a:spcPts val="0"/>
              </a:spcAft>
              <a:buFont typeface="Arial"/>
              <a:buChar char="–"/>
              <a:defRPr/>
            </a:pPr>
            <a:r>
              <a:rPr lang="en-US" dirty="0">
                <a:latin typeface="+mj-lt"/>
              </a:rPr>
              <a:t>Table oriented so that data is accumulated for eventual export to a statistical package for data analysis and reporting</a:t>
            </a:r>
          </a:p>
          <a:p>
            <a:pPr lvl="1" eaLnBrk="1" fontAlgn="auto" hangingPunct="1">
              <a:spcAft>
                <a:spcPts val="0"/>
              </a:spcAft>
              <a:buFont typeface="Arial"/>
              <a:buChar char="–"/>
              <a:defRPr/>
            </a:pPr>
            <a:r>
              <a:rPr lang="en-US" dirty="0">
                <a:latin typeface="+mj-lt"/>
              </a:rPr>
              <a:t>Less emphasis on individual records</a:t>
            </a:r>
          </a:p>
        </p:txBody>
      </p:sp>
    </p:spTree>
    <p:extLst>
      <p:ext uri="{BB962C8B-B14F-4D97-AF65-F5344CB8AC3E}">
        <p14:creationId xmlns:p14="http://schemas.microsoft.com/office/powerpoint/2010/main" val="2638612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Screen shot 2010-10-19 at 3.54.3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1000"/>
            <a:ext cx="4165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8200" y="2133600"/>
            <a:ext cx="2286000" cy="523220"/>
          </a:xfrm>
          <a:prstGeom prst="rect">
            <a:avLst/>
          </a:prstGeom>
          <a:noFill/>
        </p:spPr>
        <p:txBody>
          <a:bodyPr wrap="square" rtlCol="0">
            <a:spAutoFit/>
          </a:bodyPr>
          <a:lstStyle/>
          <a:p>
            <a:r>
              <a:rPr lang="en-US" sz="2800" dirty="0">
                <a:latin typeface="+mj-lt"/>
              </a:rPr>
              <a:t>Clinical data</a:t>
            </a:r>
            <a:r>
              <a:rPr lang="en-US" sz="2800" dirty="0"/>
              <a:t>:</a:t>
            </a:r>
          </a:p>
        </p:txBody>
      </p:sp>
    </p:spTree>
    <p:extLst>
      <p:ext uri="{BB962C8B-B14F-4D97-AF65-F5344CB8AC3E}">
        <p14:creationId xmlns:p14="http://schemas.microsoft.com/office/powerpoint/2010/main" val="14876888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Screen shot 2010-10-19 at 4.07.4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013" y="996086"/>
            <a:ext cx="12159358" cy="79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329626"/>
            <a:ext cx="3581400" cy="584775"/>
          </a:xfrm>
          <a:prstGeom prst="rect">
            <a:avLst/>
          </a:prstGeom>
          <a:noFill/>
        </p:spPr>
        <p:txBody>
          <a:bodyPr wrap="square" rtlCol="0">
            <a:spAutoFit/>
          </a:bodyPr>
          <a:lstStyle/>
          <a:p>
            <a:r>
              <a:rPr lang="en-US" sz="3200" dirty="0">
                <a:latin typeface="+mj-lt"/>
              </a:rPr>
              <a:t>Research data</a:t>
            </a:r>
            <a:r>
              <a:rPr lang="en-US" dirty="0"/>
              <a:t>:</a:t>
            </a:r>
          </a:p>
        </p:txBody>
      </p:sp>
    </p:spTree>
    <p:extLst>
      <p:ext uri="{BB962C8B-B14F-4D97-AF65-F5344CB8AC3E}">
        <p14:creationId xmlns:p14="http://schemas.microsoft.com/office/powerpoint/2010/main" val="40245634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371600" y="685800"/>
            <a:ext cx="7010400" cy="1143000"/>
          </a:xfrm>
        </p:spPr>
        <p:txBody>
          <a:bodyPr/>
          <a:lstStyle/>
          <a:p>
            <a:pPr eaLnBrk="1" hangingPunct="1"/>
            <a:r>
              <a:rPr lang="en-US" altLang="en-US" dirty="0"/>
              <a:t>Advantages of a database</a:t>
            </a:r>
          </a:p>
        </p:txBody>
      </p:sp>
      <p:sp>
        <p:nvSpPr>
          <p:cNvPr id="23555" name="Content Placeholder 2"/>
          <p:cNvSpPr>
            <a:spLocks noGrp="1"/>
          </p:cNvSpPr>
          <p:nvPr>
            <p:ph idx="1"/>
          </p:nvPr>
        </p:nvSpPr>
        <p:spPr/>
        <p:txBody>
          <a:bodyPr/>
          <a:lstStyle/>
          <a:p>
            <a:pPr eaLnBrk="1" hangingPunct="1"/>
            <a:r>
              <a:rPr lang="en-US" altLang="en-US" dirty="0">
                <a:latin typeface="+mj-lt"/>
              </a:rPr>
              <a:t>Collection of data in a centralized location</a:t>
            </a:r>
          </a:p>
          <a:p>
            <a:pPr eaLnBrk="1" hangingPunct="1"/>
            <a:r>
              <a:rPr lang="en-US" altLang="en-US" dirty="0">
                <a:latin typeface="+mj-lt"/>
              </a:rPr>
              <a:t>Controls redundant data</a:t>
            </a:r>
          </a:p>
          <a:p>
            <a:pPr eaLnBrk="1" hangingPunct="1"/>
            <a:r>
              <a:rPr lang="en-US" altLang="en-US" dirty="0">
                <a:latin typeface="+mj-lt"/>
              </a:rPr>
              <a:t>Data stored so as to appear to users in one location</a:t>
            </a:r>
          </a:p>
          <a:p>
            <a:pPr lvl="1" eaLnBrk="1" hangingPunct="1"/>
            <a:r>
              <a:rPr lang="en-US" altLang="en-US" dirty="0">
                <a:latin typeface="+mj-lt"/>
              </a:rPr>
              <a:t>Data can be stored in multiple tables and come from multiple sources</a:t>
            </a:r>
          </a:p>
          <a:p>
            <a:pPr lvl="1" eaLnBrk="1" hangingPunct="1"/>
            <a:r>
              <a:rPr lang="en-US" altLang="en-US" dirty="0">
                <a:latin typeface="+mj-lt"/>
              </a:rPr>
              <a:t>A relational database brings it all together</a:t>
            </a:r>
          </a:p>
          <a:p>
            <a:pPr eaLnBrk="1" hangingPunct="1"/>
            <a:endParaRPr lang="en-US" altLang="en-US" dirty="0"/>
          </a:p>
        </p:txBody>
      </p:sp>
    </p:spTree>
    <p:extLst>
      <p:ext uri="{BB962C8B-B14F-4D97-AF65-F5344CB8AC3E}">
        <p14:creationId xmlns:p14="http://schemas.microsoft.com/office/powerpoint/2010/main" val="447190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2566" y="2819400"/>
            <a:ext cx="5797791" cy="3886200"/>
          </a:xfrm>
          <a:prstGeom prst="rect">
            <a:avLst/>
          </a:prstGeom>
        </p:spPr>
      </p:pic>
      <p:sp>
        <p:nvSpPr>
          <p:cNvPr id="25602" name="Title 1"/>
          <p:cNvSpPr>
            <a:spLocks noGrp="1"/>
          </p:cNvSpPr>
          <p:nvPr>
            <p:ph type="title"/>
          </p:nvPr>
        </p:nvSpPr>
        <p:spPr>
          <a:xfrm>
            <a:off x="762000" y="0"/>
            <a:ext cx="8229600" cy="762000"/>
          </a:xfrm>
        </p:spPr>
        <p:txBody>
          <a:bodyPr>
            <a:normAutofit fontScale="90000"/>
          </a:bodyPr>
          <a:lstStyle/>
          <a:p>
            <a:pPr eaLnBrk="1" hangingPunct="1"/>
            <a:r>
              <a:rPr lang="en-US" altLang="en-US" dirty="0"/>
              <a:t>Database Design Considerations</a:t>
            </a:r>
          </a:p>
        </p:txBody>
      </p:sp>
      <p:sp>
        <p:nvSpPr>
          <p:cNvPr id="3" name="Content Placeholder 2"/>
          <p:cNvSpPr>
            <a:spLocks noGrp="1"/>
          </p:cNvSpPr>
          <p:nvPr>
            <p:ph idx="1"/>
          </p:nvPr>
        </p:nvSpPr>
        <p:spPr>
          <a:xfrm>
            <a:off x="76200" y="609600"/>
            <a:ext cx="8229600" cy="2667000"/>
          </a:xfrm>
        </p:spPr>
        <p:txBody>
          <a:bodyPr rtlCol="0">
            <a:normAutofit/>
          </a:bodyPr>
          <a:lstStyle/>
          <a:p>
            <a:pPr eaLnBrk="1" fontAlgn="auto" hangingPunct="1">
              <a:spcAft>
                <a:spcPts val="0"/>
              </a:spcAft>
              <a:buFont typeface="Arial"/>
              <a:buChar char="•"/>
              <a:defRPr/>
            </a:pPr>
            <a:r>
              <a:rPr lang="en-US" sz="3500" b="1" dirty="0">
                <a:latin typeface="+mj-lt"/>
              </a:rPr>
              <a:t>What to collect</a:t>
            </a:r>
          </a:p>
          <a:p>
            <a:pPr lvl="1" eaLnBrk="1" fontAlgn="auto" hangingPunct="1">
              <a:spcAft>
                <a:spcPts val="0"/>
              </a:spcAft>
              <a:buFont typeface="Arial"/>
              <a:buChar char="–"/>
              <a:defRPr/>
            </a:pPr>
            <a:r>
              <a:rPr lang="en-US" dirty="0">
                <a:latin typeface="+mj-lt"/>
              </a:rPr>
              <a:t>What questions are to be answered?</a:t>
            </a:r>
          </a:p>
          <a:p>
            <a:pPr lvl="1" eaLnBrk="1" fontAlgn="auto" hangingPunct="1">
              <a:spcAft>
                <a:spcPts val="0"/>
              </a:spcAft>
              <a:buFont typeface="Arial"/>
              <a:buChar char="–"/>
              <a:defRPr/>
            </a:pPr>
            <a:r>
              <a:rPr lang="en-US" dirty="0">
                <a:latin typeface="+mj-lt"/>
              </a:rPr>
              <a:t>Think of the data tables in your future publications</a:t>
            </a:r>
          </a:p>
          <a:p>
            <a:pPr lvl="1" eaLnBrk="1" fontAlgn="auto" hangingPunct="1">
              <a:spcAft>
                <a:spcPts val="0"/>
              </a:spcAft>
              <a:buFont typeface="Arial"/>
              <a:buChar char="–"/>
              <a:defRPr/>
            </a:pPr>
            <a:r>
              <a:rPr lang="en-US" sz="3000" b="1" dirty="0">
                <a:solidFill>
                  <a:srgbClr val="FF0000"/>
                </a:solidFill>
                <a:latin typeface="+mj-lt"/>
              </a:rPr>
              <a:t>Focus on the key data elements rather than collect as much as possible</a:t>
            </a:r>
          </a:p>
        </p:txBody>
      </p:sp>
    </p:spTree>
    <p:extLst>
      <p:ext uri="{BB962C8B-B14F-4D97-AF65-F5344CB8AC3E}">
        <p14:creationId xmlns:p14="http://schemas.microsoft.com/office/powerpoint/2010/main" val="26571211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1322827" y="650461"/>
            <a:ext cx="7793038" cy="1143000"/>
          </a:xfrm>
        </p:spPr>
        <p:txBody>
          <a:bodyPr rtlCol="0">
            <a:normAutofit fontScale="90000"/>
          </a:bodyPr>
          <a:lstStyle/>
          <a:p>
            <a:pPr eaLnBrk="1" fontAlgn="auto" hangingPunct="1">
              <a:spcAft>
                <a:spcPts val="0"/>
              </a:spcAft>
              <a:defRPr/>
            </a:pPr>
            <a:r>
              <a:rPr lang="en-US" dirty="0"/>
              <a:t>Selected Elements of Data Management Planning</a:t>
            </a:r>
          </a:p>
        </p:txBody>
      </p:sp>
      <p:pic>
        <p:nvPicPr>
          <p:cNvPr id="31746" name="Picture 2" descr="20 Questions and Answers for Statistician Interview for 2023">
            <a:extLst>
              <a:ext uri="{FF2B5EF4-FFF2-40B4-BE49-F238E27FC236}">
                <a16:creationId xmlns:a16="http://schemas.microsoft.com/office/drawing/2014/main" id="{F88FDFB6-E4C1-4459-8C82-D35D94143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828" y="2113130"/>
            <a:ext cx="6515010" cy="406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4819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838200" y="152401"/>
            <a:ext cx="7793038" cy="1143000"/>
          </a:xfrm>
        </p:spPr>
        <p:txBody>
          <a:bodyPr/>
          <a:lstStyle/>
          <a:p>
            <a:pPr eaLnBrk="1" hangingPunct="1"/>
            <a:r>
              <a:rPr lang="en-US" altLang="en-US" sz="3600" dirty="0"/>
              <a:t>Quality Control of Data Before Study</a:t>
            </a:r>
          </a:p>
        </p:txBody>
      </p:sp>
      <p:sp>
        <p:nvSpPr>
          <p:cNvPr id="28675" name="Rectangle 3"/>
          <p:cNvSpPr>
            <a:spLocks noGrp="1" noChangeArrowheads="1"/>
          </p:cNvSpPr>
          <p:nvPr>
            <p:ph idx="1"/>
          </p:nvPr>
        </p:nvSpPr>
        <p:spPr>
          <a:xfrm>
            <a:off x="886973" y="1600200"/>
            <a:ext cx="7772400" cy="4114800"/>
          </a:xfrm>
        </p:spPr>
        <p:txBody>
          <a:bodyPr/>
          <a:lstStyle/>
          <a:p>
            <a:pPr eaLnBrk="1" hangingPunct="1">
              <a:lnSpc>
                <a:spcPct val="90000"/>
              </a:lnSpc>
            </a:pPr>
            <a:r>
              <a:rPr lang="en-US" altLang="en-US" sz="2800" dirty="0">
                <a:latin typeface="+mj-lt"/>
              </a:rPr>
              <a:t>Collect only needed variables</a:t>
            </a:r>
          </a:p>
          <a:p>
            <a:pPr eaLnBrk="1" hangingPunct="1">
              <a:lnSpc>
                <a:spcPct val="90000"/>
              </a:lnSpc>
            </a:pPr>
            <a:r>
              <a:rPr lang="en-US" altLang="en-US" sz="2800" dirty="0">
                <a:latin typeface="+mj-lt"/>
              </a:rPr>
              <a:t>Select appropriate computer hardware &amp; software</a:t>
            </a:r>
          </a:p>
          <a:p>
            <a:pPr eaLnBrk="1" hangingPunct="1">
              <a:lnSpc>
                <a:spcPct val="90000"/>
              </a:lnSpc>
            </a:pPr>
            <a:r>
              <a:rPr lang="en-US" altLang="en-US" sz="2800" dirty="0">
                <a:latin typeface="+mj-lt"/>
              </a:rPr>
              <a:t>Plan analyses with dummy tabulations</a:t>
            </a:r>
          </a:p>
          <a:p>
            <a:pPr eaLnBrk="1" hangingPunct="1">
              <a:lnSpc>
                <a:spcPct val="90000"/>
              </a:lnSpc>
            </a:pPr>
            <a:r>
              <a:rPr lang="en-US" altLang="en-US" sz="2800" dirty="0">
                <a:latin typeface="+mj-lt"/>
              </a:rPr>
              <a:t>Develop study forms</a:t>
            </a:r>
          </a:p>
          <a:p>
            <a:pPr lvl="1" eaLnBrk="1" hangingPunct="1">
              <a:lnSpc>
                <a:spcPct val="90000"/>
              </a:lnSpc>
            </a:pPr>
            <a:r>
              <a:rPr lang="en-US" altLang="en-US" sz="2400" dirty="0">
                <a:latin typeface="+mj-lt"/>
              </a:rPr>
              <a:t>Pre-code responses</a:t>
            </a:r>
          </a:p>
          <a:p>
            <a:pPr lvl="1" eaLnBrk="1" hangingPunct="1">
              <a:lnSpc>
                <a:spcPct val="90000"/>
              </a:lnSpc>
            </a:pPr>
            <a:r>
              <a:rPr lang="en-US" altLang="en-US" sz="2400" dirty="0">
                <a:latin typeface="+mj-lt"/>
              </a:rPr>
              <a:t>Format boxes for data entry</a:t>
            </a:r>
          </a:p>
          <a:p>
            <a:pPr lvl="1" eaLnBrk="1" hangingPunct="1">
              <a:lnSpc>
                <a:spcPct val="90000"/>
              </a:lnSpc>
            </a:pPr>
            <a:r>
              <a:rPr lang="en-US" altLang="en-US" sz="2400" dirty="0">
                <a:latin typeface="+mj-lt"/>
              </a:rPr>
              <a:t>Label each page with date, time, ID</a:t>
            </a:r>
          </a:p>
          <a:p>
            <a:pPr lvl="1" eaLnBrk="1" hangingPunct="1">
              <a:lnSpc>
                <a:spcPct val="90000"/>
              </a:lnSpc>
            </a:pPr>
            <a:r>
              <a:rPr lang="en-US" altLang="en-US" sz="2400" dirty="0">
                <a:latin typeface="+mj-lt"/>
              </a:rPr>
              <a:t>Consider scan technology</a:t>
            </a:r>
          </a:p>
        </p:txBody>
      </p:sp>
    </p:spTree>
    <p:extLst>
      <p:ext uri="{BB962C8B-B14F-4D97-AF65-F5344CB8AC3E}">
        <p14:creationId xmlns:p14="http://schemas.microsoft.com/office/powerpoint/2010/main" val="1098972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90600" y="152400"/>
            <a:ext cx="7793038" cy="1143000"/>
          </a:xfrm>
        </p:spPr>
        <p:txBody>
          <a:bodyPr/>
          <a:lstStyle/>
          <a:p>
            <a:pPr eaLnBrk="1" hangingPunct="1"/>
            <a:r>
              <a:rPr lang="en-US" altLang="en-US" sz="3600" dirty="0"/>
              <a:t>Quality Control of Data Before Study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1828800"/>
            <a:ext cx="5658678" cy="4267200"/>
          </a:xfrm>
          <a:prstGeom prst="rect">
            <a:avLst/>
          </a:prstGeom>
        </p:spPr>
      </p:pic>
    </p:spTree>
    <p:extLst>
      <p:ext uri="{BB962C8B-B14F-4D97-AF65-F5344CB8AC3E}">
        <p14:creationId xmlns:p14="http://schemas.microsoft.com/office/powerpoint/2010/main" val="6189765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381000" y="381000"/>
            <a:ext cx="8229600" cy="1143000"/>
          </a:xfrm>
        </p:spPr>
        <p:txBody>
          <a:bodyPr rtlCol="0">
            <a:normAutofit/>
          </a:bodyPr>
          <a:lstStyle/>
          <a:p>
            <a:pPr eaLnBrk="1" fontAlgn="auto" hangingPunct="1">
              <a:spcAft>
                <a:spcPts val="0"/>
              </a:spcAft>
              <a:defRPr/>
            </a:pPr>
            <a:r>
              <a:rPr lang="en-US" sz="3600" dirty="0"/>
              <a:t>What needs to be in the research database?</a:t>
            </a:r>
          </a:p>
        </p:txBody>
      </p:sp>
      <p:sp>
        <p:nvSpPr>
          <p:cNvPr id="61443" name="Rectangle 1027"/>
          <p:cNvSpPr>
            <a:spLocks noGrp="1" noChangeArrowheads="1"/>
          </p:cNvSpPr>
          <p:nvPr>
            <p:ph idx="1"/>
          </p:nvPr>
        </p:nvSpPr>
        <p:spPr>
          <a:xfrm>
            <a:off x="838200" y="1828800"/>
            <a:ext cx="7772400" cy="3505200"/>
          </a:xfrm>
        </p:spPr>
        <p:txBody>
          <a:bodyPr/>
          <a:lstStyle/>
          <a:p>
            <a:pPr eaLnBrk="1" hangingPunct="1"/>
            <a:r>
              <a:rPr lang="en-US" altLang="en-US" sz="2800" dirty="0">
                <a:latin typeface="+mj-lt"/>
              </a:rPr>
              <a:t>Research variables directly related to the hypotheses being tested-</a:t>
            </a:r>
            <a:r>
              <a:rPr lang="en-US" altLang="en-US" sz="2800" b="1" dirty="0">
                <a:solidFill>
                  <a:srgbClr val="008000"/>
                </a:solidFill>
                <a:latin typeface="+mj-lt"/>
              </a:rPr>
              <a:t>YES</a:t>
            </a:r>
          </a:p>
          <a:p>
            <a:pPr eaLnBrk="1" hangingPunct="1"/>
            <a:r>
              <a:rPr lang="en-US" altLang="en-US" sz="2800" dirty="0">
                <a:latin typeface="+mj-lt"/>
              </a:rPr>
              <a:t>Clinical measures used for screening-</a:t>
            </a:r>
            <a:r>
              <a:rPr lang="en-US" altLang="en-US" sz="2800" b="1" dirty="0">
                <a:solidFill>
                  <a:srgbClr val="FF6600"/>
                </a:solidFill>
                <a:latin typeface="+mj-lt"/>
              </a:rPr>
              <a:t>MAYBE</a:t>
            </a:r>
          </a:p>
          <a:p>
            <a:pPr lvl="1" eaLnBrk="1" hangingPunct="1"/>
            <a:r>
              <a:rPr lang="en-US" altLang="en-US" sz="2400" dirty="0">
                <a:latin typeface="+mj-lt"/>
              </a:rPr>
              <a:t>Blood work, ECG, medical history</a:t>
            </a:r>
          </a:p>
          <a:p>
            <a:pPr eaLnBrk="1" hangingPunct="1"/>
            <a:r>
              <a:rPr lang="en-US" altLang="en-US" sz="2800" dirty="0">
                <a:latin typeface="+mj-lt"/>
              </a:rPr>
              <a:t>Administrative data-</a:t>
            </a:r>
            <a:r>
              <a:rPr lang="en-US" altLang="en-US" sz="2800" b="1" dirty="0">
                <a:solidFill>
                  <a:srgbClr val="FF0000"/>
                </a:solidFill>
                <a:latin typeface="+mj-lt"/>
              </a:rPr>
              <a:t>NO</a:t>
            </a:r>
          </a:p>
          <a:p>
            <a:pPr lvl="1" eaLnBrk="1" hangingPunct="1"/>
            <a:r>
              <a:rPr lang="en-US" altLang="en-US" sz="2400" dirty="0">
                <a:latin typeface="+mj-lt"/>
              </a:rPr>
              <a:t>Contact information</a:t>
            </a:r>
          </a:p>
          <a:p>
            <a:pPr lvl="1" eaLnBrk="1" hangingPunct="1"/>
            <a:r>
              <a:rPr lang="en-US" altLang="en-US" sz="2400" dirty="0">
                <a:latin typeface="+mj-lt"/>
              </a:rPr>
              <a:t>Scheduling</a:t>
            </a:r>
          </a:p>
        </p:txBody>
      </p:sp>
    </p:spTree>
    <p:extLst>
      <p:ext uri="{BB962C8B-B14F-4D97-AF65-F5344CB8AC3E}">
        <p14:creationId xmlns:p14="http://schemas.microsoft.com/office/powerpoint/2010/main" val="3376092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500"/>
                                        <p:tgtEl>
                                          <p:spTgt spid="614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fade">
                                      <p:cBhvr>
                                        <p:cTn id="10" dur="500"/>
                                        <p:tgtEl>
                                          <p:spTgt spid="614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fade">
                                      <p:cBhvr>
                                        <p:cTn id="13" dur="500"/>
                                        <p:tgtEl>
                                          <p:spTgt spid="614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fade">
                                      <p:cBhvr>
                                        <p:cTn id="16" dur="500"/>
                                        <p:tgtEl>
                                          <p:spTgt spid="6144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1443">
                                            <p:txEl>
                                              <p:pRg st="4" end="4"/>
                                            </p:txEl>
                                          </p:spTgt>
                                        </p:tgtEl>
                                        <p:attrNameLst>
                                          <p:attrName>style.visibility</p:attrName>
                                        </p:attrNameLst>
                                      </p:cBhvr>
                                      <p:to>
                                        <p:strVal val="visible"/>
                                      </p:to>
                                    </p:set>
                                    <p:animEffect transition="in" filter="fade">
                                      <p:cBhvr>
                                        <p:cTn id="19" dur="500"/>
                                        <p:tgtEl>
                                          <p:spTgt spid="6144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1443">
                                            <p:txEl>
                                              <p:pRg st="5" end="5"/>
                                            </p:txEl>
                                          </p:spTgt>
                                        </p:tgtEl>
                                        <p:attrNameLst>
                                          <p:attrName>style.visibility</p:attrName>
                                        </p:attrNameLst>
                                      </p:cBhvr>
                                      <p:to>
                                        <p:strVal val="visible"/>
                                      </p:to>
                                    </p:set>
                                    <p:animEffect transition="in" filter="fade">
                                      <p:cBhvr>
                                        <p:cTn id="22" dur="500"/>
                                        <p:tgtEl>
                                          <p:spTgt spid="614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allAtOnce"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447800" y="609600"/>
            <a:ext cx="6858000" cy="1143000"/>
          </a:xfrm>
        </p:spPr>
        <p:txBody>
          <a:bodyPr/>
          <a:lstStyle/>
          <a:p>
            <a:pPr eaLnBrk="1" hangingPunct="1"/>
            <a:r>
              <a:rPr lang="en-US" altLang="en-US" dirty="0"/>
              <a:t>Common Data Elements</a:t>
            </a:r>
          </a:p>
        </p:txBody>
      </p:sp>
      <p:sp>
        <p:nvSpPr>
          <p:cNvPr id="109571" name="Rectangle 3"/>
          <p:cNvSpPr>
            <a:spLocks noGrp="1" noChangeArrowheads="1"/>
          </p:cNvSpPr>
          <p:nvPr>
            <p:ph idx="1"/>
          </p:nvPr>
        </p:nvSpPr>
        <p:spPr>
          <a:xfrm>
            <a:off x="838200" y="2057400"/>
            <a:ext cx="7391400" cy="4114800"/>
          </a:xfrm>
        </p:spPr>
        <p:txBody>
          <a:bodyPr rtlCol="0">
            <a:normAutofit/>
          </a:bodyPr>
          <a:lstStyle/>
          <a:p>
            <a:pPr eaLnBrk="1" fontAlgn="auto" hangingPunct="1">
              <a:spcAft>
                <a:spcPts val="0"/>
              </a:spcAft>
              <a:buFont typeface="Arial"/>
              <a:buChar char="•"/>
              <a:defRPr/>
            </a:pPr>
            <a:r>
              <a:rPr lang="en-US" b="1" dirty="0">
                <a:latin typeface="+mj-lt"/>
              </a:rPr>
              <a:t>Standardized</a:t>
            </a:r>
            <a:r>
              <a:rPr lang="en-US" dirty="0">
                <a:latin typeface="+mj-lt"/>
              </a:rPr>
              <a:t>, unique terms and phrases that delineate discrete pieces of information used to collect data in a clinical trial</a:t>
            </a:r>
          </a:p>
          <a:p>
            <a:pPr eaLnBrk="1" fontAlgn="auto" hangingPunct="1">
              <a:spcAft>
                <a:spcPts val="0"/>
              </a:spcAft>
              <a:buFont typeface="Arial"/>
              <a:buChar char="•"/>
              <a:defRPr/>
            </a:pPr>
            <a:r>
              <a:rPr lang="en-US" b="1" dirty="0">
                <a:latin typeface="+mj-lt"/>
              </a:rPr>
              <a:t>Uniform</a:t>
            </a:r>
            <a:r>
              <a:rPr lang="en-US" dirty="0">
                <a:latin typeface="+mj-lt"/>
              </a:rPr>
              <a:t> representation of demographics and data points to consistently track trends</a:t>
            </a:r>
          </a:p>
          <a:p>
            <a:pPr eaLnBrk="1" fontAlgn="auto" hangingPunct="1">
              <a:spcAft>
                <a:spcPts val="0"/>
              </a:spcAft>
              <a:buFont typeface="Arial"/>
              <a:buChar char="•"/>
              <a:defRPr/>
            </a:pPr>
            <a:r>
              <a:rPr lang="en-US" dirty="0">
                <a:latin typeface="+mj-lt"/>
              </a:rPr>
              <a:t>Elements </a:t>
            </a:r>
            <a:r>
              <a:rPr lang="en-US" b="1" dirty="0">
                <a:latin typeface="+mj-lt"/>
              </a:rPr>
              <a:t>define</a:t>
            </a:r>
            <a:r>
              <a:rPr lang="en-US" dirty="0">
                <a:latin typeface="+mj-lt"/>
              </a:rPr>
              <a:t> study parameters and </a:t>
            </a:r>
            <a:r>
              <a:rPr lang="en-US" b="1" dirty="0">
                <a:latin typeface="+mj-lt"/>
              </a:rPr>
              <a:t>endpoints</a:t>
            </a:r>
            <a:endParaRPr lang="en-US" sz="1400" b="1" dirty="0">
              <a:latin typeface="+mj-lt"/>
            </a:endParaRPr>
          </a:p>
        </p:txBody>
      </p:sp>
    </p:spTree>
    <p:extLst>
      <p:ext uri="{BB962C8B-B14F-4D97-AF65-F5344CB8AC3E}">
        <p14:creationId xmlns:p14="http://schemas.microsoft.com/office/powerpoint/2010/main" val="26265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648200"/>
            <a:ext cx="2767584" cy="2082775"/>
          </a:xfrm>
          <a:prstGeom prst="rect">
            <a:avLst/>
          </a:prstGeom>
        </p:spPr>
      </p:pic>
      <p:sp>
        <p:nvSpPr>
          <p:cNvPr id="5" name="TextBox 4"/>
          <p:cNvSpPr txBox="1"/>
          <p:nvPr/>
        </p:nvSpPr>
        <p:spPr>
          <a:xfrm>
            <a:off x="2969290" y="3200400"/>
            <a:ext cx="6096000" cy="2062103"/>
          </a:xfrm>
          <a:prstGeom prst="rect">
            <a:avLst/>
          </a:prstGeom>
          <a:solidFill>
            <a:srgbClr val="FFFF00"/>
          </a:solidFill>
          <a:ln>
            <a:solidFill>
              <a:srgbClr val="0070C0"/>
            </a:solidFill>
          </a:ln>
        </p:spPr>
        <p:txBody>
          <a:bodyPr wrap="square" rtlCol="0">
            <a:spAutoFit/>
          </a:bodyPr>
          <a:lstStyle/>
          <a:p>
            <a:pPr marL="457200" indent="-457200">
              <a:buFont typeface="Arial" panose="020B0604020202020204" pitchFamily="34" charset="0"/>
              <a:buChar char="•"/>
            </a:pPr>
            <a:r>
              <a:rPr lang="en-US" sz="3200" b="1" i="1" dirty="0">
                <a:solidFill>
                  <a:srgbClr val="1F497D">
                    <a:lumMod val="75000"/>
                  </a:srgbClr>
                </a:solidFill>
                <a:latin typeface="Calibri"/>
              </a:rPr>
              <a:t>Complete background research. </a:t>
            </a:r>
          </a:p>
          <a:p>
            <a:pPr marL="457200" indent="-457200">
              <a:buFont typeface="Arial" panose="020B0604020202020204" pitchFamily="34" charset="0"/>
              <a:buChar char="•"/>
            </a:pPr>
            <a:r>
              <a:rPr lang="en-US" sz="3200" b="1" i="1" dirty="0">
                <a:solidFill>
                  <a:srgbClr val="1F497D">
                    <a:lumMod val="75000"/>
                  </a:srgbClr>
                </a:solidFill>
                <a:latin typeface="Calibri"/>
              </a:rPr>
              <a:t>Map it out</a:t>
            </a:r>
          </a:p>
          <a:p>
            <a:pPr marL="457200" indent="-457200">
              <a:buFont typeface="Arial" panose="020B0604020202020204" pitchFamily="34" charset="0"/>
              <a:buChar char="•"/>
            </a:pPr>
            <a:r>
              <a:rPr lang="en-US" sz="3200" b="1" i="1" dirty="0">
                <a:solidFill>
                  <a:srgbClr val="1F497D">
                    <a:lumMod val="75000"/>
                  </a:srgbClr>
                </a:solidFill>
                <a:latin typeface="Calibri"/>
              </a:rPr>
              <a:t>What gap can you fill?</a:t>
            </a:r>
          </a:p>
          <a:p>
            <a:pPr marL="457200" indent="-457200">
              <a:buFont typeface="Arial" panose="020B0604020202020204" pitchFamily="34" charset="0"/>
              <a:buChar char="•"/>
            </a:pPr>
            <a:r>
              <a:rPr lang="en-US" sz="3200" b="1" i="1" dirty="0">
                <a:solidFill>
                  <a:srgbClr val="1F497D">
                    <a:lumMod val="75000"/>
                  </a:srgbClr>
                </a:solidFill>
                <a:latin typeface="Calibri"/>
              </a:rPr>
              <a:t>What is the next step?</a:t>
            </a:r>
            <a:endParaRPr lang="en-US" b="1" dirty="0">
              <a:solidFill>
                <a:prstClr val="black"/>
              </a:solidFill>
              <a:latin typeface="Calibri"/>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10400" y="152400"/>
            <a:ext cx="1913438" cy="1688328"/>
          </a:xfrm>
          <a:prstGeom prst="rect">
            <a:avLst/>
          </a:prstGeom>
        </p:spPr>
      </p:pic>
      <p:sp>
        <p:nvSpPr>
          <p:cNvPr id="3" name="Rectangle 2"/>
          <p:cNvSpPr/>
          <p:nvPr/>
        </p:nvSpPr>
        <p:spPr>
          <a:xfrm>
            <a:off x="533400" y="609600"/>
            <a:ext cx="4410534" cy="646331"/>
          </a:xfrm>
          <a:prstGeom prst="rect">
            <a:avLst/>
          </a:prstGeom>
        </p:spPr>
        <p:txBody>
          <a:bodyPr wrap="square">
            <a:spAutoFit/>
          </a:bodyPr>
          <a:lstStyle/>
          <a:p>
            <a:r>
              <a:rPr lang="en-US" sz="3600" dirty="0">
                <a:latin typeface="MV Boli" panose="02000500030200090000" pitchFamily="2" charset="0"/>
                <a:cs typeface="MV Boli" panose="02000500030200090000" pitchFamily="2" charset="0"/>
              </a:rPr>
              <a:t>Question 2</a:t>
            </a:r>
            <a:r>
              <a:rPr lang="en-US" sz="3600" dirty="0">
                <a:latin typeface="Kristen ITC" panose="03050502040202030202" pitchFamily="66" charset="0"/>
              </a:rPr>
              <a:t>:</a:t>
            </a:r>
          </a:p>
        </p:txBody>
      </p:sp>
      <p:sp>
        <p:nvSpPr>
          <p:cNvPr id="6" name="TextBox 5"/>
          <p:cNvSpPr txBox="1"/>
          <p:nvPr/>
        </p:nvSpPr>
        <p:spPr>
          <a:xfrm>
            <a:off x="685800" y="1915165"/>
            <a:ext cx="7620000" cy="707886"/>
          </a:xfrm>
          <a:prstGeom prst="rect">
            <a:avLst/>
          </a:prstGeom>
          <a:solidFill>
            <a:schemeClr val="accent2">
              <a:lumMod val="75000"/>
            </a:schemeClr>
          </a:solidFill>
        </p:spPr>
        <p:txBody>
          <a:bodyPr wrap="square" rtlCol="0">
            <a:spAutoFit/>
          </a:bodyPr>
          <a:lstStyle/>
          <a:p>
            <a:r>
              <a:rPr lang="en-US" sz="4000" dirty="0">
                <a:latin typeface="+mj-lt"/>
              </a:rPr>
              <a:t>What has been done in the field?</a:t>
            </a:r>
          </a:p>
        </p:txBody>
      </p:sp>
    </p:spTree>
    <p:extLst>
      <p:ext uri="{BB962C8B-B14F-4D97-AF65-F5344CB8AC3E}">
        <p14:creationId xmlns:p14="http://schemas.microsoft.com/office/powerpoint/2010/main" val="42336877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17585"/>
            <a:ext cx="8229600" cy="1143000"/>
          </a:xfrm>
        </p:spPr>
        <p:txBody>
          <a:bodyPr/>
          <a:lstStyle/>
          <a:p>
            <a:pPr algn="ctr" eaLnBrk="1" hangingPunct="1"/>
            <a:r>
              <a:rPr lang="en-US" altLang="en-US" dirty="0"/>
              <a:t>Designing the questions</a:t>
            </a:r>
          </a:p>
        </p:txBody>
      </p:sp>
      <p:sp>
        <p:nvSpPr>
          <p:cNvPr id="3" name="Content Placeholder 2"/>
          <p:cNvSpPr>
            <a:spLocks noGrp="1"/>
          </p:cNvSpPr>
          <p:nvPr>
            <p:ph idx="1"/>
          </p:nvPr>
        </p:nvSpPr>
        <p:spPr>
          <a:xfrm>
            <a:off x="457200" y="1371600"/>
            <a:ext cx="8229600" cy="4525963"/>
          </a:xfrm>
        </p:spPr>
        <p:txBody>
          <a:bodyPr rtlCol="0">
            <a:normAutofit/>
          </a:bodyPr>
          <a:lstStyle/>
          <a:p>
            <a:pPr eaLnBrk="1" fontAlgn="auto" hangingPunct="1">
              <a:spcAft>
                <a:spcPts val="0"/>
              </a:spcAft>
              <a:buFont typeface="Arial"/>
              <a:buChar char="•"/>
              <a:defRPr/>
            </a:pPr>
            <a:r>
              <a:rPr lang="en-US" dirty="0">
                <a:latin typeface="+mj-lt"/>
              </a:rPr>
              <a:t>Granular primary data</a:t>
            </a:r>
          </a:p>
          <a:p>
            <a:pPr lvl="2" eaLnBrk="1" fontAlgn="auto" hangingPunct="1">
              <a:spcAft>
                <a:spcPts val="0"/>
              </a:spcAft>
              <a:buFont typeface="Arial"/>
              <a:buChar char="•"/>
              <a:defRPr/>
            </a:pPr>
            <a:r>
              <a:rPr lang="en-US" dirty="0">
                <a:latin typeface="+mj-lt"/>
              </a:rPr>
              <a:t>No observer conclusions, synthesis, coding</a:t>
            </a:r>
          </a:p>
          <a:p>
            <a:pPr eaLnBrk="1" fontAlgn="auto" hangingPunct="1">
              <a:spcAft>
                <a:spcPts val="0"/>
              </a:spcAft>
              <a:buFont typeface="Arial"/>
              <a:buChar char="•"/>
              <a:defRPr/>
            </a:pPr>
            <a:r>
              <a:rPr lang="en-US" dirty="0">
                <a:latin typeface="+mj-lt"/>
              </a:rPr>
              <a:t>Categorical/ordinal data when possible—statistical power. Re-slice at analysis</a:t>
            </a:r>
          </a:p>
          <a:p>
            <a:pPr eaLnBrk="1" fontAlgn="auto" hangingPunct="1">
              <a:spcAft>
                <a:spcPts val="0"/>
              </a:spcAft>
              <a:buFont typeface="Arial"/>
              <a:buChar char="•"/>
              <a:defRPr/>
            </a:pPr>
            <a:r>
              <a:rPr lang="en-US" dirty="0">
                <a:latin typeface="+mj-lt"/>
              </a:rPr>
              <a:t>Use validated scales/instruments</a:t>
            </a:r>
          </a:p>
          <a:p>
            <a:pPr lvl="2" eaLnBrk="1" fontAlgn="auto" hangingPunct="1">
              <a:spcAft>
                <a:spcPts val="0"/>
              </a:spcAft>
              <a:buFont typeface="Arial"/>
              <a:buChar char="•"/>
              <a:defRPr/>
            </a:pPr>
            <a:r>
              <a:rPr lang="en-US" dirty="0">
                <a:latin typeface="+mj-lt"/>
              </a:rPr>
              <a:t>Don’t build your own unless unavoidable</a:t>
            </a:r>
          </a:p>
          <a:p>
            <a:pPr eaLnBrk="1" fontAlgn="auto" hangingPunct="1">
              <a:spcAft>
                <a:spcPts val="0"/>
              </a:spcAft>
              <a:buFont typeface="Arial"/>
              <a:buChar char="•"/>
              <a:defRPr/>
            </a:pPr>
            <a:r>
              <a:rPr lang="en-US" dirty="0">
                <a:latin typeface="+mj-lt"/>
              </a:rPr>
              <a:t>Collect key variables with &gt;1 question</a:t>
            </a:r>
          </a:p>
          <a:p>
            <a:pPr eaLnBrk="1" fontAlgn="auto" hangingPunct="1">
              <a:spcAft>
                <a:spcPts val="0"/>
              </a:spcAft>
              <a:buFont typeface="Arial"/>
              <a:buChar char="•"/>
              <a:defRPr/>
            </a:pPr>
            <a:r>
              <a:rPr lang="en-US" dirty="0">
                <a:latin typeface="+mj-lt"/>
              </a:rPr>
              <a:t>Avoid measurements that cluster at one end of scale</a:t>
            </a:r>
          </a:p>
          <a:p>
            <a:pPr lvl="2" eaLnBrk="1" fontAlgn="auto" hangingPunct="1">
              <a:spcAft>
                <a:spcPts val="0"/>
              </a:spcAft>
              <a:buFont typeface="Arial"/>
              <a:buChar char="•"/>
              <a:defRPr/>
            </a:pPr>
            <a:r>
              <a:rPr lang="en-US" dirty="0">
                <a:latin typeface="+mj-lt"/>
              </a:rPr>
              <a:t>Distribution problems, Likert scales</a:t>
            </a:r>
          </a:p>
          <a:p>
            <a:pPr eaLnBrk="1" fontAlgn="auto" hangingPunct="1">
              <a:spcAft>
                <a:spcPts val="0"/>
              </a:spcAft>
              <a:buFont typeface="Arial"/>
              <a:buChar char="•"/>
              <a:defRPr/>
            </a:pPr>
            <a:r>
              <a:rPr lang="en-US" dirty="0">
                <a:latin typeface="+mj-lt"/>
              </a:rPr>
              <a:t>Pilot – have outside reader</a:t>
            </a:r>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p:txBody>
      </p:sp>
    </p:spTree>
    <p:extLst>
      <p:ext uri="{BB962C8B-B14F-4D97-AF65-F5344CB8AC3E}">
        <p14:creationId xmlns:p14="http://schemas.microsoft.com/office/powerpoint/2010/main" val="37373779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752600"/>
            <a:ext cx="5638799" cy="646331"/>
          </a:xfrm>
          <a:prstGeom prst="rect">
            <a:avLst/>
          </a:prstGeom>
          <a:noFill/>
        </p:spPr>
        <p:txBody>
          <a:bodyPr wrap="square" rtlCol="0">
            <a:spAutoFit/>
          </a:bodyPr>
          <a:lstStyle/>
          <a:p>
            <a:r>
              <a:rPr lang="en-US" sz="3600" dirty="0">
                <a:solidFill>
                  <a:schemeClr val="accent2">
                    <a:lumMod val="50000"/>
                  </a:schemeClr>
                </a:solidFill>
                <a:latin typeface="+mj-lt"/>
              </a:rPr>
              <a:t>Want to be thorough…..</a:t>
            </a:r>
          </a:p>
        </p:txBody>
      </p:sp>
      <p:sp>
        <p:nvSpPr>
          <p:cNvPr id="8" name="TextBox 7"/>
          <p:cNvSpPr txBox="1"/>
          <p:nvPr/>
        </p:nvSpPr>
        <p:spPr>
          <a:xfrm>
            <a:off x="1600200" y="3136612"/>
            <a:ext cx="6781800" cy="584775"/>
          </a:xfrm>
          <a:prstGeom prst="rect">
            <a:avLst/>
          </a:prstGeom>
          <a:noFill/>
        </p:spPr>
        <p:txBody>
          <a:bodyPr wrap="square" rtlCol="0">
            <a:spAutoFit/>
          </a:bodyPr>
          <a:lstStyle/>
          <a:p>
            <a:r>
              <a:rPr lang="en-US" sz="3200" dirty="0">
                <a:solidFill>
                  <a:srgbClr val="002060"/>
                </a:solidFill>
                <a:latin typeface="+mj-lt"/>
              </a:rPr>
              <a:t>…but as minimally-invasive as possible</a:t>
            </a:r>
          </a:p>
        </p:txBody>
      </p:sp>
    </p:spTree>
    <p:extLst>
      <p:ext uri="{BB962C8B-B14F-4D97-AF65-F5344CB8AC3E}">
        <p14:creationId xmlns:p14="http://schemas.microsoft.com/office/powerpoint/2010/main" val="37764445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0551"/>
            <a:ext cx="7075931" cy="7775749"/>
          </a:xfrm>
          <a:prstGeom prst="rect">
            <a:avLst/>
          </a:prstGeom>
        </p:spPr>
      </p:pic>
    </p:spTree>
    <p:extLst>
      <p:ext uri="{BB962C8B-B14F-4D97-AF65-F5344CB8AC3E}">
        <p14:creationId xmlns:p14="http://schemas.microsoft.com/office/powerpoint/2010/main" val="10209158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85800" y="457200"/>
            <a:ext cx="8229600" cy="1143000"/>
          </a:xfrm>
        </p:spPr>
        <p:txBody>
          <a:bodyPr/>
          <a:lstStyle/>
          <a:p>
            <a:pPr eaLnBrk="1" hangingPunct="1"/>
            <a:r>
              <a:rPr lang="en-US" altLang="en-US" dirty="0"/>
              <a:t>Operations Manual</a:t>
            </a:r>
          </a:p>
        </p:txBody>
      </p:sp>
      <p:sp>
        <p:nvSpPr>
          <p:cNvPr id="40963" name="Content Placeholder 2"/>
          <p:cNvSpPr>
            <a:spLocks noGrp="1"/>
          </p:cNvSpPr>
          <p:nvPr>
            <p:ph idx="1"/>
          </p:nvPr>
        </p:nvSpPr>
        <p:spPr>
          <a:xfrm>
            <a:off x="609600" y="1981200"/>
            <a:ext cx="8229600" cy="4389120"/>
          </a:xfrm>
        </p:spPr>
        <p:txBody>
          <a:bodyPr/>
          <a:lstStyle/>
          <a:p>
            <a:pPr eaLnBrk="1" hangingPunct="1"/>
            <a:r>
              <a:rPr lang="en-US" altLang="en-US" dirty="0">
                <a:latin typeface="+mj-lt"/>
              </a:rPr>
              <a:t>Defines entire study protocol, sequence</a:t>
            </a:r>
          </a:p>
          <a:p>
            <a:pPr eaLnBrk="1" hangingPunct="1"/>
            <a:r>
              <a:rPr lang="en-US" altLang="en-US" dirty="0">
                <a:latin typeface="+mj-lt"/>
              </a:rPr>
              <a:t>Form-specific annotation, guidance</a:t>
            </a:r>
          </a:p>
          <a:p>
            <a:pPr eaLnBrk="1" hangingPunct="1"/>
            <a:r>
              <a:rPr lang="en-US" altLang="en-US" dirty="0">
                <a:latin typeface="+mj-lt"/>
              </a:rPr>
              <a:t>Documents all post-hoc validity checks, edit checks, data curation criteria</a:t>
            </a:r>
          </a:p>
          <a:p>
            <a:pPr eaLnBrk="1" hangingPunct="1"/>
            <a:r>
              <a:rPr lang="en-US" altLang="en-US" dirty="0">
                <a:latin typeface="+mj-lt"/>
              </a:rPr>
              <a:t>Evolving document with periodic updates</a:t>
            </a:r>
          </a:p>
          <a:p>
            <a:pPr lvl="2" eaLnBrk="1" hangingPunct="1"/>
            <a:r>
              <a:rPr lang="en-US" altLang="en-US" dirty="0">
                <a:latin typeface="+mj-lt"/>
              </a:rPr>
              <a:t>Preferably on-line</a:t>
            </a:r>
          </a:p>
          <a:p>
            <a:pPr eaLnBrk="1" hangingPunct="1"/>
            <a:r>
              <a:rPr lang="en-US" altLang="en-US" dirty="0">
                <a:latin typeface="+mj-lt"/>
              </a:rPr>
              <a:t>Use for training, quality control, process planning</a:t>
            </a:r>
          </a:p>
        </p:txBody>
      </p:sp>
    </p:spTree>
    <p:extLst>
      <p:ext uri="{BB962C8B-B14F-4D97-AF65-F5344CB8AC3E}">
        <p14:creationId xmlns:p14="http://schemas.microsoft.com/office/powerpoint/2010/main" val="145534518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dirty="0"/>
              <a:t>Data Dictionary - Operational</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a:buChar char="•"/>
              <a:defRPr/>
            </a:pPr>
            <a:r>
              <a:rPr lang="en-US" dirty="0">
                <a:latin typeface="+mj-lt"/>
              </a:rPr>
              <a:t>For every form/table, lists:</a:t>
            </a:r>
          </a:p>
          <a:p>
            <a:pPr lvl="1" eaLnBrk="1" fontAlgn="auto" hangingPunct="1">
              <a:spcAft>
                <a:spcPts val="0"/>
              </a:spcAft>
              <a:buFont typeface="Arial"/>
              <a:buChar char="–"/>
              <a:defRPr/>
            </a:pPr>
            <a:r>
              <a:rPr lang="en-US" dirty="0">
                <a:latin typeface="+mj-lt"/>
              </a:rPr>
              <a:t>Variable name (database field)</a:t>
            </a:r>
          </a:p>
          <a:p>
            <a:pPr lvl="1" eaLnBrk="1" fontAlgn="auto" hangingPunct="1">
              <a:spcAft>
                <a:spcPts val="0"/>
              </a:spcAft>
              <a:buFont typeface="Arial"/>
              <a:buChar char="–"/>
              <a:defRPr/>
            </a:pPr>
            <a:r>
              <a:rPr lang="en-US" dirty="0">
                <a:latin typeface="+mj-lt"/>
              </a:rPr>
              <a:t>Variable description (plain English)</a:t>
            </a:r>
          </a:p>
          <a:p>
            <a:pPr lvl="1" eaLnBrk="1" fontAlgn="auto" hangingPunct="1">
              <a:spcAft>
                <a:spcPts val="0"/>
              </a:spcAft>
              <a:buFont typeface="Arial"/>
              <a:buChar char="–"/>
              <a:defRPr/>
            </a:pPr>
            <a:r>
              <a:rPr lang="en-US" dirty="0">
                <a:latin typeface="+mj-lt"/>
              </a:rPr>
              <a:t>Variable type (string, integer, numeric, etc.)</a:t>
            </a:r>
          </a:p>
          <a:p>
            <a:pPr lvl="1" eaLnBrk="1" fontAlgn="auto" hangingPunct="1">
              <a:spcAft>
                <a:spcPts val="0"/>
              </a:spcAft>
              <a:buFont typeface="Arial"/>
              <a:buChar char="–"/>
              <a:defRPr/>
            </a:pPr>
            <a:r>
              <a:rPr lang="en-US" dirty="0">
                <a:latin typeface="+mj-lt"/>
              </a:rPr>
              <a:t>Variable length (or precision)</a:t>
            </a:r>
          </a:p>
          <a:p>
            <a:pPr lvl="1" eaLnBrk="1" fontAlgn="auto" hangingPunct="1">
              <a:spcAft>
                <a:spcPts val="0"/>
              </a:spcAft>
              <a:buFont typeface="Arial"/>
              <a:buChar char="–"/>
              <a:defRPr/>
            </a:pPr>
            <a:r>
              <a:rPr lang="en-US" dirty="0">
                <a:latin typeface="+mj-lt"/>
              </a:rPr>
              <a:t>Nullability (missing or no value indicator)</a:t>
            </a:r>
          </a:p>
          <a:p>
            <a:pPr lvl="1" eaLnBrk="1" fontAlgn="auto" hangingPunct="1">
              <a:spcAft>
                <a:spcPts val="0"/>
              </a:spcAft>
              <a:buFont typeface="Arial"/>
              <a:buChar char="–"/>
              <a:defRPr/>
            </a:pPr>
            <a:r>
              <a:rPr lang="en-US" dirty="0">
                <a:latin typeface="+mj-lt"/>
              </a:rPr>
              <a:t>Range checks, allowable values</a:t>
            </a:r>
          </a:p>
          <a:p>
            <a:pPr lvl="1" eaLnBrk="1" fontAlgn="auto" hangingPunct="1">
              <a:spcAft>
                <a:spcPts val="0"/>
              </a:spcAft>
              <a:buFont typeface="Arial"/>
              <a:buChar char="–"/>
              <a:defRPr/>
            </a:pPr>
            <a:r>
              <a:rPr lang="en-US" dirty="0">
                <a:latin typeface="+mj-lt"/>
              </a:rPr>
              <a:t>Coding conventions, with definitions</a:t>
            </a:r>
          </a:p>
          <a:p>
            <a:pPr lvl="2" eaLnBrk="1" fontAlgn="auto" hangingPunct="1">
              <a:spcAft>
                <a:spcPts val="0"/>
              </a:spcAft>
              <a:buFont typeface="Arial"/>
              <a:buNone/>
              <a:defRPr/>
            </a:pPr>
            <a:r>
              <a:rPr lang="en-US" dirty="0"/>
              <a:t> </a:t>
            </a:r>
          </a:p>
        </p:txBody>
      </p:sp>
    </p:spTree>
    <p:extLst>
      <p:ext uri="{BB962C8B-B14F-4D97-AF65-F5344CB8AC3E}">
        <p14:creationId xmlns:p14="http://schemas.microsoft.com/office/powerpoint/2010/main" val="9994741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a:t>Why code:</a:t>
            </a:r>
          </a:p>
        </p:txBody>
      </p:sp>
      <p:sp>
        <p:nvSpPr>
          <p:cNvPr id="45059" name="Rectangle 3"/>
          <p:cNvSpPr>
            <a:spLocks noGrp="1" noChangeArrowheads="1"/>
          </p:cNvSpPr>
          <p:nvPr>
            <p:ph idx="1"/>
          </p:nvPr>
        </p:nvSpPr>
        <p:spPr>
          <a:xfrm>
            <a:off x="762000" y="1981200"/>
            <a:ext cx="7772400" cy="2362200"/>
          </a:xfrm>
        </p:spPr>
        <p:txBody>
          <a:bodyPr/>
          <a:lstStyle/>
          <a:p>
            <a:pPr eaLnBrk="1" hangingPunct="1"/>
            <a:r>
              <a:rPr lang="en-US" altLang="en-US" sz="2800" dirty="0">
                <a:latin typeface="+mj-lt"/>
              </a:rPr>
              <a:t>Forces analyzable data structure, format</a:t>
            </a:r>
          </a:p>
          <a:p>
            <a:pPr eaLnBrk="1" hangingPunct="1"/>
            <a:r>
              <a:rPr lang="en-US" altLang="en-US" sz="2800" dirty="0">
                <a:latin typeface="+mj-lt"/>
              </a:rPr>
              <a:t>Vastly simplifies analysis</a:t>
            </a:r>
          </a:p>
          <a:p>
            <a:pPr eaLnBrk="1" hangingPunct="1"/>
            <a:r>
              <a:rPr lang="en-US" altLang="en-US" sz="2800" dirty="0">
                <a:latin typeface="+mj-lt"/>
              </a:rPr>
              <a:t>Speeds data input/transcription</a:t>
            </a:r>
          </a:p>
          <a:p>
            <a:pPr eaLnBrk="1" hangingPunct="1"/>
            <a:r>
              <a:rPr lang="en-US" altLang="en-US" sz="2800" dirty="0">
                <a:latin typeface="+mj-lt"/>
              </a:rPr>
              <a:t>Vastly simplifies data analysis/reporting</a:t>
            </a:r>
          </a:p>
        </p:txBody>
      </p:sp>
    </p:spTree>
    <p:extLst>
      <p:ext uri="{BB962C8B-B14F-4D97-AF65-F5344CB8AC3E}">
        <p14:creationId xmlns:p14="http://schemas.microsoft.com/office/powerpoint/2010/main" val="5326153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2000" y="457200"/>
            <a:ext cx="7793038" cy="1143000"/>
          </a:xfrm>
        </p:spPr>
        <p:txBody>
          <a:bodyPr rtlCol="0">
            <a:normAutofit/>
          </a:bodyPr>
          <a:lstStyle/>
          <a:p>
            <a:pPr eaLnBrk="1" fontAlgn="auto" hangingPunct="1">
              <a:spcAft>
                <a:spcPts val="0"/>
              </a:spcAft>
              <a:defRPr/>
            </a:pPr>
            <a:r>
              <a:rPr lang="en-US" sz="4000" dirty="0"/>
              <a:t>Example of the need for data coding</a:t>
            </a:r>
          </a:p>
        </p:txBody>
      </p:sp>
      <p:sp>
        <p:nvSpPr>
          <p:cNvPr id="47107" name="Rectangle 3"/>
          <p:cNvSpPr>
            <a:spLocks noGrp="1" noChangeArrowheads="1"/>
          </p:cNvSpPr>
          <p:nvPr>
            <p:ph idx="1"/>
          </p:nvPr>
        </p:nvSpPr>
        <p:spPr>
          <a:xfrm>
            <a:off x="1295400" y="1981200"/>
            <a:ext cx="7010400" cy="685800"/>
          </a:xfrm>
        </p:spPr>
        <p:txBody>
          <a:bodyPr anchor="ctr"/>
          <a:lstStyle/>
          <a:p>
            <a:pPr eaLnBrk="1" hangingPunct="1">
              <a:lnSpc>
                <a:spcPct val="80000"/>
              </a:lnSpc>
              <a:buFontTx/>
              <a:buNone/>
            </a:pPr>
            <a:r>
              <a:rPr lang="en-US" altLang="en-US" sz="2800" dirty="0">
                <a:latin typeface="+mj-lt"/>
              </a:rPr>
              <a:t>What is the subject’s sex?</a:t>
            </a:r>
          </a:p>
        </p:txBody>
      </p:sp>
      <p:sp>
        <p:nvSpPr>
          <p:cNvPr id="52228" name="Rectangle 4"/>
          <p:cNvSpPr>
            <a:spLocks noChangeArrowheads="1"/>
          </p:cNvSpPr>
          <p:nvPr/>
        </p:nvSpPr>
        <p:spPr bwMode="auto">
          <a:xfrm>
            <a:off x="1905000" y="2514600"/>
            <a:ext cx="579120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eaLnBrk="1" hangingPunct="1">
              <a:lnSpc>
                <a:spcPct val="90000"/>
              </a:lnSpc>
              <a:buClr>
                <a:schemeClr val="hlink"/>
              </a:buClr>
              <a:buSzPct val="55000"/>
              <a:buFont typeface="Wingdings" pitchFamily="2" charset="2"/>
              <a:buChar char="n"/>
            </a:pPr>
            <a:r>
              <a:rPr lang="en-US" altLang="en-US" sz="1800" dirty="0"/>
              <a:t>male			female	</a:t>
            </a:r>
          </a:p>
          <a:p>
            <a:pPr lvl="1" eaLnBrk="1" hangingPunct="1">
              <a:lnSpc>
                <a:spcPct val="90000"/>
              </a:lnSpc>
              <a:buClr>
                <a:schemeClr val="hlink"/>
              </a:buClr>
              <a:buSzPct val="55000"/>
              <a:buFont typeface="Wingdings" pitchFamily="2" charset="2"/>
              <a:buChar char="n"/>
            </a:pPr>
            <a:r>
              <a:rPr lang="en-US" altLang="en-US" sz="1800" dirty="0"/>
              <a:t>Male			Female</a:t>
            </a:r>
          </a:p>
          <a:p>
            <a:pPr lvl="1" eaLnBrk="1" hangingPunct="1">
              <a:lnSpc>
                <a:spcPct val="90000"/>
              </a:lnSpc>
              <a:buClr>
                <a:schemeClr val="hlink"/>
              </a:buClr>
              <a:buSzPct val="55000"/>
              <a:buFont typeface="Wingdings" pitchFamily="2" charset="2"/>
              <a:buChar char="n"/>
            </a:pPr>
            <a:r>
              <a:rPr lang="en-US" altLang="en-US" sz="1800" dirty="0"/>
              <a:t>M				F</a:t>
            </a:r>
          </a:p>
          <a:p>
            <a:pPr lvl="1" eaLnBrk="1" hangingPunct="1">
              <a:lnSpc>
                <a:spcPct val="90000"/>
              </a:lnSpc>
              <a:buClr>
                <a:schemeClr val="hlink"/>
              </a:buClr>
              <a:buSzPct val="55000"/>
              <a:buFont typeface="Wingdings" pitchFamily="2" charset="2"/>
              <a:buChar char="n"/>
            </a:pPr>
            <a:r>
              <a:rPr lang="en-US" altLang="en-US" sz="1800" dirty="0"/>
              <a:t>m				f</a:t>
            </a:r>
          </a:p>
          <a:p>
            <a:pPr lvl="1" eaLnBrk="1" hangingPunct="1">
              <a:lnSpc>
                <a:spcPct val="90000"/>
              </a:lnSpc>
              <a:buClr>
                <a:schemeClr val="hlink"/>
              </a:buClr>
              <a:buSzPct val="55000"/>
              <a:buFont typeface="Wingdings" pitchFamily="2" charset="2"/>
              <a:buChar char="n"/>
            </a:pPr>
            <a:r>
              <a:rPr lang="en-US" altLang="en-US" sz="1800" dirty="0"/>
              <a:t>Man			Woman</a:t>
            </a:r>
          </a:p>
          <a:p>
            <a:pPr lvl="1" eaLnBrk="1" hangingPunct="1">
              <a:lnSpc>
                <a:spcPct val="90000"/>
              </a:lnSpc>
              <a:buClr>
                <a:schemeClr val="hlink"/>
              </a:buClr>
              <a:buSzPct val="55000"/>
              <a:buFont typeface="Wingdings" pitchFamily="2" charset="2"/>
              <a:buChar char="n"/>
            </a:pPr>
            <a:r>
              <a:rPr lang="en-US" altLang="en-US" sz="1800" dirty="0"/>
              <a:t>Boy				Girl</a:t>
            </a:r>
          </a:p>
          <a:p>
            <a:pPr lvl="1" eaLnBrk="1" hangingPunct="1">
              <a:lnSpc>
                <a:spcPct val="90000"/>
              </a:lnSpc>
              <a:buClr>
                <a:schemeClr val="hlink"/>
              </a:buClr>
              <a:buSzPct val="55000"/>
              <a:buFont typeface="Wingdings" pitchFamily="2" charset="2"/>
              <a:buChar char="n"/>
            </a:pPr>
            <a:r>
              <a:rPr lang="en-US" altLang="en-US" sz="1800" dirty="0"/>
              <a:t>0				1</a:t>
            </a:r>
          </a:p>
          <a:p>
            <a:pPr lvl="1" eaLnBrk="1" hangingPunct="1">
              <a:lnSpc>
                <a:spcPct val="90000"/>
              </a:lnSpc>
              <a:buClr>
                <a:schemeClr val="hlink"/>
              </a:buClr>
              <a:buSzPct val="55000"/>
              <a:buFont typeface="Wingdings" pitchFamily="2" charset="2"/>
              <a:buChar char="n"/>
            </a:pPr>
            <a:r>
              <a:rPr lang="en-US" altLang="en-US" sz="1800" dirty="0"/>
              <a:t>1				2</a:t>
            </a:r>
          </a:p>
          <a:p>
            <a:pPr lvl="1" eaLnBrk="1" hangingPunct="1">
              <a:lnSpc>
                <a:spcPct val="90000"/>
              </a:lnSpc>
              <a:buClr>
                <a:schemeClr val="hlink"/>
              </a:buClr>
              <a:buSzPct val="55000"/>
              <a:buFont typeface="Wingdings" pitchFamily="2" charset="2"/>
              <a:buChar char="n"/>
            </a:pPr>
            <a:r>
              <a:rPr lang="en-US" altLang="en-US" sz="1800" dirty="0"/>
              <a:t>Gentleman			Lady</a:t>
            </a:r>
          </a:p>
          <a:p>
            <a:pPr lvl="1" eaLnBrk="1" hangingPunct="1">
              <a:lnSpc>
                <a:spcPct val="90000"/>
              </a:lnSpc>
              <a:buClr>
                <a:schemeClr val="hlink"/>
              </a:buClr>
              <a:buSzPct val="55000"/>
              <a:buFont typeface="Wingdings" pitchFamily="2" charset="2"/>
              <a:buChar char="n"/>
            </a:pPr>
            <a:r>
              <a:rPr lang="en-US" altLang="en-US" sz="1800" dirty="0"/>
              <a:t>Tarzan			Jane</a:t>
            </a:r>
          </a:p>
        </p:txBody>
      </p:sp>
    </p:spTree>
    <p:extLst>
      <p:ext uri="{BB962C8B-B14F-4D97-AF65-F5344CB8AC3E}">
        <p14:creationId xmlns:p14="http://schemas.microsoft.com/office/powerpoint/2010/main" val="2521523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fade">
                                      <p:cBhvr>
                                        <p:cTn id="7" dur="500"/>
                                        <p:tgtEl>
                                          <p:spTgt spid="52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457200" y="838200"/>
            <a:ext cx="8229600" cy="1143000"/>
          </a:xfrm>
        </p:spPr>
        <p:txBody>
          <a:bodyPr rtlCol="0">
            <a:normAutofit fontScale="90000"/>
          </a:bodyPr>
          <a:lstStyle/>
          <a:p>
            <a:pPr eaLnBrk="1" fontAlgn="auto" hangingPunct="1">
              <a:spcAft>
                <a:spcPts val="0"/>
              </a:spcAft>
              <a:defRPr/>
            </a:pPr>
            <a:r>
              <a:rPr lang="en-US" dirty="0"/>
              <a:t>What do you mean &amp; how will you record it?</a:t>
            </a:r>
          </a:p>
        </p:txBody>
      </p:sp>
      <p:sp>
        <p:nvSpPr>
          <p:cNvPr id="49155" name="Rectangle 1027"/>
          <p:cNvSpPr>
            <a:spLocks noGrp="1" noChangeArrowheads="1"/>
          </p:cNvSpPr>
          <p:nvPr>
            <p:ph idx="1"/>
          </p:nvPr>
        </p:nvSpPr>
        <p:spPr>
          <a:xfrm>
            <a:off x="457200" y="2133600"/>
            <a:ext cx="8229600" cy="4389120"/>
          </a:xfrm>
        </p:spPr>
        <p:txBody>
          <a:bodyPr/>
          <a:lstStyle/>
          <a:p>
            <a:pPr eaLnBrk="1" hangingPunct="1">
              <a:lnSpc>
                <a:spcPct val="90000"/>
              </a:lnSpc>
            </a:pPr>
            <a:r>
              <a:rPr lang="en-US" altLang="en-US" dirty="0">
                <a:latin typeface="+mj-lt"/>
              </a:rPr>
              <a:t>HEADACHE</a:t>
            </a:r>
          </a:p>
          <a:p>
            <a:pPr lvl="1" eaLnBrk="1" hangingPunct="1">
              <a:lnSpc>
                <a:spcPct val="90000"/>
              </a:lnSpc>
            </a:pPr>
            <a:r>
              <a:rPr lang="en-US" altLang="en-US" dirty="0">
                <a:latin typeface="+mj-lt"/>
              </a:rPr>
              <a:t>Headache</a:t>
            </a:r>
          </a:p>
          <a:p>
            <a:pPr lvl="1" eaLnBrk="1" hangingPunct="1">
              <a:lnSpc>
                <a:spcPct val="90000"/>
              </a:lnSpc>
            </a:pPr>
            <a:r>
              <a:rPr lang="en-US" altLang="en-US" dirty="0">
                <a:latin typeface="+mj-lt"/>
              </a:rPr>
              <a:t>Pain in the head</a:t>
            </a:r>
          </a:p>
          <a:p>
            <a:pPr eaLnBrk="1" hangingPunct="1">
              <a:lnSpc>
                <a:spcPct val="90000"/>
              </a:lnSpc>
            </a:pPr>
            <a:r>
              <a:rPr lang="en-US" altLang="en-US" dirty="0">
                <a:latin typeface="+mj-lt"/>
              </a:rPr>
              <a:t>ACHE:</a:t>
            </a:r>
          </a:p>
          <a:p>
            <a:pPr lvl="1" eaLnBrk="1" hangingPunct="1">
              <a:lnSpc>
                <a:spcPct val="90000"/>
              </a:lnSpc>
            </a:pPr>
            <a:r>
              <a:rPr lang="en-US" altLang="en-US" dirty="0" err="1">
                <a:latin typeface="+mj-lt"/>
              </a:rPr>
              <a:t>Ache:Head</a:t>
            </a:r>
            <a:endParaRPr lang="en-US" altLang="en-US" dirty="0">
              <a:latin typeface="+mj-lt"/>
            </a:endParaRPr>
          </a:p>
          <a:p>
            <a:pPr lvl="1" eaLnBrk="1" hangingPunct="1">
              <a:lnSpc>
                <a:spcPct val="90000"/>
              </a:lnSpc>
            </a:pPr>
            <a:r>
              <a:rPr lang="en-US" altLang="en-US" dirty="0">
                <a:latin typeface="+mj-lt"/>
              </a:rPr>
              <a:t>Head Pain</a:t>
            </a:r>
          </a:p>
          <a:p>
            <a:pPr lvl="1" eaLnBrk="1" hangingPunct="1">
              <a:lnSpc>
                <a:spcPct val="90000"/>
              </a:lnSpc>
            </a:pPr>
            <a:r>
              <a:rPr lang="en-US" altLang="en-US" dirty="0">
                <a:latin typeface="+mj-lt"/>
              </a:rPr>
              <a:t>HP</a:t>
            </a:r>
          </a:p>
          <a:p>
            <a:pPr lvl="1" eaLnBrk="1" hangingPunct="1">
              <a:lnSpc>
                <a:spcPct val="90000"/>
              </a:lnSpc>
            </a:pPr>
            <a:endParaRPr lang="en-US" altLang="en-US" sz="1200" dirty="0"/>
          </a:p>
        </p:txBody>
      </p:sp>
      <p:sp>
        <p:nvSpPr>
          <p:cNvPr id="77828" name="Text Box 1028"/>
          <p:cNvSpPr txBox="1">
            <a:spLocks noChangeArrowheads="1"/>
          </p:cNvSpPr>
          <p:nvPr/>
        </p:nvSpPr>
        <p:spPr bwMode="auto">
          <a:xfrm>
            <a:off x="838200" y="5100191"/>
            <a:ext cx="7696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b="1" dirty="0">
                <a:solidFill>
                  <a:srgbClr val="0070C0"/>
                </a:solidFill>
              </a:rPr>
              <a:t>Unless there is a standard  code for the use of terms, data retrieval becomes difficult</a:t>
            </a:r>
          </a:p>
        </p:txBody>
      </p:sp>
    </p:spTree>
    <p:extLst>
      <p:ext uri="{BB962C8B-B14F-4D97-AF65-F5344CB8AC3E}">
        <p14:creationId xmlns:p14="http://schemas.microsoft.com/office/powerpoint/2010/main" val="4068819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fade">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066800" y="304800"/>
            <a:ext cx="7793038" cy="1143000"/>
          </a:xfrm>
        </p:spPr>
        <p:txBody>
          <a:bodyPr/>
          <a:lstStyle/>
          <a:p>
            <a:pPr eaLnBrk="1" hangingPunct="1"/>
            <a:r>
              <a:rPr lang="en-US" altLang="en-US" dirty="0"/>
              <a:t>Rules for Data Entry</a:t>
            </a:r>
          </a:p>
        </p:txBody>
      </p:sp>
      <p:sp>
        <p:nvSpPr>
          <p:cNvPr id="50179" name="Rectangle 3"/>
          <p:cNvSpPr>
            <a:spLocks noGrp="1" noChangeArrowheads="1"/>
          </p:cNvSpPr>
          <p:nvPr>
            <p:ph idx="1"/>
          </p:nvPr>
        </p:nvSpPr>
        <p:spPr>
          <a:xfrm>
            <a:off x="914400" y="1676400"/>
            <a:ext cx="7772400" cy="4840287"/>
          </a:xfrm>
        </p:spPr>
        <p:txBody>
          <a:bodyPr>
            <a:normAutofit/>
          </a:bodyPr>
          <a:lstStyle/>
          <a:p>
            <a:pPr eaLnBrk="1" hangingPunct="1">
              <a:lnSpc>
                <a:spcPct val="90000"/>
              </a:lnSpc>
            </a:pPr>
            <a:r>
              <a:rPr lang="en-US" altLang="en-US" sz="2800" dirty="0">
                <a:latin typeface="+mj-lt"/>
              </a:rPr>
              <a:t>Each variable has its own field in the dataset</a:t>
            </a:r>
          </a:p>
          <a:p>
            <a:pPr eaLnBrk="1" hangingPunct="1">
              <a:lnSpc>
                <a:spcPct val="90000"/>
              </a:lnSpc>
            </a:pPr>
            <a:r>
              <a:rPr lang="en-US" altLang="en-US" sz="2800" dirty="0">
                <a:latin typeface="+mj-lt"/>
              </a:rPr>
              <a:t>Categorical and nominal values require a number or string code </a:t>
            </a:r>
            <a:r>
              <a:rPr lang="en-US" altLang="en-US" sz="2000" dirty="0">
                <a:latin typeface="+mj-lt"/>
              </a:rPr>
              <a:t>(</a:t>
            </a:r>
            <a:r>
              <a:rPr lang="en-US" altLang="en-US" sz="2000" dirty="0" err="1">
                <a:latin typeface="+mj-lt"/>
              </a:rPr>
              <a:t>i.e</a:t>
            </a:r>
            <a:r>
              <a:rPr lang="en-US" altLang="en-US" sz="2000" dirty="0">
                <a:latin typeface="+mj-lt"/>
              </a:rPr>
              <a:t> 0 = blonde, 1 = brunette, 2 = redhead, etc.)</a:t>
            </a:r>
          </a:p>
          <a:p>
            <a:pPr eaLnBrk="1" hangingPunct="1">
              <a:lnSpc>
                <a:spcPct val="90000"/>
              </a:lnSpc>
            </a:pPr>
            <a:r>
              <a:rPr lang="en-US" altLang="en-US" sz="2800" dirty="0">
                <a:latin typeface="+mj-lt"/>
              </a:rPr>
              <a:t>Continuous values are entered directly</a:t>
            </a:r>
          </a:p>
          <a:p>
            <a:pPr eaLnBrk="1" hangingPunct="1">
              <a:lnSpc>
                <a:spcPct val="90000"/>
              </a:lnSpc>
            </a:pPr>
            <a:r>
              <a:rPr lang="en-US" altLang="en-US" sz="2800" dirty="0">
                <a:latin typeface="+mj-lt"/>
              </a:rPr>
              <a:t>Missing values must be different values from a real response</a:t>
            </a:r>
          </a:p>
          <a:p>
            <a:pPr lvl="1" eaLnBrk="1" hangingPunct="1">
              <a:lnSpc>
                <a:spcPct val="90000"/>
              </a:lnSpc>
            </a:pPr>
            <a:r>
              <a:rPr lang="en-US" altLang="en-US" sz="1800" dirty="0">
                <a:latin typeface="+mj-lt"/>
              </a:rPr>
              <a:t>Common formats are “99” or bullets “</a:t>
            </a:r>
            <a:r>
              <a:rPr lang="en-US" altLang="en-US" sz="1800" dirty="0">
                <a:latin typeface="+mj-lt"/>
                <a:cs typeface="Tahoma" pitchFamily="34" charset="0"/>
              </a:rPr>
              <a:t>·”</a:t>
            </a:r>
          </a:p>
          <a:p>
            <a:pPr lvl="1" eaLnBrk="1" hangingPunct="1">
              <a:lnSpc>
                <a:spcPct val="90000"/>
              </a:lnSpc>
            </a:pPr>
            <a:r>
              <a:rPr lang="en-US" altLang="en-US" sz="1800" dirty="0">
                <a:latin typeface="+mj-lt"/>
                <a:cs typeface="Tahoma" pitchFamily="34" charset="0"/>
              </a:rPr>
              <a:t>Don’t know is a response—do not leave blank</a:t>
            </a:r>
          </a:p>
          <a:p>
            <a:pPr lvl="1" eaLnBrk="1" hangingPunct="1">
              <a:lnSpc>
                <a:spcPct val="90000"/>
              </a:lnSpc>
            </a:pPr>
            <a:r>
              <a:rPr lang="en-US" altLang="en-US" sz="1800" dirty="0">
                <a:latin typeface="+mj-lt"/>
                <a:cs typeface="Tahoma" pitchFamily="34" charset="0"/>
              </a:rPr>
              <a:t>“0” is not the same as missing</a:t>
            </a:r>
          </a:p>
          <a:p>
            <a:pPr eaLnBrk="1" hangingPunct="1">
              <a:lnSpc>
                <a:spcPct val="90000"/>
              </a:lnSpc>
            </a:pPr>
            <a:r>
              <a:rPr lang="en-US" altLang="en-US" sz="2800" dirty="0">
                <a:latin typeface="+mj-lt"/>
                <a:cs typeface="Tahoma" pitchFamily="34" charset="0"/>
              </a:rPr>
              <a:t>Coding instructions should be on form</a:t>
            </a:r>
          </a:p>
          <a:p>
            <a:pPr eaLnBrk="1" hangingPunct="1">
              <a:lnSpc>
                <a:spcPct val="90000"/>
              </a:lnSpc>
            </a:pPr>
            <a:r>
              <a:rPr lang="en-US" altLang="en-US" sz="2800" dirty="0">
                <a:latin typeface="+mj-lt"/>
                <a:cs typeface="Tahoma" pitchFamily="34" charset="0"/>
              </a:rPr>
              <a:t>Avoid open-ended questions</a:t>
            </a:r>
          </a:p>
          <a:p>
            <a:pPr eaLnBrk="1" hangingPunct="1">
              <a:lnSpc>
                <a:spcPct val="90000"/>
              </a:lnSpc>
            </a:pPr>
            <a:endParaRPr lang="en-US" altLang="en-US" sz="2800" dirty="0"/>
          </a:p>
        </p:txBody>
      </p:sp>
    </p:spTree>
    <p:extLst>
      <p:ext uri="{BB962C8B-B14F-4D97-AF65-F5344CB8AC3E}">
        <p14:creationId xmlns:p14="http://schemas.microsoft.com/office/powerpoint/2010/main" val="1370861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09600" y="42863"/>
            <a:ext cx="7793038" cy="1666875"/>
          </a:xfrm>
        </p:spPr>
        <p:txBody>
          <a:bodyPr/>
          <a:lstStyle/>
          <a:p>
            <a:pPr eaLnBrk="1" hangingPunct="1"/>
            <a:r>
              <a:rPr lang="en-US" altLang="en-US"/>
              <a:t>Avoid open-ended questions</a:t>
            </a:r>
          </a:p>
        </p:txBody>
      </p:sp>
      <p:sp>
        <p:nvSpPr>
          <p:cNvPr id="51203" name="Text Box 4"/>
          <p:cNvSpPr txBox="1">
            <a:spLocks noChangeArrowheads="1"/>
          </p:cNvSpPr>
          <p:nvPr/>
        </p:nvSpPr>
        <p:spPr bwMode="auto">
          <a:xfrm>
            <a:off x="381000" y="2819400"/>
            <a:ext cx="8120063"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en-US" altLang="en-US" sz="2800"/>
              <a:t>Enter the subject’s gender:___________________</a:t>
            </a:r>
          </a:p>
          <a:p>
            <a:pPr eaLnBrk="1" hangingPunct="1">
              <a:spcBef>
                <a:spcPct val="50000"/>
              </a:spcBef>
              <a:buFontTx/>
              <a:buNone/>
            </a:pPr>
            <a:endParaRPr lang="en-US" altLang="en-US" sz="2800"/>
          </a:p>
          <a:p>
            <a:pPr eaLnBrk="1" hangingPunct="1">
              <a:spcBef>
                <a:spcPct val="50000"/>
              </a:spcBef>
              <a:buFontTx/>
              <a:buNone/>
            </a:pPr>
            <a:r>
              <a:rPr lang="en-US" altLang="en-US" sz="2800"/>
              <a:t>Enter the subject's level of education:__________</a:t>
            </a:r>
          </a:p>
        </p:txBody>
      </p:sp>
    </p:spTree>
    <p:extLst>
      <p:ext uri="{BB962C8B-B14F-4D97-AF65-F5344CB8AC3E}">
        <p14:creationId xmlns:p14="http://schemas.microsoft.com/office/powerpoint/2010/main" val="175479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57600" y="3581400"/>
            <a:ext cx="4038600" cy="1077218"/>
          </a:xfrm>
          <a:prstGeom prst="rect">
            <a:avLst/>
          </a:prstGeom>
          <a:solidFill>
            <a:srgbClr val="FFFF00"/>
          </a:solidFill>
          <a:ln>
            <a:solidFill>
              <a:srgbClr val="0070C0"/>
            </a:solidFill>
          </a:ln>
        </p:spPr>
        <p:txBody>
          <a:bodyPr wrap="square" rtlCol="0">
            <a:spAutoFit/>
          </a:bodyPr>
          <a:lstStyle/>
          <a:p>
            <a:r>
              <a:rPr lang="en-US" sz="3200" i="1" dirty="0">
                <a:solidFill>
                  <a:srgbClr val="1F497D">
                    <a:lumMod val="75000"/>
                  </a:srgbClr>
                </a:solidFill>
                <a:latin typeface="Calibri"/>
              </a:rPr>
              <a:t>Primary hypothesis needs to be test-able.</a:t>
            </a:r>
          </a:p>
        </p:txBody>
      </p:sp>
      <p:graphicFrame>
        <p:nvGraphicFramePr>
          <p:cNvPr id="6" name="Object 5"/>
          <p:cNvGraphicFramePr>
            <a:graphicFrameLocks noChangeAspect="1"/>
          </p:cNvGraphicFramePr>
          <p:nvPr>
            <p:extLst>
              <p:ext uri="{D42A27DB-BD31-4B8C-83A1-F6EECF244321}">
                <p14:modId xmlns:p14="http://schemas.microsoft.com/office/powerpoint/2010/main" val="2548832491"/>
              </p:ext>
            </p:extLst>
          </p:nvPr>
        </p:nvGraphicFramePr>
        <p:xfrm>
          <a:off x="1905000" y="3048000"/>
          <a:ext cx="954088" cy="2895600"/>
        </p:xfrm>
        <a:graphic>
          <a:graphicData uri="http://schemas.openxmlformats.org/presentationml/2006/ole">
            <mc:AlternateContent xmlns:mc="http://schemas.openxmlformats.org/markup-compatibility/2006">
              <mc:Choice xmlns:v="urn:schemas-microsoft-com:vml" Requires="v">
                <p:oleObj name="Clip" r:id="rId3" imgW="1285824" imgH="3924406" progId="MS_ClipArt_Gallery.2">
                  <p:embed/>
                </p:oleObj>
              </mc:Choice>
              <mc:Fallback>
                <p:oleObj name="Clip" r:id="rId3" imgW="1285824" imgH="392440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048000"/>
                        <a:ext cx="954088"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1053987" y="762000"/>
            <a:ext cx="3048000" cy="707886"/>
          </a:xfrm>
          <a:prstGeom prst="rect">
            <a:avLst/>
          </a:prstGeom>
        </p:spPr>
        <p:txBody>
          <a:bodyPr wrap="square">
            <a:spAutoFit/>
          </a:bodyPr>
          <a:lstStyle/>
          <a:p>
            <a:r>
              <a:rPr lang="en-US" sz="4000" dirty="0">
                <a:latin typeface="MV Boli" panose="02000500030200090000" pitchFamily="2" charset="0"/>
                <a:cs typeface="MV Boli" panose="02000500030200090000" pitchFamily="2" charset="0"/>
              </a:rPr>
              <a:t>Question 3</a:t>
            </a:r>
            <a:r>
              <a:rPr lang="en-US" sz="4000" dirty="0">
                <a:latin typeface="Kristen ITC" panose="03050502040202030202" pitchFamily="66" charset="0"/>
              </a:rPr>
              <a:t>:</a:t>
            </a:r>
          </a:p>
        </p:txBody>
      </p:sp>
      <p:sp>
        <p:nvSpPr>
          <p:cNvPr id="3" name="TextBox 2"/>
          <p:cNvSpPr txBox="1"/>
          <p:nvPr/>
        </p:nvSpPr>
        <p:spPr>
          <a:xfrm>
            <a:off x="1371600" y="1810378"/>
            <a:ext cx="7123112" cy="707886"/>
          </a:xfrm>
          <a:prstGeom prst="rect">
            <a:avLst/>
          </a:prstGeom>
          <a:solidFill>
            <a:schemeClr val="accent2">
              <a:lumMod val="75000"/>
            </a:schemeClr>
          </a:solidFill>
        </p:spPr>
        <p:txBody>
          <a:bodyPr wrap="square" rtlCol="0">
            <a:spAutoFit/>
          </a:bodyPr>
          <a:lstStyle/>
          <a:p>
            <a:r>
              <a:rPr lang="en-US" sz="4000" dirty="0">
                <a:latin typeface="+mj-lt"/>
              </a:rPr>
              <a:t>What is your Research Question?</a:t>
            </a:r>
          </a:p>
        </p:txBody>
      </p:sp>
    </p:spTree>
    <p:extLst>
      <p:ext uri="{BB962C8B-B14F-4D97-AF65-F5344CB8AC3E}">
        <p14:creationId xmlns:p14="http://schemas.microsoft.com/office/powerpoint/2010/main" val="7506408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0" y="533400"/>
            <a:ext cx="7793038" cy="1143000"/>
          </a:xfrm>
        </p:spPr>
        <p:txBody>
          <a:bodyPr rtlCol="0">
            <a:normAutofit fontScale="90000"/>
          </a:bodyPr>
          <a:lstStyle/>
          <a:p>
            <a:pPr eaLnBrk="1" fontAlgn="auto" hangingPunct="1">
              <a:spcAft>
                <a:spcPts val="0"/>
              </a:spcAft>
              <a:defRPr/>
            </a:pPr>
            <a:r>
              <a:rPr lang="en-US" dirty="0"/>
              <a:t>Use pre-coded, close ended  responses where possible</a:t>
            </a:r>
          </a:p>
        </p:txBody>
      </p:sp>
      <p:pic>
        <p:nvPicPr>
          <p:cNvPr id="53251" name="Picture 7"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28800"/>
            <a:ext cx="7710488"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6539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n-US" altLang="en-US" dirty="0">
                <a:solidFill>
                  <a:srgbClr val="FF0000"/>
                </a:solidFill>
              </a:rPr>
              <a:t>If don’t code:</a:t>
            </a:r>
            <a:br>
              <a:rPr lang="en-US" altLang="en-US" dirty="0"/>
            </a:br>
            <a:r>
              <a:rPr lang="en-US" altLang="en-US" dirty="0"/>
              <a:t>Data in Spreadsheet</a:t>
            </a:r>
          </a:p>
        </p:txBody>
      </p:sp>
      <p:graphicFrame>
        <p:nvGraphicFramePr>
          <p:cNvPr id="55299" name="Object 2"/>
          <p:cNvGraphicFramePr>
            <a:graphicFrameLocks noChangeAspect="1"/>
          </p:cNvGraphicFramePr>
          <p:nvPr/>
        </p:nvGraphicFramePr>
        <p:xfrm>
          <a:off x="2667000" y="2057400"/>
          <a:ext cx="4191000" cy="3743325"/>
        </p:xfrm>
        <a:graphic>
          <a:graphicData uri="http://schemas.openxmlformats.org/presentationml/2006/ole">
            <mc:AlternateContent xmlns:mc="http://schemas.openxmlformats.org/markup-compatibility/2006">
              <mc:Choice xmlns:v="urn:schemas-microsoft-com:vml" Requires="v">
                <p:oleObj name="Worksheet" r:id="rId3" imgW="6647688" imgH="3962400" progId="Excel.Sheet.8">
                  <p:embed/>
                </p:oleObj>
              </mc:Choice>
              <mc:Fallback>
                <p:oleObj name="Worksheet" r:id="rId3" imgW="6647688" imgH="3962400" progId="Excel.Sheet.8">
                  <p:embed/>
                  <p:pic>
                    <p:nvPicPr>
                      <p:cNvPr id="55299" name="Object 2"/>
                      <p:cNvPicPr>
                        <a:picLocks noChangeAspect="1" noChangeArrowheads="1"/>
                      </p:cNvPicPr>
                      <p:nvPr/>
                    </p:nvPicPr>
                    <p:blipFill>
                      <a:blip r:embed="rId4">
                        <a:extLst>
                          <a:ext uri="{28A0092B-C50C-407E-A947-70E740481C1C}">
                            <a14:useLocalDpi xmlns:a14="http://schemas.microsoft.com/office/drawing/2010/main" val="0"/>
                          </a:ext>
                        </a:extLst>
                      </a:blip>
                      <a:srcRect r="62785" b="44231"/>
                      <a:stretch>
                        <a:fillRect/>
                      </a:stretch>
                    </p:blipFill>
                    <p:spPr bwMode="auto">
                      <a:xfrm>
                        <a:off x="2667000" y="2057400"/>
                        <a:ext cx="4191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87116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28600" y="914400"/>
            <a:ext cx="8229600" cy="1143000"/>
          </a:xfrm>
        </p:spPr>
        <p:txBody>
          <a:bodyPr/>
          <a:lstStyle/>
          <a:p>
            <a:pPr eaLnBrk="1" hangingPunct="1"/>
            <a:r>
              <a:rPr lang="en-US" altLang="en-US" dirty="0"/>
              <a:t>Data Validation</a:t>
            </a:r>
          </a:p>
        </p:txBody>
      </p:sp>
      <p:sp>
        <p:nvSpPr>
          <p:cNvPr id="2" name="TextBox 1"/>
          <p:cNvSpPr txBox="1"/>
          <p:nvPr/>
        </p:nvSpPr>
        <p:spPr>
          <a:xfrm>
            <a:off x="1524000" y="2743200"/>
            <a:ext cx="7010400" cy="1938992"/>
          </a:xfrm>
          <a:prstGeom prst="rect">
            <a:avLst/>
          </a:prstGeom>
          <a:noFill/>
        </p:spPr>
        <p:txBody>
          <a:bodyPr wrap="square" rtlCol="0">
            <a:spAutoFit/>
          </a:bodyPr>
          <a:lstStyle/>
          <a:p>
            <a:r>
              <a:rPr lang="en-US" sz="4000" dirty="0">
                <a:latin typeface="+mj-lt"/>
              </a:rPr>
              <a:t>In a database, validation “controls” what can be inserted into a field</a:t>
            </a:r>
            <a:r>
              <a:rPr lang="en-US" dirty="0"/>
              <a:t>.</a:t>
            </a:r>
          </a:p>
        </p:txBody>
      </p:sp>
    </p:spTree>
    <p:extLst>
      <p:ext uri="{BB962C8B-B14F-4D97-AF65-F5344CB8AC3E}">
        <p14:creationId xmlns:p14="http://schemas.microsoft.com/office/powerpoint/2010/main" val="33154656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533400"/>
            <a:ext cx="8229600" cy="1143000"/>
          </a:xfrm>
        </p:spPr>
        <p:txBody>
          <a:bodyPr/>
          <a:lstStyle/>
          <a:p>
            <a:pPr eaLnBrk="1" hangingPunct="1"/>
            <a:r>
              <a:rPr lang="en-US" altLang="en-US" dirty="0"/>
              <a:t>Types of Edit Checks</a:t>
            </a:r>
          </a:p>
        </p:txBody>
      </p:sp>
      <p:sp>
        <p:nvSpPr>
          <p:cNvPr id="58371" name="Rectangle 3"/>
          <p:cNvSpPr>
            <a:spLocks noGrp="1" noChangeArrowheads="1"/>
          </p:cNvSpPr>
          <p:nvPr>
            <p:ph idx="1"/>
          </p:nvPr>
        </p:nvSpPr>
        <p:spPr>
          <a:xfrm>
            <a:off x="1371600" y="1935480"/>
            <a:ext cx="7315200" cy="4389120"/>
          </a:xfrm>
        </p:spPr>
        <p:txBody>
          <a:bodyPr/>
          <a:lstStyle/>
          <a:p>
            <a:pPr eaLnBrk="1" hangingPunct="1"/>
            <a:r>
              <a:rPr lang="en-US" altLang="en-US" dirty="0">
                <a:latin typeface="+mj-lt"/>
              </a:rPr>
              <a:t>Patient identification and record linkage</a:t>
            </a:r>
          </a:p>
          <a:p>
            <a:pPr lvl="1" eaLnBrk="1" hangingPunct="1"/>
            <a:r>
              <a:rPr lang="en-US" altLang="en-US" dirty="0">
                <a:latin typeface="+mj-lt"/>
              </a:rPr>
              <a:t>ID #’s, name spelling, ID#’s on all pages</a:t>
            </a:r>
          </a:p>
          <a:p>
            <a:pPr eaLnBrk="1" hangingPunct="1"/>
            <a:r>
              <a:rPr lang="en-US" altLang="en-US" dirty="0">
                <a:latin typeface="+mj-lt"/>
              </a:rPr>
              <a:t>Legibility</a:t>
            </a:r>
          </a:p>
          <a:p>
            <a:pPr eaLnBrk="1" hangingPunct="1"/>
            <a:r>
              <a:rPr lang="en-US" altLang="en-US" dirty="0">
                <a:latin typeface="+mj-lt"/>
              </a:rPr>
              <a:t>Correct form for examination</a:t>
            </a:r>
          </a:p>
          <a:p>
            <a:pPr eaLnBrk="1" hangingPunct="1"/>
            <a:r>
              <a:rPr lang="en-US" altLang="en-US" dirty="0">
                <a:latin typeface="+mj-lt"/>
              </a:rPr>
              <a:t>Missing data</a:t>
            </a:r>
          </a:p>
          <a:p>
            <a:pPr eaLnBrk="1" hangingPunct="1"/>
            <a:r>
              <a:rPr lang="en-US" altLang="en-US" dirty="0">
                <a:latin typeface="+mj-lt"/>
              </a:rPr>
              <a:t>Consistency</a:t>
            </a:r>
          </a:p>
          <a:p>
            <a:pPr eaLnBrk="1" hangingPunct="1"/>
            <a:r>
              <a:rPr lang="en-US" altLang="en-US" dirty="0">
                <a:latin typeface="+mj-lt"/>
              </a:rPr>
              <a:t>Range and inadmissible codes</a:t>
            </a:r>
          </a:p>
          <a:p>
            <a:pPr eaLnBrk="1" hangingPunct="1"/>
            <a:endParaRPr lang="en-US" altLang="en-US" dirty="0"/>
          </a:p>
        </p:txBody>
      </p:sp>
    </p:spTree>
    <p:extLst>
      <p:ext uri="{BB962C8B-B14F-4D97-AF65-F5344CB8AC3E}">
        <p14:creationId xmlns:p14="http://schemas.microsoft.com/office/powerpoint/2010/main" val="10241985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8"/>
          <p:cNvSpPr>
            <a:spLocks noGrp="1" noChangeArrowheads="1"/>
          </p:cNvSpPr>
          <p:nvPr>
            <p:ph type="title"/>
          </p:nvPr>
        </p:nvSpPr>
        <p:spPr>
          <a:xfrm>
            <a:off x="914400" y="381000"/>
            <a:ext cx="4648200" cy="1143000"/>
          </a:xfrm>
        </p:spPr>
        <p:txBody>
          <a:bodyPr/>
          <a:lstStyle/>
          <a:p>
            <a:pPr eaLnBrk="1" hangingPunct="1"/>
            <a:r>
              <a:rPr lang="en-US" altLang="en-US" dirty="0"/>
              <a:t>Backup</a:t>
            </a:r>
          </a:p>
        </p:txBody>
      </p:sp>
      <p:sp>
        <p:nvSpPr>
          <p:cNvPr id="75779" name="Rectangle 1029"/>
          <p:cNvSpPr>
            <a:spLocks noGrp="1" noChangeArrowheads="1"/>
          </p:cNvSpPr>
          <p:nvPr>
            <p:ph idx="1"/>
          </p:nvPr>
        </p:nvSpPr>
        <p:spPr>
          <a:xfrm>
            <a:off x="990600" y="1676400"/>
            <a:ext cx="7772400" cy="4114800"/>
          </a:xfrm>
        </p:spPr>
        <p:txBody>
          <a:bodyPr/>
          <a:lstStyle/>
          <a:p>
            <a:pPr eaLnBrk="1" hangingPunct="1">
              <a:lnSpc>
                <a:spcPct val="90000"/>
              </a:lnSpc>
            </a:pPr>
            <a:r>
              <a:rPr lang="en-US" altLang="en-US" sz="2800" dirty="0">
                <a:latin typeface="+mj-lt"/>
              </a:rPr>
              <a:t>Data must be backed up on a regular basis to protect against:</a:t>
            </a:r>
          </a:p>
          <a:p>
            <a:pPr lvl="1" eaLnBrk="1" hangingPunct="1">
              <a:lnSpc>
                <a:spcPct val="90000"/>
              </a:lnSpc>
            </a:pPr>
            <a:r>
              <a:rPr lang="en-US" altLang="en-US" sz="2400" dirty="0">
                <a:latin typeface="+mj-lt"/>
              </a:rPr>
              <a:t>Theft, fire, floods, hurricanes, </a:t>
            </a:r>
          </a:p>
          <a:p>
            <a:pPr lvl="1" eaLnBrk="1" hangingPunct="1">
              <a:lnSpc>
                <a:spcPct val="90000"/>
              </a:lnSpc>
            </a:pPr>
            <a:r>
              <a:rPr lang="en-US" altLang="en-US" sz="2400" dirty="0">
                <a:latin typeface="+mj-lt"/>
              </a:rPr>
              <a:t>Equipment failure</a:t>
            </a:r>
          </a:p>
          <a:p>
            <a:pPr eaLnBrk="1" hangingPunct="1">
              <a:lnSpc>
                <a:spcPct val="90000"/>
              </a:lnSpc>
            </a:pPr>
            <a:r>
              <a:rPr lang="en-US" altLang="en-US" sz="2800" dirty="0">
                <a:latin typeface="+mj-lt"/>
              </a:rPr>
              <a:t>Computer backup</a:t>
            </a:r>
          </a:p>
          <a:p>
            <a:pPr lvl="1" eaLnBrk="1" hangingPunct="1">
              <a:lnSpc>
                <a:spcPct val="90000"/>
              </a:lnSpc>
            </a:pPr>
            <a:r>
              <a:rPr lang="en-US" altLang="en-US" sz="2400" dirty="0">
                <a:latin typeface="+mj-lt"/>
              </a:rPr>
              <a:t>Mirrored  drives</a:t>
            </a:r>
          </a:p>
          <a:p>
            <a:pPr lvl="1" eaLnBrk="1" hangingPunct="1">
              <a:lnSpc>
                <a:spcPct val="90000"/>
              </a:lnSpc>
            </a:pPr>
            <a:r>
              <a:rPr lang="en-US" altLang="en-US" sz="2400" dirty="0">
                <a:latin typeface="+mj-lt"/>
              </a:rPr>
              <a:t>Digital tapes</a:t>
            </a:r>
          </a:p>
          <a:p>
            <a:pPr lvl="1" eaLnBrk="1" hangingPunct="1">
              <a:lnSpc>
                <a:spcPct val="90000"/>
              </a:lnSpc>
            </a:pPr>
            <a:r>
              <a:rPr lang="en-US" altLang="en-US" sz="2400" dirty="0">
                <a:latin typeface="+mj-lt"/>
              </a:rPr>
              <a:t>Store backup tapes off-site</a:t>
            </a:r>
          </a:p>
          <a:p>
            <a:pPr eaLnBrk="1" hangingPunct="1">
              <a:lnSpc>
                <a:spcPct val="90000"/>
              </a:lnSpc>
            </a:pPr>
            <a:endParaRPr lang="en-US" altLang="en-US" sz="2800" dirty="0"/>
          </a:p>
        </p:txBody>
      </p:sp>
    </p:spTree>
    <p:extLst>
      <p:ext uri="{BB962C8B-B14F-4D97-AF65-F5344CB8AC3E}">
        <p14:creationId xmlns:p14="http://schemas.microsoft.com/office/powerpoint/2010/main" val="38311311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066800" y="1066800"/>
            <a:ext cx="7772400" cy="838200"/>
          </a:xfrm>
        </p:spPr>
        <p:txBody>
          <a:bodyPr rtlCol="0">
            <a:normAutofit fontScale="90000"/>
          </a:bodyPr>
          <a:lstStyle/>
          <a:p>
            <a:pPr eaLnBrk="1" fontAlgn="auto" hangingPunct="1">
              <a:spcAft>
                <a:spcPts val="0"/>
              </a:spcAft>
              <a:defRPr/>
            </a:pPr>
            <a:r>
              <a:rPr lang="en-US" dirty="0"/>
              <a:t>Attributes of Successful Data Management</a:t>
            </a:r>
          </a:p>
        </p:txBody>
      </p:sp>
      <p:sp>
        <p:nvSpPr>
          <p:cNvPr id="77827" name="Rectangle 3"/>
          <p:cNvSpPr>
            <a:spLocks noGrp="1" noChangeArrowheads="1"/>
          </p:cNvSpPr>
          <p:nvPr>
            <p:ph idx="1"/>
          </p:nvPr>
        </p:nvSpPr>
        <p:spPr>
          <a:xfrm>
            <a:off x="1447800" y="2209800"/>
            <a:ext cx="6858000" cy="3733800"/>
          </a:xfrm>
        </p:spPr>
        <p:txBody>
          <a:bodyPr/>
          <a:lstStyle/>
          <a:p>
            <a:pPr eaLnBrk="1" hangingPunct="1"/>
            <a:r>
              <a:rPr lang="en-US" altLang="en-US" sz="2800" dirty="0">
                <a:latin typeface="+mj-lt"/>
              </a:rPr>
              <a:t>Attention to detail</a:t>
            </a:r>
          </a:p>
          <a:p>
            <a:pPr eaLnBrk="1" hangingPunct="1"/>
            <a:r>
              <a:rPr lang="en-US" altLang="en-US" sz="2800" dirty="0">
                <a:latin typeface="+mj-lt"/>
              </a:rPr>
              <a:t>Explicit structure and process</a:t>
            </a:r>
          </a:p>
          <a:p>
            <a:pPr eaLnBrk="1" hangingPunct="1"/>
            <a:r>
              <a:rPr lang="en-US" altLang="en-US" sz="2800" dirty="0">
                <a:latin typeface="+mj-lt"/>
              </a:rPr>
              <a:t>Robust designs</a:t>
            </a:r>
          </a:p>
          <a:p>
            <a:pPr lvl="1" eaLnBrk="1" hangingPunct="1"/>
            <a:r>
              <a:rPr lang="en-US" altLang="en-US" sz="2400" dirty="0">
                <a:latin typeface="+mj-lt"/>
              </a:rPr>
              <a:t>Anticipate failures, lapses and mistakes</a:t>
            </a:r>
          </a:p>
          <a:p>
            <a:pPr lvl="1" eaLnBrk="1" hangingPunct="1"/>
            <a:r>
              <a:rPr lang="en-US" altLang="en-US" sz="2400" dirty="0">
                <a:latin typeface="+mj-lt"/>
              </a:rPr>
              <a:t>Design systems that identify and correct them</a:t>
            </a:r>
          </a:p>
          <a:p>
            <a:pPr eaLnBrk="1" hangingPunct="1"/>
            <a:r>
              <a:rPr lang="en-US" altLang="en-US" sz="2800" dirty="0">
                <a:latin typeface="+mj-lt"/>
              </a:rPr>
              <a:t>Mechanisms for verification</a:t>
            </a:r>
          </a:p>
          <a:p>
            <a:pPr eaLnBrk="1" hangingPunct="1"/>
            <a:r>
              <a:rPr lang="en-US" altLang="en-US" sz="2800" dirty="0">
                <a:latin typeface="+mj-lt"/>
              </a:rPr>
              <a:t>Well documented</a:t>
            </a:r>
          </a:p>
        </p:txBody>
      </p:sp>
    </p:spTree>
    <p:extLst>
      <p:ext uri="{BB962C8B-B14F-4D97-AF65-F5344CB8AC3E}">
        <p14:creationId xmlns:p14="http://schemas.microsoft.com/office/powerpoint/2010/main" val="240123192"/>
      </p:ext>
    </p:extLst>
  </p:cSld>
  <p:clrMapOvr>
    <a:masterClrMapping/>
  </p:clrMapOvr>
  <p:transition>
    <p:zoom dir="in"/>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438634"/>
            <a:ext cx="6934200" cy="5213684"/>
          </a:xfrm>
          <a:prstGeom prst="rect">
            <a:avLst/>
          </a:prstGeom>
        </p:spPr>
      </p:pic>
      <p:sp>
        <p:nvSpPr>
          <p:cNvPr id="78850" name="Rectangle 2"/>
          <p:cNvSpPr>
            <a:spLocks noGrp="1" noChangeArrowheads="1"/>
          </p:cNvSpPr>
          <p:nvPr>
            <p:ph type="title"/>
          </p:nvPr>
        </p:nvSpPr>
        <p:spPr>
          <a:xfrm>
            <a:off x="1066800" y="0"/>
            <a:ext cx="5638800" cy="762000"/>
          </a:xfrm>
        </p:spPr>
        <p:txBody>
          <a:bodyPr/>
          <a:lstStyle/>
          <a:p>
            <a:pPr eaLnBrk="1" hangingPunct="1"/>
            <a:r>
              <a:rPr lang="en-US" altLang="en-US" u="sng" dirty="0"/>
              <a:t>Quality</a:t>
            </a:r>
          </a:p>
        </p:txBody>
      </p:sp>
      <p:sp>
        <p:nvSpPr>
          <p:cNvPr id="4" name="Slide Number Placeholder 4"/>
          <p:cNvSpPr>
            <a:spLocks noGrp="1"/>
          </p:cNvSpPr>
          <p:nvPr>
            <p:ph type="sldNum" sz="quarter" idx="12"/>
          </p:nvPr>
        </p:nvSpPr>
        <p:spPr/>
        <p:txBody>
          <a:bodyPr/>
          <a:lstStyle/>
          <a:p>
            <a:pPr>
              <a:defRPr/>
            </a:pPr>
            <a:fld id="{77A2C033-3F82-4C45-B8D4-BA60DE7652A4}" type="slidenum">
              <a:rPr lang="en-US"/>
              <a:pPr>
                <a:defRPr/>
              </a:pPr>
              <a:t>96</a:t>
            </a:fld>
            <a:endParaRPr lang="en-US"/>
          </a:p>
        </p:txBody>
      </p:sp>
      <p:sp>
        <p:nvSpPr>
          <p:cNvPr id="78852" name="Text Box 3"/>
          <p:cNvSpPr txBox="1">
            <a:spLocks noChangeArrowheads="1"/>
          </p:cNvSpPr>
          <p:nvPr/>
        </p:nvSpPr>
        <p:spPr bwMode="auto">
          <a:xfrm>
            <a:off x="604266" y="878951"/>
            <a:ext cx="770153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3600" b="1" dirty="0"/>
              <a:t>Fast is fine, but accuracy is everything. </a:t>
            </a:r>
            <a:endParaRPr lang="en-US" altLang="en-US" sz="2400" b="1" dirty="0"/>
          </a:p>
          <a:p>
            <a:pPr eaLnBrk="1" hangingPunct="1">
              <a:spcBef>
                <a:spcPct val="0"/>
              </a:spcBef>
              <a:buFontTx/>
              <a:buNone/>
            </a:pPr>
            <a:r>
              <a:rPr lang="en-US" altLang="en-US" sz="2400" b="1" dirty="0"/>
              <a:t>			(Wyatt Earp)</a:t>
            </a:r>
          </a:p>
        </p:txBody>
      </p:sp>
    </p:spTree>
    <p:extLst>
      <p:ext uri="{BB962C8B-B14F-4D97-AF65-F5344CB8AC3E}">
        <p14:creationId xmlns:p14="http://schemas.microsoft.com/office/powerpoint/2010/main" val="26614184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19200" y="1219200"/>
            <a:ext cx="6781800" cy="1323439"/>
          </a:xfrm>
          <a:prstGeom prst="rect">
            <a:avLst/>
          </a:prstGeom>
          <a:noFill/>
        </p:spPr>
        <p:txBody>
          <a:bodyPr wrap="square" rtlCol="0">
            <a:spAutoFit/>
          </a:bodyPr>
          <a:lstStyle/>
          <a:p>
            <a:r>
              <a:rPr lang="en-US" sz="4000" dirty="0">
                <a:latin typeface="+mj-lt"/>
              </a:rPr>
              <a:t>How will I provide the data to a statistician?</a:t>
            </a:r>
          </a:p>
        </p:txBody>
      </p:sp>
      <p:sp>
        <p:nvSpPr>
          <p:cNvPr id="2" name="TextBox 1"/>
          <p:cNvSpPr txBox="1"/>
          <p:nvPr/>
        </p:nvSpPr>
        <p:spPr>
          <a:xfrm>
            <a:off x="1254369" y="3075057"/>
            <a:ext cx="7086600" cy="707886"/>
          </a:xfrm>
          <a:prstGeom prst="rect">
            <a:avLst/>
          </a:prstGeom>
          <a:noFill/>
        </p:spPr>
        <p:txBody>
          <a:bodyPr wrap="square" rtlCol="0">
            <a:spAutoFit/>
          </a:bodyPr>
          <a:lstStyle/>
          <a:p>
            <a:r>
              <a:rPr lang="en-US" sz="4000" dirty="0">
                <a:latin typeface="+mj-lt"/>
              </a:rPr>
              <a:t>When will I get my results?</a:t>
            </a:r>
          </a:p>
        </p:txBody>
      </p:sp>
    </p:spTree>
    <p:extLst>
      <p:ext uri="{BB962C8B-B14F-4D97-AF65-F5344CB8AC3E}">
        <p14:creationId xmlns:p14="http://schemas.microsoft.com/office/powerpoint/2010/main" val="35364060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7800" y="152400"/>
            <a:ext cx="6705600" cy="707886"/>
          </a:xfrm>
          <a:prstGeom prst="rect">
            <a:avLst/>
          </a:prstGeom>
          <a:noFill/>
        </p:spPr>
        <p:txBody>
          <a:bodyPr wrap="square" rtlCol="0">
            <a:spAutoFit/>
          </a:bodyPr>
          <a:lstStyle/>
          <a:p>
            <a:r>
              <a:rPr lang="en-US" sz="4000" dirty="0">
                <a:latin typeface="+mj-lt"/>
              </a:rPr>
              <a:t>Where do I find help?</a:t>
            </a:r>
          </a:p>
        </p:txBody>
      </p:sp>
      <p:pic>
        <p:nvPicPr>
          <p:cNvPr id="3" name="Picture 2">
            <a:extLst>
              <a:ext uri="{FF2B5EF4-FFF2-40B4-BE49-F238E27FC236}">
                <a16:creationId xmlns:a16="http://schemas.microsoft.com/office/drawing/2014/main" id="{8EFE383A-1F40-4867-BC6B-5470BFBF1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25117"/>
            <a:ext cx="8382000" cy="6210329"/>
          </a:xfrm>
          <a:prstGeom prst="rect">
            <a:avLst/>
          </a:prstGeom>
        </p:spPr>
      </p:pic>
      <p:sp>
        <p:nvSpPr>
          <p:cNvPr id="4" name="Oval 3">
            <a:extLst>
              <a:ext uri="{FF2B5EF4-FFF2-40B4-BE49-F238E27FC236}">
                <a16:creationId xmlns:a16="http://schemas.microsoft.com/office/drawing/2014/main" id="{5C2A3057-FFE3-42F1-B915-355F737CAFA9}"/>
              </a:ext>
            </a:extLst>
          </p:cNvPr>
          <p:cNvSpPr/>
          <p:nvPr/>
        </p:nvSpPr>
        <p:spPr>
          <a:xfrm>
            <a:off x="3048000" y="5867400"/>
            <a:ext cx="4572000" cy="838200"/>
          </a:xfrm>
          <a:prstGeom prst="ellipse">
            <a:avLst/>
          </a:prstGeom>
          <a:noFill/>
          <a:ln w="76200">
            <a:solidFill>
              <a:srgbClr val="D62E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36122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6528" y="457200"/>
            <a:ext cx="2900072" cy="1323439"/>
          </a:xfrm>
          <a:prstGeom prst="rect">
            <a:avLst/>
          </a:prstGeom>
          <a:noFill/>
        </p:spPr>
        <p:txBody>
          <a:bodyPr wrap="square" rtlCol="0">
            <a:spAutoFit/>
          </a:bodyPr>
          <a:lstStyle/>
          <a:p>
            <a:r>
              <a:rPr lang="en-US" sz="4000" dirty="0">
                <a:latin typeface="+mj-lt"/>
              </a:rPr>
              <a:t>Where do I find help?</a:t>
            </a:r>
          </a:p>
        </p:txBody>
      </p:sp>
      <p:pic>
        <p:nvPicPr>
          <p:cNvPr id="4" name="Picture 3">
            <a:extLst>
              <a:ext uri="{FF2B5EF4-FFF2-40B4-BE49-F238E27FC236}">
                <a16:creationId xmlns:a16="http://schemas.microsoft.com/office/drawing/2014/main" id="{DB2EBB80-A25C-4DA7-9065-ED21E5F15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0602" y="-19929"/>
            <a:ext cx="5132146" cy="6858000"/>
          </a:xfrm>
          <a:prstGeom prst="rect">
            <a:avLst/>
          </a:prstGeom>
        </p:spPr>
      </p:pic>
      <p:sp>
        <p:nvSpPr>
          <p:cNvPr id="5" name="Oval 4">
            <a:extLst>
              <a:ext uri="{FF2B5EF4-FFF2-40B4-BE49-F238E27FC236}">
                <a16:creationId xmlns:a16="http://schemas.microsoft.com/office/drawing/2014/main" id="{FBD2725C-CD15-4F2F-B3F2-6ED75A852CBE}"/>
              </a:ext>
            </a:extLst>
          </p:cNvPr>
          <p:cNvSpPr/>
          <p:nvPr/>
        </p:nvSpPr>
        <p:spPr>
          <a:xfrm>
            <a:off x="6248400" y="4876800"/>
            <a:ext cx="1752600" cy="1371600"/>
          </a:xfrm>
          <a:prstGeom prst="ellipse">
            <a:avLst/>
          </a:prstGeom>
          <a:noFill/>
          <a:ln w="76200">
            <a:solidFill>
              <a:srgbClr val="0000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38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1509</TotalTime>
  <Words>3748</Words>
  <Application>Microsoft Office PowerPoint</Application>
  <PresentationFormat>On-screen Show (4:3)</PresentationFormat>
  <Paragraphs>470</Paragraphs>
  <Slides>101</Slides>
  <Notes>52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101</vt:i4>
      </vt:variant>
    </vt:vector>
  </HeadingPairs>
  <TitlesOfParts>
    <vt:vector size="114" baseType="lpstr">
      <vt:lpstr>Archer Book</vt:lpstr>
      <vt:lpstr>Arial</vt:lpstr>
      <vt:lpstr>Calibri</vt:lpstr>
      <vt:lpstr>Constantia</vt:lpstr>
      <vt:lpstr>Kristen ITC</vt:lpstr>
      <vt:lpstr>MV Boli</vt:lpstr>
      <vt:lpstr>Times New Roman</vt:lpstr>
      <vt:lpstr>Wingdings</vt:lpstr>
      <vt:lpstr>Wingdings 2</vt:lpstr>
      <vt:lpstr>Flow</vt:lpstr>
      <vt:lpstr>Clip</vt:lpstr>
      <vt:lpstr>ClipArt</vt:lpstr>
      <vt:lpstr>Worksheet</vt:lpstr>
      <vt:lpstr>Let’s Talk Research   Basic Questions for Planning Great Projects </vt:lpstr>
      <vt:lpstr>Research: methodically asking &amp; answering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Design </vt:lpstr>
      <vt:lpstr>Study Designs</vt:lpstr>
      <vt:lpstr>PowerPoint Presentation</vt:lpstr>
      <vt:lpstr>PowerPoint Presentation</vt:lpstr>
      <vt:lpstr>PowerPoint Presentation</vt:lpstr>
      <vt:lpstr>PowerPoint Presentation</vt:lpstr>
      <vt:lpstr>PowerPoint Presentation</vt:lpstr>
      <vt:lpstr>Data Types</vt:lpstr>
      <vt:lpstr>Categorical Data</vt:lpstr>
      <vt:lpstr>Examples:</vt:lpstr>
      <vt:lpstr>Ordinal Data</vt:lpstr>
      <vt:lpstr>Binary Data</vt:lpstr>
      <vt:lpstr>Quantity or Quantitative  Data</vt:lpstr>
      <vt:lpstr>Discrete Data</vt:lpstr>
      <vt:lpstr>PowerPoint Presentation</vt:lpstr>
      <vt:lpstr>Why is this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Information:</vt:lpstr>
      <vt:lpstr>PowerPoint Presentation</vt:lpstr>
      <vt:lpstr>PowerPoint Presentation</vt:lpstr>
      <vt:lpstr>PowerPoint Presentation</vt:lpstr>
      <vt:lpstr>PowerPoint Presentation</vt:lpstr>
      <vt:lpstr>PowerPoint Presentation</vt:lpstr>
      <vt:lpstr>What is a database?</vt:lpstr>
      <vt:lpstr>Why use a database?</vt:lpstr>
      <vt:lpstr>Databases versus Excel</vt:lpstr>
      <vt:lpstr>PowerPoint Presentation</vt:lpstr>
      <vt:lpstr>One Excel issue</vt:lpstr>
      <vt:lpstr>Databases</vt:lpstr>
      <vt:lpstr>Databases</vt:lpstr>
      <vt:lpstr>PowerPoint Presentation</vt:lpstr>
      <vt:lpstr>U of A / Banner resources</vt:lpstr>
      <vt:lpstr>PowerPoint Presentation</vt:lpstr>
      <vt:lpstr>Statistics:</vt:lpstr>
      <vt:lpstr>Statistics:</vt:lpstr>
      <vt:lpstr>So why is type of data or distribution of values important? </vt:lpstr>
      <vt:lpstr>PowerPoint Presentation</vt:lpstr>
      <vt:lpstr>Parametric methods</vt:lpstr>
      <vt:lpstr>Non-Parametric methods</vt:lpstr>
      <vt:lpstr>PowerPoint Presentation</vt:lpstr>
      <vt:lpstr>PowerPoint Presentation</vt:lpstr>
      <vt:lpstr>PowerPoint Presentation</vt:lpstr>
      <vt:lpstr>Differences between a clinical &amp; research database</vt:lpstr>
      <vt:lpstr>PowerPoint Presentation</vt:lpstr>
      <vt:lpstr>PowerPoint Presentation</vt:lpstr>
      <vt:lpstr>Advantages of a database</vt:lpstr>
      <vt:lpstr>Database Design Considerations</vt:lpstr>
      <vt:lpstr>Selected Elements of Data Management Planning</vt:lpstr>
      <vt:lpstr>Quality Control of Data Before Study</vt:lpstr>
      <vt:lpstr>Quality Control of Data Before Study</vt:lpstr>
      <vt:lpstr>What needs to be in the research database?</vt:lpstr>
      <vt:lpstr>Common Data Elements</vt:lpstr>
      <vt:lpstr>Designing the questions</vt:lpstr>
      <vt:lpstr>PowerPoint Presentation</vt:lpstr>
      <vt:lpstr>PowerPoint Presentation</vt:lpstr>
      <vt:lpstr>Operations Manual</vt:lpstr>
      <vt:lpstr>Data Dictionary - Operational</vt:lpstr>
      <vt:lpstr>Why code:</vt:lpstr>
      <vt:lpstr>Example of the need for data coding</vt:lpstr>
      <vt:lpstr>What do you mean &amp; how will you record it?</vt:lpstr>
      <vt:lpstr>Rules for Data Entry</vt:lpstr>
      <vt:lpstr>Avoid open-ended questions</vt:lpstr>
      <vt:lpstr>Use pre-coded, close ended  responses where possible</vt:lpstr>
      <vt:lpstr>If don’t code: Data in Spreadsheet</vt:lpstr>
      <vt:lpstr>Data Validation</vt:lpstr>
      <vt:lpstr>Types of Edit Checks</vt:lpstr>
      <vt:lpstr>Backup</vt:lpstr>
      <vt:lpstr>Attributes of Successful Data Management</vt:lpstr>
      <vt:lpstr>Quality</vt:lpstr>
      <vt:lpstr>PowerPoint Presentation</vt:lpstr>
      <vt:lpstr>PowerPoint Presentation</vt:lpstr>
      <vt:lpstr>PowerPoint Presentation</vt:lpstr>
      <vt:lpstr>PowerPoint Presentation</vt:lpstr>
      <vt:lpstr>PowerPoint Presentation</vt:lpstr>
    </vt:vector>
  </TitlesOfParts>
  <Company>The University of Arizona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You Never Thought You Wanted to Know About Thought You Wanted to Know About Biostatistics &amp; Study Design Services</dc:title>
  <dc:creator>Janet Foote</dc:creator>
  <cp:lastModifiedBy>Foote, Janet A - (jfoote)</cp:lastModifiedBy>
  <cp:revision>130</cp:revision>
  <cp:lastPrinted>2015-10-15T23:05:35Z</cp:lastPrinted>
  <dcterms:created xsi:type="dcterms:W3CDTF">2015-08-19T19:47:52Z</dcterms:created>
  <dcterms:modified xsi:type="dcterms:W3CDTF">2024-10-10T19:09:18Z</dcterms:modified>
</cp:coreProperties>
</file>