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6" r:id="rId2"/>
    <p:sldId id="443" r:id="rId3"/>
    <p:sldId id="427" r:id="rId4"/>
    <p:sldId id="408" r:id="rId5"/>
    <p:sldId id="409" r:id="rId6"/>
    <p:sldId id="522" r:id="rId7"/>
    <p:sldId id="410" r:id="rId8"/>
    <p:sldId id="524" r:id="rId9"/>
    <p:sldId id="510" r:id="rId10"/>
    <p:sldId id="426" r:id="rId11"/>
    <p:sldId id="412" r:id="rId12"/>
    <p:sldId id="529" r:id="rId13"/>
    <p:sldId id="530" r:id="rId14"/>
    <p:sldId id="531" r:id="rId15"/>
    <p:sldId id="532" r:id="rId16"/>
    <p:sldId id="533" r:id="rId17"/>
    <p:sldId id="447" r:id="rId18"/>
    <p:sldId id="448" r:id="rId19"/>
    <p:sldId id="281" r:id="rId20"/>
    <p:sldId id="287" r:id="rId21"/>
    <p:sldId id="284" r:id="rId22"/>
    <p:sldId id="285" r:id="rId23"/>
    <p:sldId id="286" r:id="rId24"/>
    <p:sldId id="289" r:id="rId25"/>
    <p:sldId id="292" r:id="rId26"/>
    <p:sldId id="456" r:id="rId27"/>
    <p:sldId id="507" r:id="rId28"/>
    <p:sldId id="459" r:id="rId29"/>
    <p:sldId id="460" r:id="rId30"/>
    <p:sldId id="461" r:id="rId31"/>
    <p:sldId id="534" r:id="rId32"/>
    <p:sldId id="428" r:id="rId33"/>
    <p:sldId id="440" r:id="rId34"/>
    <p:sldId id="442" r:id="rId35"/>
    <p:sldId id="441" r:id="rId36"/>
    <p:sldId id="304" r:id="rId37"/>
    <p:sldId id="361" r:id="rId38"/>
    <p:sldId id="362" r:id="rId39"/>
    <p:sldId id="429" r:id="rId40"/>
    <p:sldId id="423" r:id="rId41"/>
    <p:sldId id="364" r:id="rId42"/>
    <p:sldId id="475" r:id="rId43"/>
    <p:sldId id="462" r:id="rId44"/>
    <p:sldId id="365" r:id="rId45"/>
    <p:sldId id="463" r:id="rId46"/>
    <p:sldId id="404" r:id="rId47"/>
    <p:sldId id="391" r:id="rId48"/>
    <p:sldId id="389" r:id="rId49"/>
    <p:sldId id="419" r:id="rId50"/>
    <p:sldId id="420" r:id="rId51"/>
    <p:sldId id="464" r:id="rId52"/>
    <p:sldId id="465" r:id="rId53"/>
    <p:sldId id="466" r:id="rId54"/>
    <p:sldId id="472" r:id="rId55"/>
    <p:sldId id="478" r:id="rId56"/>
    <p:sldId id="479" r:id="rId57"/>
    <p:sldId id="481" r:id="rId58"/>
    <p:sldId id="483" r:id="rId59"/>
    <p:sldId id="484" r:id="rId60"/>
    <p:sldId id="488" r:id="rId61"/>
    <p:sldId id="489" r:id="rId62"/>
    <p:sldId id="491" r:id="rId63"/>
    <p:sldId id="494" r:id="rId64"/>
    <p:sldId id="495" r:id="rId65"/>
    <p:sldId id="497" r:id="rId66"/>
    <p:sldId id="499" r:id="rId67"/>
    <p:sldId id="502" r:id="rId68"/>
    <p:sldId id="503" r:id="rId69"/>
    <p:sldId id="505" r:id="rId70"/>
    <p:sldId id="535" r:id="rId71"/>
    <p:sldId id="467" r:id="rId72"/>
    <p:sldId id="536" r:id="rId73"/>
    <p:sldId id="434" r:id="rId74"/>
    <p:sldId id="514" r:id="rId75"/>
    <p:sldId id="437" r:id="rId76"/>
    <p:sldId id="372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62E00"/>
    <a:srgbClr val="0000FF"/>
    <a:srgbClr val="5D93FF"/>
    <a:srgbClr val="CC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38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2ADF2-2DD9-4114-A423-1D63ADC0839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1E843E-3918-482E-9AA0-CF1757C5D08E}">
      <dgm:prSet/>
      <dgm:spPr/>
      <dgm:t>
        <a:bodyPr/>
        <a:lstStyle/>
        <a:p>
          <a:pPr algn="ctr"/>
          <a:r>
            <a:rPr lang="en-US" dirty="0"/>
            <a:t>Basic vs Applied</a:t>
          </a:r>
        </a:p>
      </dgm:t>
    </dgm:pt>
    <dgm:pt modelId="{3EB8F260-C097-4AC2-B287-2CC79DC15635}" type="parTrans" cxnId="{9B061BE3-0CDD-45FC-9A87-EEE80981297E}">
      <dgm:prSet/>
      <dgm:spPr/>
      <dgm:t>
        <a:bodyPr/>
        <a:lstStyle/>
        <a:p>
          <a:pPr algn="ctr"/>
          <a:endParaRPr lang="en-US"/>
        </a:p>
      </dgm:t>
    </dgm:pt>
    <dgm:pt modelId="{32D67DA6-B6DA-4813-ACFE-92135B1F4B1E}" type="sibTrans" cxnId="{9B061BE3-0CDD-45FC-9A87-EEE80981297E}">
      <dgm:prSet/>
      <dgm:spPr/>
      <dgm:t>
        <a:bodyPr/>
        <a:lstStyle/>
        <a:p>
          <a:pPr algn="ctr"/>
          <a:endParaRPr lang="en-US"/>
        </a:p>
      </dgm:t>
    </dgm:pt>
    <dgm:pt modelId="{87C0DA95-9A81-4D04-9B81-B3A9E242813E}">
      <dgm:prSet/>
      <dgm:spPr/>
      <dgm:t>
        <a:bodyPr/>
        <a:lstStyle/>
        <a:p>
          <a:pPr algn="ctr"/>
          <a:r>
            <a:rPr lang="en-US" dirty="0"/>
            <a:t>Clinical vs Translational</a:t>
          </a:r>
        </a:p>
      </dgm:t>
    </dgm:pt>
    <dgm:pt modelId="{F391C9BD-DC4B-49FD-83A6-204642F560C8}" type="parTrans" cxnId="{89421644-C3B1-4584-B9AC-B425FB3912E5}">
      <dgm:prSet/>
      <dgm:spPr/>
      <dgm:t>
        <a:bodyPr/>
        <a:lstStyle/>
        <a:p>
          <a:pPr algn="ctr"/>
          <a:endParaRPr lang="en-US"/>
        </a:p>
      </dgm:t>
    </dgm:pt>
    <dgm:pt modelId="{9A87384E-429E-4837-99BE-C32CFC20F32E}" type="sibTrans" cxnId="{89421644-C3B1-4584-B9AC-B425FB3912E5}">
      <dgm:prSet/>
      <dgm:spPr/>
      <dgm:t>
        <a:bodyPr/>
        <a:lstStyle/>
        <a:p>
          <a:pPr algn="ctr"/>
          <a:endParaRPr lang="en-US"/>
        </a:p>
      </dgm:t>
    </dgm:pt>
    <dgm:pt modelId="{53D843A9-5DBE-48CA-A3F0-9549DB963CC7}">
      <dgm:prSet/>
      <dgm:spPr/>
      <dgm:t>
        <a:bodyPr/>
        <a:lstStyle/>
        <a:p>
          <a:pPr algn="ctr"/>
          <a:r>
            <a:rPr lang="en-US" dirty="0"/>
            <a:t>Quantitative vs Qualitative</a:t>
          </a:r>
        </a:p>
      </dgm:t>
    </dgm:pt>
    <dgm:pt modelId="{C66D5F51-670C-45E4-B383-AAF7BBBBFD1C}" type="parTrans" cxnId="{F6E77E83-1CD0-4FE5-8DD5-C50788B60554}">
      <dgm:prSet/>
      <dgm:spPr/>
      <dgm:t>
        <a:bodyPr/>
        <a:lstStyle/>
        <a:p>
          <a:pPr algn="ctr"/>
          <a:endParaRPr lang="en-US"/>
        </a:p>
      </dgm:t>
    </dgm:pt>
    <dgm:pt modelId="{A062BD8C-EC0C-4D13-90A1-20340B95FB79}" type="sibTrans" cxnId="{F6E77E83-1CD0-4FE5-8DD5-C50788B60554}">
      <dgm:prSet/>
      <dgm:spPr/>
      <dgm:t>
        <a:bodyPr/>
        <a:lstStyle/>
        <a:p>
          <a:pPr algn="ctr"/>
          <a:endParaRPr lang="en-US"/>
        </a:p>
      </dgm:t>
    </dgm:pt>
    <dgm:pt modelId="{D42A08A7-ABB3-440D-AB56-5BAF7496665E}">
      <dgm:prSet/>
      <dgm:spPr/>
      <dgm:t>
        <a:bodyPr/>
        <a:lstStyle/>
        <a:p>
          <a:pPr algn="ctr"/>
          <a:r>
            <a:rPr lang="en-US" dirty="0"/>
            <a:t>Retrospective vs Prospective</a:t>
          </a:r>
        </a:p>
      </dgm:t>
    </dgm:pt>
    <dgm:pt modelId="{D0029FB4-13E2-48B5-A186-894F35CA4DDA}" type="parTrans" cxnId="{5200DEE4-8376-4DFB-AA99-0B5BFCEA0C9A}">
      <dgm:prSet/>
      <dgm:spPr/>
      <dgm:t>
        <a:bodyPr/>
        <a:lstStyle/>
        <a:p>
          <a:pPr algn="ctr"/>
          <a:endParaRPr lang="en-US"/>
        </a:p>
      </dgm:t>
    </dgm:pt>
    <dgm:pt modelId="{8332636D-A1F1-48FA-BE3F-BAC896094BC1}" type="sibTrans" cxnId="{5200DEE4-8376-4DFB-AA99-0B5BFCEA0C9A}">
      <dgm:prSet/>
      <dgm:spPr/>
      <dgm:t>
        <a:bodyPr/>
        <a:lstStyle/>
        <a:p>
          <a:pPr algn="ctr"/>
          <a:endParaRPr lang="en-US"/>
        </a:p>
      </dgm:t>
    </dgm:pt>
    <dgm:pt modelId="{02569EB0-C23D-4049-B35B-7C44CFFA5C1A}" type="pres">
      <dgm:prSet presAssocID="{D5F2ADF2-2DD9-4114-A423-1D63ADC08394}" presName="Name0" presStyleCnt="0">
        <dgm:presLayoutVars>
          <dgm:dir/>
          <dgm:animLvl val="lvl"/>
          <dgm:resizeHandles val="exact"/>
        </dgm:presLayoutVars>
      </dgm:prSet>
      <dgm:spPr/>
    </dgm:pt>
    <dgm:pt modelId="{D5C5AA8A-0D5D-43D0-8590-61DA7EB9569D}" type="pres">
      <dgm:prSet presAssocID="{591E843E-3918-482E-9AA0-CF1757C5D08E}" presName="linNode" presStyleCnt="0"/>
      <dgm:spPr/>
    </dgm:pt>
    <dgm:pt modelId="{42F4E066-6AFD-4D04-88FC-A99ABEBD180F}" type="pres">
      <dgm:prSet presAssocID="{591E843E-3918-482E-9AA0-CF1757C5D08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AB54952-C150-456D-86C5-949E7AB0A876}" type="pres">
      <dgm:prSet presAssocID="{32D67DA6-B6DA-4813-ACFE-92135B1F4B1E}" presName="sp" presStyleCnt="0"/>
      <dgm:spPr/>
    </dgm:pt>
    <dgm:pt modelId="{AD4B4105-BD65-4EE0-8C62-1593AEB1A85F}" type="pres">
      <dgm:prSet presAssocID="{87C0DA95-9A81-4D04-9B81-B3A9E242813E}" presName="linNode" presStyleCnt="0"/>
      <dgm:spPr/>
    </dgm:pt>
    <dgm:pt modelId="{8BAF9EA3-622E-4ABC-B3AD-A83867539BA8}" type="pres">
      <dgm:prSet presAssocID="{87C0DA95-9A81-4D04-9B81-B3A9E242813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27723DA-A78A-49EC-97DA-6C4D43317517}" type="pres">
      <dgm:prSet presAssocID="{9A87384E-429E-4837-99BE-C32CFC20F32E}" presName="sp" presStyleCnt="0"/>
      <dgm:spPr/>
    </dgm:pt>
    <dgm:pt modelId="{DA9060C1-8A55-43FA-AAA0-86FAB5F984D9}" type="pres">
      <dgm:prSet presAssocID="{53D843A9-5DBE-48CA-A3F0-9549DB963CC7}" presName="linNode" presStyleCnt="0"/>
      <dgm:spPr/>
    </dgm:pt>
    <dgm:pt modelId="{B6A8EA89-2C41-4593-90E7-E56F8D3CD964}" type="pres">
      <dgm:prSet presAssocID="{53D843A9-5DBE-48CA-A3F0-9549DB963C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540C04C-AB57-4DBC-A20B-6F15EBDE2DEC}" type="pres">
      <dgm:prSet presAssocID="{A062BD8C-EC0C-4D13-90A1-20340B95FB79}" presName="sp" presStyleCnt="0"/>
      <dgm:spPr/>
    </dgm:pt>
    <dgm:pt modelId="{DFD57119-9741-4A8D-9431-EF5826D9286D}" type="pres">
      <dgm:prSet presAssocID="{D42A08A7-ABB3-440D-AB56-5BAF7496665E}" presName="linNode" presStyleCnt="0"/>
      <dgm:spPr/>
    </dgm:pt>
    <dgm:pt modelId="{32618C0C-B692-4F5D-BB35-D08233483841}" type="pres">
      <dgm:prSet presAssocID="{D42A08A7-ABB3-440D-AB56-5BAF7496665E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9421644-C3B1-4584-B9AC-B425FB3912E5}" srcId="{D5F2ADF2-2DD9-4114-A423-1D63ADC08394}" destId="{87C0DA95-9A81-4D04-9B81-B3A9E242813E}" srcOrd="1" destOrd="0" parTransId="{F391C9BD-DC4B-49FD-83A6-204642F560C8}" sibTransId="{9A87384E-429E-4837-99BE-C32CFC20F32E}"/>
    <dgm:cxn modelId="{74A2004A-D536-4135-B82D-35963FFDAE3F}" type="presOf" srcId="{53D843A9-5DBE-48CA-A3F0-9549DB963CC7}" destId="{B6A8EA89-2C41-4593-90E7-E56F8D3CD964}" srcOrd="0" destOrd="0" presId="urn:microsoft.com/office/officeart/2005/8/layout/vList5"/>
    <dgm:cxn modelId="{0A4A5150-D2E5-49C6-8950-23970804EB6C}" type="presOf" srcId="{D42A08A7-ABB3-440D-AB56-5BAF7496665E}" destId="{32618C0C-B692-4F5D-BB35-D08233483841}" srcOrd="0" destOrd="0" presId="urn:microsoft.com/office/officeart/2005/8/layout/vList5"/>
    <dgm:cxn modelId="{16857655-6FCF-46BA-93D7-51D9F8D78B81}" type="presOf" srcId="{D5F2ADF2-2DD9-4114-A423-1D63ADC08394}" destId="{02569EB0-C23D-4049-B35B-7C44CFFA5C1A}" srcOrd="0" destOrd="0" presId="urn:microsoft.com/office/officeart/2005/8/layout/vList5"/>
    <dgm:cxn modelId="{0B68EB82-774F-4D6A-BC60-72F59D78FD31}" type="presOf" srcId="{591E843E-3918-482E-9AA0-CF1757C5D08E}" destId="{42F4E066-6AFD-4D04-88FC-A99ABEBD180F}" srcOrd="0" destOrd="0" presId="urn:microsoft.com/office/officeart/2005/8/layout/vList5"/>
    <dgm:cxn modelId="{F6E77E83-1CD0-4FE5-8DD5-C50788B60554}" srcId="{D5F2ADF2-2DD9-4114-A423-1D63ADC08394}" destId="{53D843A9-5DBE-48CA-A3F0-9549DB963CC7}" srcOrd="2" destOrd="0" parTransId="{C66D5F51-670C-45E4-B383-AAF7BBBBFD1C}" sibTransId="{A062BD8C-EC0C-4D13-90A1-20340B95FB79}"/>
    <dgm:cxn modelId="{AA0FCBAE-00B7-4D9F-9D27-600928FFC868}" type="presOf" srcId="{87C0DA95-9A81-4D04-9B81-B3A9E242813E}" destId="{8BAF9EA3-622E-4ABC-B3AD-A83867539BA8}" srcOrd="0" destOrd="0" presId="urn:microsoft.com/office/officeart/2005/8/layout/vList5"/>
    <dgm:cxn modelId="{9B061BE3-0CDD-45FC-9A87-EEE80981297E}" srcId="{D5F2ADF2-2DD9-4114-A423-1D63ADC08394}" destId="{591E843E-3918-482E-9AA0-CF1757C5D08E}" srcOrd="0" destOrd="0" parTransId="{3EB8F260-C097-4AC2-B287-2CC79DC15635}" sibTransId="{32D67DA6-B6DA-4813-ACFE-92135B1F4B1E}"/>
    <dgm:cxn modelId="{5200DEE4-8376-4DFB-AA99-0B5BFCEA0C9A}" srcId="{D5F2ADF2-2DD9-4114-A423-1D63ADC08394}" destId="{D42A08A7-ABB3-440D-AB56-5BAF7496665E}" srcOrd="3" destOrd="0" parTransId="{D0029FB4-13E2-48B5-A186-894F35CA4DDA}" sibTransId="{8332636D-A1F1-48FA-BE3F-BAC896094BC1}"/>
    <dgm:cxn modelId="{CCACEFAF-36B6-42C3-A764-888FA04E13B2}" type="presParOf" srcId="{02569EB0-C23D-4049-B35B-7C44CFFA5C1A}" destId="{D5C5AA8A-0D5D-43D0-8590-61DA7EB9569D}" srcOrd="0" destOrd="0" presId="urn:microsoft.com/office/officeart/2005/8/layout/vList5"/>
    <dgm:cxn modelId="{F74504CD-8EAC-47AD-906C-523E96819721}" type="presParOf" srcId="{D5C5AA8A-0D5D-43D0-8590-61DA7EB9569D}" destId="{42F4E066-6AFD-4D04-88FC-A99ABEBD180F}" srcOrd="0" destOrd="0" presId="urn:microsoft.com/office/officeart/2005/8/layout/vList5"/>
    <dgm:cxn modelId="{537DD61B-BC89-4860-B810-C3AF338ADCB6}" type="presParOf" srcId="{02569EB0-C23D-4049-B35B-7C44CFFA5C1A}" destId="{8AB54952-C150-456D-86C5-949E7AB0A876}" srcOrd="1" destOrd="0" presId="urn:microsoft.com/office/officeart/2005/8/layout/vList5"/>
    <dgm:cxn modelId="{D35DA12C-8CF1-49FE-ABC5-715F3A21256F}" type="presParOf" srcId="{02569EB0-C23D-4049-B35B-7C44CFFA5C1A}" destId="{AD4B4105-BD65-4EE0-8C62-1593AEB1A85F}" srcOrd="2" destOrd="0" presId="urn:microsoft.com/office/officeart/2005/8/layout/vList5"/>
    <dgm:cxn modelId="{FE90F6CD-D8F8-4A57-9687-4E419E2A00F2}" type="presParOf" srcId="{AD4B4105-BD65-4EE0-8C62-1593AEB1A85F}" destId="{8BAF9EA3-622E-4ABC-B3AD-A83867539BA8}" srcOrd="0" destOrd="0" presId="urn:microsoft.com/office/officeart/2005/8/layout/vList5"/>
    <dgm:cxn modelId="{E5C5FA8C-E871-4EA5-8A83-D85B7551EC68}" type="presParOf" srcId="{02569EB0-C23D-4049-B35B-7C44CFFA5C1A}" destId="{127723DA-A78A-49EC-97DA-6C4D43317517}" srcOrd="3" destOrd="0" presId="urn:microsoft.com/office/officeart/2005/8/layout/vList5"/>
    <dgm:cxn modelId="{34DB4058-FB54-415E-B06D-C45F17E54702}" type="presParOf" srcId="{02569EB0-C23D-4049-B35B-7C44CFFA5C1A}" destId="{DA9060C1-8A55-43FA-AAA0-86FAB5F984D9}" srcOrd="4" destOrd="0" presId="urn:microsoft.com/office/officeart/2005/8/layout/vList5"/>
    <dgm:cxn modelId="{6B49E739-39B0-43D6-8B4E-F68BD9BBCD33}" type="presParOf" srcId="{DA9060C1-8A55-43FA-AAA0-86FAB5F984D9}" destId="{B6A8EA89-2C41-4593-90E7-E56F8D3CD964}" srcOrd="0" destOrd="0" presId="urn:microsoft.com/office/officeart/2005/8/layout/vList5"/>
    <dgm:cxn modelId="{F72E010E-6A40-40B2-904F-6BBF42684E00}" type="presParOf" srcId="{02569EB0-C23D-4049-B35B-7C44CFFA5C1A}" destId="{7540C04C-AB57-4DBC-A20B-6F15EBDE2DEC}" srcOrd="5" destOrd="0" presId="urn:microsoft.com/office/officeart/2005/8/layout/vList5"/>
    <dgm:cxn modelId="{EB5DFB33-2501-4065-9798-0F0D5CE4609E}" type="presParOf" srcId="{02569EB0-C23D-4049-B35B-7C44CFFA5C1A}" destId="{DFD57119-9741-4A8D-9431-EF5826D9286D}" srcOrd="6" destOrd="0" presId="urn:microsoft.com/office/officeart/2005/8/layout/vList5"/>
    <dgm:cxn modelId="{580B0057-642E-4C10-81AC-1B5398BA3503}" type="presParOf" srcId="{DFD57119-9741-4A8D-9431-EF5826D9286D}" destId="{32618C0C-B692-4F5D-BB35-D082334838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149F7E-869E-48A9-A7CE-18E015D29C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5BCF6-31DF-4E00-914E-5BF0C674F03B}">
      <dgm:prSet/>
      <dgm:spPr/>
      <dgm:t>
        <a:bodyPr/>
        <a:lstStyle/>
        <a:p>
          <a:pPr algn="ctr"/>
          <a:r>
            <a:rPr lang="en-US" b="0" i="0" baseline="0"/>
            <a:t>Informed consent</a:t>
          </a:r>
          <a:endParaRPr lang="en-US"/>
        </a:p>
      </dgm:t>
    </dgm:pt>
    <dgm:pt modelId="{0D127104-1200-4CF9-B5CA-2E9857B3CC0C}" type="parTrans" cxnId="{122D2C8A-B0EB-4F43-B09C-246F7F0F2AFA}">
      <dgm:prSet/>
      <dgm:spPr/>
      <dgm:t>
        <a:bodyPr/>
        <a:lstStyle/>
        <a:p>
          <a:endParaRPr lang="en-US"/>
        </a:p>
      </dgm:t>
    </dgm:pt>
    <dgm:pt modelId="{F5EAE0E2-FB28-49C5-954F-2871128280BE}" type="sibTrans" cxnId="{122D2C8A-B0EB-4F43-B09C-246F7F0F2AFA}">
      <dgm:prSet/>
      <dgm:spPr/>
      <dgm:t>
        <a:bodyPr/>
        <a:lstStyle/>
        <a:p>
          <a:endParaRPr lang="en-US"/>
        </a:p>
      </dgm:t>
    </dgm:pt>
    <dgm:pt modelId="{4F13B3D9-1989-43C9-B420-6D5A64334CB0}">
      <dgm:prSet/>
      <dgm:spPr/>
      <dgm:t>
        <a:bodyPr/>
        <a:lstStyle/>
        <a:p>
          <a:pPr algn="ctr"/>
          <a:r>
            <a:rPr lang="en-US" b="0" i="0" baseline="0" dirty="0"/>
            <a:t>IRB approval</a:t>
          </a:r>
          <a:endParaRPr lang="en-US" dirty="0"/>
        </a:p>
      </dgm:t>
    </dgm:pt>
    <dgm:pt modelId="{5A4EFF72-83D4-40AD-8FA3-43EC2B2C190B}" type="parTrans" cxnId="{3BE1AA05-C66F-40AB-B022-1B3A9A8BF511}">
      <dgm:prSet/>
      <dgm:spPr/>
      <dgm:t>
        <a:bodyPr/>
        <a:lstStyle/>
        <a:p>
          <a:endParaRPr lang="en-US"/>
        </a:p>
      </dgm:t>
    </dgm:pt>
    <dgm:pt modelId="{A7E59AC7-22EB-43DF-90F7-17D9F38DE997}" type="sibTrans" cxnId="{3BE1AA05-C66F-40AB-B022-1B3A9A8BF511}">
      <dgm:prSet/>
      <dgm:spPr/>
      <dgm:t>
        <a:bodyPr/>
        <a:lstStyle/>
        <a:p>
          <a:endParaRPr lang="en-US"/>
        </a:p>
      </dgm:t>
    </dgm:pt>
    <dgm:pt modelId="{FB353FBF-D6EE-4851-8F33-94F5CE2541AA}">
      <dgm:prSet/>
      <dgm:spPr/>
      <dgm:t>
        <a:bodyPr/>
        <a:lstStyle/>
        <a:p>
          <a:pPr algn="ctr"/>
          <a:r>
            <a:rPr lang="en-US" b="0" i="0" baseline="0"/>
            <a:t>Vulnerable populations</a:t>
          </a:r>
          <a:endParaRPr lang="en-US"/>
        </a:p>
      </dgm:t>
    </dgm:pt>
    <dgm:pt modelId="{D2BDDC9A-9BF7-42F8-925D-FEADA4976375}" type="parTrans" cxnId="{0FD4BFBF-6797-478E-9FC4-36E083ADF21C}">
      <dgm:prSet/>
      <dgm:spPr/>
      <dgm:t>
        <a:bodyPr/>
        <a:lstStyle/>
        <a:p>
          <a:endParaRPr lang="en-US"/>
        </a:p>
      </dgm:t>
    </dgm:pt>
    <dgm:pt modelId="{D3D62A7B-4E19-4CD0-BA13-5F83994CD788}" type="sibTrans" cxnId="{0FD4BFBF-6797-478E-9FC4-36E083ADF21C}">
      <dgm:prSet/>
      <dgm:spPr/>
      <dgm:t>
        <a:bodyPr/>
        <a:lstStyle/>
        <a:p>
          <a:endParaRPr lang="en-US"/>
        </a:p>
      </dgm:t>
    </dgm:pt>
    <dgm:pt modelId="{93F03B46-8688-4917-99E7-7103FADD05EB}" type="pres">
      <dgm:prSet presAssocID="{31149F7E-869E-48A9-A7CE-18E015D29C45}" presName="Name0" presStyleCnt="0">
        <dgm:presLayoutVars>
          <dgm:dir/>
          <dgm:animLvl val="lvl"/>
          <dgm:resizeHandles val="exact"/>
        </dgm:presLayoutVars>
      </dgm:prSet>
      <dgm:spPr/>
    </dgm:pt>
    <dgm:pt modelId="{2D425532-B181-4846-B0FE-6742AFCDFC07}" type="pres">
      <dgm:prSet presAssocID="{8B55BCF6-31DF-4E00-914E-5BF0C674F03B}" presName="linNode" presStyleCnt="0"/>
      <dgm:spPr/>
    </dgm:pt>
    <dgm:pt modelId="{AB354894-AB5E-49D1-A859-70B3207F2EC8}" type="pres">
      <dgm:prSet presAssocID="{8B55BCF6-31DF-4E00-914E-5BF0C674F03B}" presName="parentText" presStyleLbl="node1" presStyleIdx="0" presStyleCnt="3" custScaleX="69846" custLinFactNeighborX="-86798" custLinFactNeighborY="63688">
        <dgm:presLayoutVars>
          <dgm:chMax val="1"/>
          <dgm:bulletEnabled val="1"/>
        </dgm:presLayoutVars>
      </dgm:prSet>
      <dgm:spPr/>
    </dgm:pt>
    <dgm:pt modelId="{75BB9BB5-4805-4A24-9E47-25B61D3FAEF7}" type="pres">
      <dgm:prSet presAssocID="{F5EAE0E2-FB28-49C5-954F-2871128280BE}" presName="sp" presStyleCnt="0"/>
      <dgm:spPr/>
    </dgm:pt>
    <dgm:pt modelId="{02E156F8-DF3C-4852-8845-A7F1498B9CE4}" type="pres">
      <dgm:prSet presAssocID="{4F13B3D9-1989-43C9-B420-6D5A64334CB0}" presName="linNode" presStyleCnt="0"/>
      <dgm:spPr/>
    </dgm:pt>
    <dgm:pt modelId="{7130283A-299D-4F77-B750-EF446AF637BF}" type="pres">
      <dgm:prSet presAssocID="{4F13B3D9-1989-43C9-B420-6D5A64334CB0}" presName="parentText" presStyleLbl="node1" presStyleIdx="1" presStyleCnt="3" custScaleX="58426" custLinFactNeighborX="-2261" custLinFactNeighborY="-41312">
        <dgm:presLayoutVars>
          <dgm:chMax val="1"/>
          <dgm:bulletEnabled val="1"/>
        </dgm:presLayoutVars>
      </dgm:prSet>
      <dgm:spPr/>
    </dgm:pt>
    <dgm:pt modelId="{4F4F6803-6E45-420A-ABFB-731ADF6E3F21}" type="pres">
      <dgm:prSet presAssocID="{A7E59AC7-22EB-43DF-90F7-17D9F38DE997}" presName="sp" presStyleCnt="0"/>
      <dgm:spPr/>
    </dgm:pt>
    <dgm:pt modelId="{562A75F8-3885-4331-BC70-B6DF50DCB539}" type="pres">
      <dgm:prSet presAssocID="{FB353FBF-D6EE-4851-8F33-94F5CE2541AA}" presName="linNode" presStyleCnt="0"/>
      <dgm:spPr/>
    </dgm:pt>
    <dgm:pt modelId="{0F70E126-F667-4C06-8374-31E81C61F0E6}" type="pres">
      <dgm:prSet presAssocID="{FB353FBF-D6EE-4851-8F33-94F5CE2541AA}" presName="parentText" presStyleLbl="node1" presStyleIdx="2" presStyleCnt="3" custScaleX="65664" custLinFactY="-46312" custLinFactNeighborX="73874" custLinFactNeighborY="-100000">
        <dgm:presLayoutVars>
          <dgm:chMax val="1"/>
          <dgm:bulletEnabled val="1"/>
        </dgm:presLayoutVars>
      </dgm:prSet>
      <dgm:spPr/>
    </dgm:pt>
  </dgm:ptLst>
  <dgm:cxnLst>
    <dgm:cxn modelId="{3BE1AA05-C66F-40AB-B022-1B3A9A8BF511}" srcId="{31149F7E-869E-48A9-A7CE-18E015D29C45}" destId="{4F13B3D9-1989-43C9-B420-6D5A64334CB0}" srcOrd="1" destOrd="0" parTransId="{5A4EFF72-83D4-40AD-8FA3-43EC2B2C190B}" sibTransId="{A7E59AC7-22EB-43DF-90F7-17D9F38DE997}"/>
    <dgm:cxn modelId="{802D997E-D38B-4F9D-80E2-01F057A15093}" type="presOf" srcId="{FB353FBF-D6EE-4851-8F33-94F5CE2541AA}" destId="{0F70E126-F667-4C06-8374-31E81C61F0E6}" srcOrd="0" destOrd="0" presId="urn:microsoft.com/office/officeart/2005/8/layout/vList5"/>
    <dgm:cxn modelId="{122D2C8A-B0EB-4F43-B09C-246F7F0F2AFA}" srcId="{31149F7E-869E-48A9-A7CE-18E015D29C45}" destId="{8B55BCF6-31DF-4E00-914E-5BF0C674F03B}" srcOrd="0" destOrd="0" parTransId="{0D127104-1200-4CF9-B5CA-2E9857B3CC0C}" sibTransId="{F5EAE0E2-FB28-49C5-954F-2871128280BE}"/>
    <dgm:cxn modelId="{A9E4B6B9-059D-493B-98F8-A23D482D7713}" type="presOf" srcId="{31149F7E-869E-48A9-A7CE-18E015D29C45}" destId="{93F03B46-8688-4917-99E7-7103FADD05EB}" srcOrd="0" destOrd="0" presId="urn:microsoft.com/office/officeart/2005/8/layout/vList5"/>
    <dgm:cxn modelId="{0FD4BFBF-6797-478E-9FC4-36E083ADF21C}" srcId="{31149F7E-869E-48A9-A7CE-18E015D29C45}" destId="{FB353FBF-D6EE-4851-8F33-94F5CE2541AA}" srcOrd="2" destOrd="0" parTransId="{D2BDDC9A-9BF7-42F8-925D-FEADA4976375}" sibTransId="{D3D62A7B-4E19-4CD0-BA13-5F83994CD788}"/>
    <dgm:cxn modelId="{E34496D0-3B4A-4CE1-9E15-E66681D4D9F6}" type="presOf" srcId="{4F13B3D9-1989-43C9-B420-6D5A64334CB0}" destId="{7130283A-299D-4F77-B750-EF446AF637BF}" srcOrd="0" destOrd="0" presId="urn:microsoft.com/office/officeart/2005/8/layout/vList5"/>
    <dgm:cxn modelId="{DBFEB3ED-DEAD-486B-BBF9-880CF2319B77}" type="presOf" srcId="{8B55BCF6-31DF-4E00-914E-5BF0C674F03B}" destId="{AB354894-AB5E-49D1-A859-70B3207F2EC8}" srcOrd="0" destOrd="0" presId="urn:microsoft.com/office/officeart/2005/8/layout/vList5"/>
    <dgm:cxn modelId="{BF6BC79F-0AA4-44BF-8D7E-2D0B0E0B5D7F}" type="presParOf" srcId="{93F03B46-8688-4917-99E7-7103FADD05EB}" destId="{2D425532-B181-4846-B0FE-6742AFCDFC07}" srcOrd="0" destOrd="0" presId="urn:microsoft.com/office/officeart/2005/8/layout/vList5"/>
    <dgm:cxn modelId="{1CC5782F-4FE6-4F59-ABE9-08C7811BD3B1}" type="presParOf" srcId="{2D425532-B181-4846-B0FE-6742AFCDFC07}" destId="{AB354894-AB5E-49D1-A859-70B3207F2EC8}" srcOrd="0" destOrd="0" presId="urn:microsoft.com/office/officeart/2005/8/layout/vList5"/>
    <dgm:cxn modelId="{551D3F5F-1388-4D03-AEFC-E223BEA3FF53}" type="presParOf" srcId="{93F03B46-8688-4917-99E7-7103FADD05EB}" destId="{75BB9BB5-4805-4A24-9E47-25B61D3FAEF7}" srcOrd="1" destOrd="0" presId="urn:microsoft.com/office/officeart/2005/8/layout/vList5"/>
    <dgm:cxn modelId="{CB224EFB-403A-47DA-8D75-8D61C476E93B}" type="presParOf" srcId="{93F03B46-8688-4917-99E7-7103FADD05EB}" destId="{02E156F8-DF3C-4852-8845-A7F1498B9CE4}" srcOrd="2" destOrd="0" presId="urn:microsoft.com/office/officeart/2005/8/layout/vList5"/>
    <dgm:cxn modelId="{748761D5-7605-4B10-9269-EFC2A0284E3D}" type="presParOf" srcId="{02E156F8-DF3C-4852-8845-A7F1498B9CE4}" destId="{7130283A-299D-4F77-B750-EF446AF637BF}" srcOrd="0" destOrd="0" presId="urn:microsoft.com/office/officeart/2005/8/layout/vList5"/>
    <dgm:cxn modelId="{20FEA30D-6A65-4B4D-B075-C8481AA1BA00}" type="presParOf" srcId="{93F03B46-8688-4917-99E7-7103FADD05EB}" destId="{4F4F6803-6E45-420A-ABFB-731ADF6E3F21}" srcOrd="3" destOrd="0" presId="urn:microsoft.com/office/officeart/2005/8/layout/vList5"/>
    <dgm:cxn modelId="{D2B5661F-68F6-4DEF-9734-DE73AC4281AF}" type="presParOf" srcId="{93F03B46-8688-4917-99E7-7103FADD05EB}" destId="{562A75F8-3885-4331-BC70-B6DF50DCB539}" srcOrd="4" destOrd="0" presId="urn:microsoft.com/office/officeart/2005/8/layout/vList5"/>
    <dgm:cxn modelId="{BC992AE2-66A2-4BB2-9CF6-28D9F21CDFC0}" type="presParOf" srcId="{562A75F8-3885-4331-BC70-B6DF50DCB539}" destId="{0F70E126-F667-4C06-8374-31E81C61F0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743619-52E6-4F64-B484-8F6106E0D1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24E2C7-84FD-4FD1-BF23-5A4ECCE7079D}">
      <dgm:prSet/>
      <dgm:spPr/>
      <dgm:t>
        <a:bodyPr/>
        <a:lstStyle/>
        <a:p>
          <a:r>
            <a:rPr lang="en-US"/>
            <a:t>How will I provide the data to a statistician?</a:t>
          </a:r>
        </a:p>
      </dgm:t>
    </dgm:pt>
    <dgm:pt modelId="{6C81FCC9-3C62-44E4-8955-7BAF36B0FC0F}" type="parTrans" cxnId="{96E7055D-51F1-461C-823D-5D355798FF1F}">
      <dgm:prSet/>
      <dgm:spPr/>
      <dgm:t>
        <a:bodyPr/>
        <a:lstStyle/>
        <a:p>
          <a:endParaRPr lang="en-US"/>
        </a:p>
      </dgm:t>
    </dgm:pt>
    <dgm:pt modelId="{DFF80A69-DF0E-4C1B-B5AC-CE2030113C3A}" type="sibTrans" cxnId="{96E7055D-51F1-461C-823D-5D355798FF1F}">
      <dgm:prSet/>
      <dgm:spPr/>
      <dgm:t>
        <a:bodyPr/>
        <a:lstStyle/>
        <a:p>
          <a:endParaRPr lang="en-US"/>
        </a:p>
      </dgm:t>
    </dgm:pt>
    <dgm:pt modelId="{6589DB8D-39CB-492B-9B15-26DD4B3EEC35}">
      <dgm:prSet/>
      <dgm:spPr/>
      <dgm:t>
        <a:bodyPr/>
        <a:lstStyle/>
        <a:p>
          <a:r>
            <a:rPr lang="en-US"/>
            <a:t>Clean, well-labeled, and coded dataset </a:t>
          </a:r>
        </a:p>
      </dgm:t>
    </dgm:pt>
    <dgm:pt modelId="{53D8161D-BC71-4C5A-8A0B-BCCF43A5846C}" type="parTrans" cxnId="{DC60ECB5-E6FE-4105-B872-128FC2AA7140}">
      <dgm:prSet/>
      <dgm:spPr/>
      <dgm:t>
        <a:bodyPr/>
        <a:lstStyle/>
        <a:p>
          <a:endParaRPr lang="en-US"/>
        </a:p>
      </dgm:t>
    </dgm:pt>
    <dgm:pt modelId="{D01315AE-10DB-4DDF-BEDC-A5056F0FCC2E}" type="sibTrans" cxnId="{DC60ECB5-E6FE-4105-B872-128FC2AA7140}">
      <dgm:prSet/>
      <dgm:spPr/>
      <dgm:t>
        <a:bodyPr/>
        <a:lstStyle/>
        <a:p>
          <a:endParaRPr lang="en-US"/>
        </a:p>
      </dgm:t>
    </dgm:pt>
    <dgm:pt modelId="{F01C7E38-4813-4B8A-BC72-CF81F6920BF3}">
      <dgm:prSet/>
      <dgm:spPr/>
      <dgm:t>
        <a:bodyPr/>
        <a:lstStyle/>
        <a:p>
          <a:r>
            <a:rPr lang="en-US"/>
            <a:t>Data dictionary and operations manual included </a:t>
          </a:r>
        </a:p>
      </dgm:t>
    </dgm:pt>
    <dgm:pt modelId="{14BCA6CD-F68F-474A-AC6B-BB5F6C443A1B}" type="parTrans" cxnId="{4D74AF4F-B0AB-44DD-A86A-C078AAD8F74A}">
      <dgm:prSet/>
      <dgm:spPr/>
      <dgm:t>
        <a:bodyPr/>
        <a:lstStyle/>
        <a:p>
          <a:endParaRPr lang="en-US"/>
        </a:p>
      </dgm:t>
    </dgm:pt>
    <dgm:pt modelId="{21C215F6-3E40-4895-9EF5-262902F2996B}" type="sibTrans" cxnId="{4D74AF4F-B0AB-44DD-A86A-C078AAD8F74A}">
      <dgm:prSet/>
      <dgm:spPr/>
      <dgm:t>
        <a:bodyPr/>
        <a:lstStyle/>
        <a:p>
          <a:endParaRPr lang="en-US"/>
        </a:p>
      </dgm:t>
    </dgm:pt>
    <dgm:pt modelId="{47CDE8FB-B4B2-4C64-A599-5CC1885ABABF}">
      <dgm:prSet/>
      <dgm:spPr/>
      <dgm:t>
        <a:bodyPr/>
        <a:lstStyle/>
        <a:p>
          <a:r>
            <a:rPr lang="en-US"/>
            <a:t>Secure transfer (encrypted email, institutional drives, REDCap export, etc.)</a:t>
          </a:r>
        </a:p>
      </dgm:t>
    </dgm:pt>
    <dgm:pt modelId="{92DC0B0E-B9C5-4C11-B452-47D9CE3C16CA}" type="parTrans" cxnId="{CD9B4882-9C46-49C3-ABAA-5A98015DDD30}">
      <dgm:prSet/>
      <dgm:spPr/>
      <dgm:t>
        <a:bodyPr/>
        <a:lstStyle/>
        <a:p>
          <a:endParaRPr lang="en-US"/>
        </a:p>
      </dgm:t>
    </dgm:pt>
    <dgm:pt modelId="{EA656D21-3D62-4B0B-9F89-683FF617324E}" type="sibTrans" cxnId="{CD9B4882-9C46-49C3-ABAA-5A98015DDD30}">
      <dgm:prSet/>
      <dgm:spPr/>
      <dgm:t>
        <a:bodyPr/>
        <a:lstStyle/>
        <a:p>
          <a:endParaRPr lang="en-US"/>
        </a:p>
      </dgm:t>
    </dgm:pt>
    <dgm:pt modelId="{C098DF7E-96FD-40C9-8DFA-52ABF11172A5}" type="pres">
      <dgm:prSet presAssocID="{B0743619-52E6-4F64-B484-8F6106E0D1EC}" presName="Name0" presStyleCnt="0">
        <dgm:presLayoutVars>
          <dgm:dir/>
          <dgm:animLvl val="lvl"/>
          <dgm:resizeHandles val="exact"/>
        </dgm:presLayoutVars>
      </dgm:prSet>
      <dgm:spPr/>
    </dgm:pt>
    <dgm:pt modelId="{7130F2C2-CDE1-4ADD-8B8D-9F474E41AD14}" type="pres">
      <dgm:prSet presAssocID="{0224E2C7-84FD-4FD1-BF23-5A4ECCE7079D}" presName="linNode" presStyleCnt="0"/>
      <dgm:spPr/>
    </dgm:pt>
    <dgm:pt modelId="{696DA38A-4B7E-48D7-BB78-89E424CA51D6}" type="pres">
      <dgm:prSet presAssocID="{0224E2C7-84FD-4FD1-BF23-5A4ECCE7079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9B9FB8C-D4DC-4AE5-AF6C-8B226000C0B7}" type="pres">
      <dgm:prSet presAssocID="{0224E2C7-84FD-4FD1-BF23-5A4ECCE7079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E986A15-56D2-4319-AD8B-34F810E594F0}" type="presOf" srcId="{6589DB8D-39CB-492B-9B15-26DD4B3EEC35}" destId="{59B9FB8C-D4DC-4AE5-AF6C-8B226000C0B7}" srcOrd="0" destOrd="0" presId="urn:microsoft.com/office/officeart/2005/8/layout/vList5"/>
    <dgm:cxn modelId="{3AD35115-570A-41C7-8B94-4308842EF63B}" type="presOf" srcId="{B0743619-52E6-4F64-B484-8F6106E0D1EC}" destId="{C098DF7E-96FD-40C9-8DFA-52ABF11172A5}" srcOrd="0" destOrd="0" presId="urn:microsoft.com/office/officeart/2005/8/layout/vList5"/>
    <dgm:cxn modelId="{96E7055D-51F1-461C-823D-5D355798FF1F}" srcId="{B0743619-52E6-4F64-B484-8F6106E0D1EC}" destId="{0224E2C7-84FD-4FD1-BF23-5A4ECCE7079D}" srcOrd="0" destOrd="0" parTransId="{6C81FCC9-3C62-44E4-8955-7BAF36B0FC0F}" sibTransId="{DFF80A69-DF0E-4C1B-B5AC-CE2030113C3A}"/>
    <dgm:cxn modelId="{F01B1A5F-2275-4E20-BA7E-DA14301A8EB8}" type="presOf" srcId="{F01C7E38-4813-4B8A-BC72-CF81F6920BF3}" destId="{59B9FB8C-D4DC-4AE5-AF6C-8B226000C0B7}" srcOrd="0" destOrd="1" presId="urn:microsoft.com/office/officeart/2005/8/layout/vList5"/>
    <dgm:cxn modelId="{947CA268-477B-4257-BCC9-C440CDBD17B9}" type="presOf" srcId="{0224E2C7-84FD-4FD1-BF23-5A4ECCE7079D}" destId="{696DA38A-4B7E-48D7-BB78-89E424CA51D6}" srcOrd="0" destOrd="0" presId="urn:microsoft.com/office/officeart/2005/8/layout/vList5"/>
    <dgm:cxn modelId="{D31ABF4E-68DF-4387-8AA0-3E941C4D6F25}" type="presOf" srcId="{47CDE8FB-B4B2-4C64-A599-5CC1885ABABF}" destId="{59B9FB8C-D4DC-4AE5-AF6C-8B226000C0B7}" srcOrd="0" destOrd="2" presId="urn:microsoft.com/office/officeart/2005/8/layout/vList5"/>
    <dgm:cxn modelId="{4D74AF4F-B0AB-44DD-A86A-C078AAD8F74A}" srcId="{0224E2C7-84FD-4FD1-BF23-5A4ECCE7079D}" destId="{F01C7E38-4813-4B8A-BC72-CF81F6920BF3}" srcOrd="1" destOrd="0" parTransId="{14BCA6CD-F68F-474A-AC6B-BB5F6C443A1B}" sibTransId="{21C215F6-3E40-4895-9EF5-262902F2996B}"/>
    <dgm:cxn modelId="{CD9B4882-9C46-49C3-ABAA-5A98015DDD30}" srcId="{0224E2C7-84FD-4FD1-BF23-5A4ECCE7079D}" destId="{47CDE8FB-B4B2-4C64-A599-5CC1885ABABF}" srcOrd="2" destOrd="0" parTransId="{92DC0B0E-B9C5-4C11-B452-47D9CE3C16CA}" sibTransId="{EA656D21-3D62-4B0B-9F89-683FF617324E}"/>
    <dgm:cxn modelId="{DC60ECB5-E6FE-4105-B872-128FC2AA7140}" srcId="{0224E2C7-84FD-4FD1-BF23-5A4ECCE7079D}" destId="{6589DB8D-39CB-492B-9B15-26DD4B3EEC35}" srcOrd="0" destOrd="0" parTransId="{53D8161D-BC71-4C5A-8A0B-BCCF43A5846C}" sibTransId="{D01315AE-10DB-4DDF-BEDC-A5056F0FCC2E}"/>
    <dgm:cxn modelId="{B0AE6324-853F-482C-BB23-218A0517AB92}" type="presParOf" srcId="{C098DF7E-96FD-40C9-8DFA-52ABF11172A5}" destId="{7130F2C2-CDE1-4ADD-8B8D-9F474E41AD14}" srcOrd="0" destOrd="0" presId="urn:microsoft.com/office/officeart/2005/8/layout/vList5"/>
    <dgm:cxn modelId="{87480AF1-DF3A-4E07-90E9-D6A8B2BA8652}" type="presParOf" srcId="{7130F2C2-CDE1-4ADD-8B8D-9F474E41AD14}" destId="{696DA38A-4B7E-48D7-BB78-89E424CA51D6}" srcOrd="0" destOrd="0" presId="urn:microsoft.com/office/officeart/2005/8/layout/vList5"/>
    <dgm:cxn modelId="{44276A12-FDA1-425D-8AA1-962CB8C2B44F}" type="presParOf" srcId="{7130F2C2-CDE1-4ADD-8B8D-9F474E41AD14}" destId="{59B9FB8C-D4DC-4AE5-AF6C-8B226000C0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4CED7A-5137-4F76-AB75-54A2E847FF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556982-3FB1-4582-875A-6195553C66D0}">
      <dgm:prSet/>
      <dgm:spPr/>
      <dgm:t>
        <a:bodyPr/>
        <a:lstStyle/>
        <a:p>
          <a:r>
            <a:rPr lang="en-US"/>
            <a:t>When will I get my results?</a:t>
          </a:r>
        </a:p>
      </dgm:t>
    </dgm:pt>
    <dgm:pt modelId="{D2E46092-E164-44C3-AB43-5D51641BBACE}" type="parTrans" cxnId="{F68BCDCC-F58D-4AF8-BD48-4B7D461F3ABD}">
      <dgm:prSet/>
      <dgm:spPr/>
      <dgm:t>
        <a:bodyPr/>
        <a:lstStyle/>
        <a:p>
          <a:endParaRPr lang="en-US"/>
        </a:p>
      </dgm:t>
    </dgm:pt>
    <dgm:pt modelId="{E1AE6201-4A05-4242-969B-FEF7D43EFE0A}" type="sibTrans" cxnId="{F68BCDCC-F58D-4AF8-BD48-4B7D461F3ABD}">
      <dgm:prSet/>
      <dgm:spPr/>
      <dgm:t>
        <a:bodyPr/>
        <a:lstStyle/>
        <a:p>
          <a:endParaRPr lang="en-US"/>
        </a:p>
      </dgm:t>
    </dgm:pt>
    <dgm:pt modelId="{C32A36A0-56BC-4B10-837D-BFECC2E124F2}">
      <dgm:prSet/>
      <dgm:spPr/>
      <dgm:t>
        <a:bodyPr/>
        <a:lstStyle/>
        <a:p>
          <a:r>
            <a:rPr lang="en-US"/>
            <a:t>Depends on: </a:t>
          </a:r>
        </a:p>
      </dgm:t>
    </dgm:pt>
    <dgm:pt modelId="{6A8736D9-6443-4882-8CBD-4A9E85FBC206}" type="parTrans" cxnId="{3D7BDF24-BC3B-41E0-9C54-329C576C1AC1}">
      <dgm:prSet/>
      <dgm:spPr/>
      <dgm:t>
        <a:bodyPr/>
        <a:lstStyle/>
        <a:p>
          <a:endParaRPr lang="en-US"/>
        </a:p>
      </dgm:t>
    </dgm:pt>
    <dgm:pt modelId="{BCBB5FDC-47F1-4E4D-B8A0-8F885BD0E764}" type="sibTrans" cxnId="{3D7BDF24-BC3B-41E0-9C54-329C576C1AC1}">
      <dgm:prSet/>
      <dgm:spPr/>
      <dgm:t>
        <a:bodyPr/>
        <a:lstStyle/>
        <a:p>
          <a:endParaRPr lang="en-US"/>
        </a:p>
      </dgm:t>
    </dgm:pt>
    <dgm:pt modelId="{F817A491-421C-4755-A695-8E0E48692E41}">
      <dgm:prSet/>
      <dgm:spPr/>
      <dgm:t>
        <a:bodyPr/>
        <a:lstStyle/>
        <a:p>
          <a:r>
            <a:rPr lang="en-US"/>
            <a:t>Data quality and completeness </a:t>
          </a:r>
        </a:p>
      </dgm:t>
    </dgm:pt>
    <dgm:pt modelId="{2BB75482-8BE8-402D-B1F1-6587CDE7FE1A}" type="parTrans" cxnId="{4C0C311B-70B3-4ADF-B654-F9422886D47C}">
      <dgm:prSet/>
      <dgm:spPr/>
      <dgm:t>
        <a:bodyPr/>
        <a:lstStyle/>
        <a:p>
          <a:endParaRPr lang="en-US"/>
        </a:p>
      </dgm:t>
    </dgm:pt>
    <dgm:pt modelId="{EC263794-BFCE-4590-AE3D-30CDAC87F349}" type="sibTrans" cxnId="{4C0C311B-70B3-4ADF-B654-F9422886D47C}">
      <dgm:prSet/>
      <dgm:spPr/>
      <dgm:t>
        <a:bodyPr/>
        <a:lstStyle/>
        <a:p>
          <a:endParaRPr lang="en-US"/>
        </a:p>
      </dgm:t>
    </dgm:pt>
    <dgm:pt modelId="{EC9A221C-F1F6-4416-B343-A8D78D2F1F8B}">
      <dgm:prSet/>
      <dgm:spPr/>
      <dgm:t>
        <a:bodyPr/>
        <a:lstStyle/>
        <a:p>
          <a:r>
            <a:rPr lang="en-US"/>
            <a:t>Complexity of the analysis </a:t>
          </a:r>
        </a:p>
      </dgm:t>
    </dgm:pt>
    <dgm:pt modelId="{C25B7716-0E0D-4A3E-A0D5-1B0DC1E21D5A}" type="parTrans" cxnId="{84A77F75-BA86-438D-8C6B-AC12B12DDA18}">
      <dgm:prSet/>
      <dgm:spPr/>
      <dgm:t>
        <a:bodyPr/>
        <a:lstStyle/>
        <a:p>
          <a:endParaRPr lang="en-US"/>
        </a:p>
      </dgm:t>
    </dgm:pt>
    <dgm:pt modelId="{EEB34D25-4871-4EA6-9B26-0403A41AB98E}" type="sibTrans" cxnId="{84A77F75-BA86-438D-8C6B-AC12B12DDA18}">
      <dgm:prSet/>
      <dgm:spPr/>
      <dgm:t>
        <a:bodyPr/>
        <a:lstStyle/>
        <a:p>
          <a:endParaRPr lang="en-US"/>
        </a:p>
      </dgm:t>
    </dgm:pt>
    <dgm:pt modelId="{FEFAB122-3A88-4E52-A252-FD0F39E5A5AA}">
      <dgm:prSet/>
      <dgm:spPr/>
      <dgm:t>
        <a:bodyPr/>
        <a:lstStyle/>
        <a:p>
          <a:r>
            <a:rPr lang="en-US"/>
            <a:t>Prioritization and workload of the statistician</a:t>
          </a:r>
        </a:p>
      </dgm:t>
    </dgm:pt>
    <dgm:pt modelId="{C5A4495C-1FAB-4ECB-9994-68CE6C3351E8}" type="parTrans" cxnId="{D8E09E12-340A-4509-BA8C-D37254A42728}">
      <dgm:prSet/>
      <dgm:spPr/>
      <dgm:t>
        <a:bodyPr/>
        <a:lstStyle/>
        <a:p>
          <a:endParaRPr lang="en-US"/>
        </a:p>
      </dgm:t>
    </dgm:pt>
    <dgm:pt modelId="{9EC6F1B0-28AF-4B78-95C3-D95DBD22581D}" type="sibTrans" cxnId="{D8E09E12-340A-4509-BA8C-D37254A42728}">
      <dgm:prSet/>
      <dgm:spPr/>
      <dgm:t>
        <a:bodyPr/>
        <a:lstStyle/>
        <a:p>
          <a:endParaRPr lang="en-US"/>
        </a:p>
      </dgm:t>
    </dgm:pt>
    <dgm:pt modelId="{D10CE765-F6ED-4BB5-9BF8-4FD1EF39FEDE}" type="pres">
      <dgm:prSet presAssocID="{C14CED7A-5137-4F76-AB75-54A2E847FFA5}" presName="Name0" presStyleCnt="0">
        <dgm:presLayoutVars>
          <dgm:dir/>
          <dgm:animLvl val="lvl"/>
          <dgm:resizeHandles val="exact"/>
        </dgm:presLayoutVars>
      </dgm:prSet>
      <dgm:spPr/>
    </dgm:pt>
    <dgm:pt modelId="{DC84C187-B82E-4DE9-B8EE-45EFD64FA36B}" type="pres">
      <dgm:prSet presAssocID="{2A556982-3FB1-4582-875A-6195553C66D0}" presName="linNode" presStyleCnt="0"/>
      <dgm:spPr/>
    </dgm:pt>
    <dgm:pt modelId="{D972CFC9-E517-42E9-B5CE-27BEB98B105E}" type="pres">
      <dgm:prSet presAssocID="{2A556982-3FB1-4582-875A-6195553C66D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5366F91-83D6-44F8-9126-605A38516EC0}" type="pres">
      <dgm:prSet presAssocID="{2A556982-3FB1-4582-875A-6195553C66D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8E09E12-340A-4509-BA8C-D37254A42728}" srcId="{2A556982-3FB1-4582-875A-6195553C66D0}" destId="{FEFAB122-3A88-4E52-A252-FD0F39E5A5AA}" srcOrd="3" destOrd="0" parTransId="{C5A4495C-1FAB-4ECB-9994-68CE6C3351E8}" sibTransId="{9EC6F1B0-28AF-4B78-95C3-D95DBD22581D}"/>
    <dgm:cxn modelId="{BCA24118-DFA3-4787-9410-AFE74722C276}" type="presOf" srcId="{C32A36A0-56BC-4B10-837D-BFECC2E124F2}" destId="{55366F91-83D6-44F8-9126-605A38516EC0}" srcOrd="0" destOrd="0" presId="urn:microsoft.com/office/officeart/2005/8/layout/vList5"/>
    <dgm:cxn modelId="{4C0C311B-70B3-4ADF-B654-F9422886D47C}" srcId="{2A556982-3FB1-4582-875A-6195553C66D0}" destId="{F817A491-421C-4755-A695-8E0E48692E41}" srcOrd="1" destOrd="0" parTransId="{2BB75482-8BE8-402D-B1F1-6587CDE7FE1A}" sibTransId="{EC263794-BFCE-4590-AE3D-30CDAC87F349}"/>
    <dgm:cxn modelId="{3D7BDF24-BC3B-41E0-9C54-329C576C1AC1}" srcId="{2A556982-3FB1-4582-875A-6195553C66D0}" destId="{C32A36A0-56BC-4B10-837D-BFECC2E124F2}" srcOrd="0" destOrd="0" parTransId="{6A8736D9-6443-4882-8CBD-4A9E85FBC206}" sibTransId="{BCBB5FDC-47F1-4E4D-B8A0-8F885BD0E764}"/>
    <dgm:cxn modelId="{8C96CE2B-03C3-4D31-99A5-C75084187BF1}" type="presOf" srcId="{FEFAB122-3A88-4E52-A252-FD0F39E5A5AA}" destId="{55366F91-83D6-44F8-9126-605A38516EC0}" srcOrd="0" destOrd="3" presId="urn:microsoft.com/office/officeart/2005/8/layout/vList5"/>
    <dgm:cxn modelId="{32BAD75F-3136-49A4-9E13-A182A82AB7C8}" type="presOf" srcId="{F817A491-421C-4755-A695-8E0E48692E41}" destId="{55366F91-83D6-44F8-9126-605A38516EC0}" srcOrd="0" destOrd="1" presId="urn:microsoft.com/office/officeart/2005/8/layout/vList5"/>
    <dgm:cxn modelId="{4F00CC74-AC1D-4813-B3D9-2D3495AF59EE}" type="presOf" srcId="{2A556982-3FB1-4582-875A-6195553C66D0}" destId="{D972CFC9-E517-42E9-B5CE-27BEB98B105E}" srcOrd="0" destOrd="0" presId="urn:microsoft.com/office/officeart/2005/8/layout/vList5"/>
    <dgm:cxn modelId="{84A77F75-BA86-438D-8C6B-AC12B12DDA18}" srcId="{2A556982-3FB1-4582-875A-6195553C66D0}" destId="{EC9A221C-F1F6-4416-B343-A8D78D2F1F8B}" srcOrd="2" destOrd="0" parTransId="{C25B7716-0E0D-4A3E-A0D5-1B0DC1E21D5A}" sibTransId="{EEB34D25-4871-4EA6-9B26-0403A41AB98E}"/>
    <dgm:cxn modelId="{9CCEBA55-9A54-4629-91F7-C84D06C058CA}" type="presOf" srcId="{C14CED7A-5137-4F76-AB75-54A2E847FFA5}" destId="{D10CE765-F6ED-4BB5-9BF8-4FD1EF39FEDE}" srcOrd="0" destOrd="0" presId="urn:microsoft.com/office/officeart/2005/8/layout/vList5"/>
    <dgm:cxn modelId="{5FFCEF96-CB02-4818-9113-1705C85D980A}" type="presOf" srcId="{EC9A221C-F1F6-4416-B343-A8D78D2F1F8B}" destId="{55366F91-83D6-44F8-9126-605A38516EC0}" srcOrd="0" destOrd="2" presId="urn:microsoft.com/office/officeart/2005/8/layout/vList5"/>
    <dgm:cxn modelId="{F68BCDCC-F58D-4AF8-BD48-4B7D461F3ABD}" srcId="{C14CED7A-5137-4F76-AB75-54A2E847FFA5}" destId="{2A556982-3FB1-4582-875A-6195553C66D0}" srcOrd="0" destOrd="0" parTransId="{D2E46092-E164-44C3-AB43-5D51641BBACE}" sibTransId="{E1AE6201-4A05-4242-969B-FEF7D43EFE0A}"/>
    <dgm:cxn modelId="{E29C4622-B007-44DE-B840-D259EADA63D7}" type="presParOf" srcId="{D10CE765-F6ED-4BB5-9BF8-4FD1EF39FEDE}" destId="{DC84C187-B82E-4DE9-B8EE-45EFD64FA36B}" srcOrd="0" destOrd="0" presId="urn:microsoft.com/office/officeart/2005/8/layout/vList5"/>
    <dgm:cxn modelId="{9087B285-5E47-4DB2-BB47-CC0F61062928}" type="presParOf" srcId="{DC84C187-B82E-4DE9-B8EE-45EFD64FA36B}" destId="{D972CFC9-E517-42E9-B5CE-27BEB98B105E}" srcOrd="0" destOrd="0" presId="urn:microsoft.com/office/officeart/2005/8/layout/vList5"/>
    <dgm:cxn modelId="{B19E489D-29FF-43B4-BBBB-F1CC8F1045A2}" type="presParOf" srcId="{DC84C187-B82E-4DE9-B8EE-45EFD64FA36B}" destId="{55366F91-83D6-44F8-9126-605A38516E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149F7E-869E-48A9-A7CE-18E015D29C4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4B797-1FBA-4C97-B66C-7CBE0965BD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Peer-reviewed publications</a:t>
          </a:r>
        </a:p>
      </dgm:t>
    </dgm:pt>
    <dgm:pt modelId="{24D6CC17-7479-4FCD-ABBC-4991B73575DB}" type="parTrans" cxnId="{E2BBDE42-528C-4BC1-B4DF-7144AE3B7044}">
      <dgm:prSet/>
      <dgm:spPr/>
      <dgm:t>
        <a:bodyPr/>
        <a:lstStyle/>
        <a:p>
          <a:endParaRPr lang="en-US"/>
        </a:p>
      </dgm:t>
    </dgm:pt>
    <dgm:pt modelId="{FA6B4028-DB5D-494F-8163-CB4E58EB98A4}" type="sibTrans" cxnId="{E2BBDE42-528C-4BC1-B4DF-7144AE3B7044}">
      <dgm:prSet/>
      <dgm:spPr/>
      <dgm:t>
        <a:bodyPr/>
        <a:lstStyle/>
        <a:p>
          <a:endParaRPr lang="en-US"/>
        </a:p>
      </dgm:t>
    </dgm:pt>
    <dgm:pt modelId="{642F3341-159D-4B2F-9D04-FACD14161A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Posters and presentations</a:t>
          </a:r>
        </a:p>
      </dgm:t>
    </dgm:pt>
    <dgm:pt modelId="{1535AE82-EC25-4D78-BAB1-EF7D0BA8C1D1}" type="parTrans" cxnId="{990993B2-8F4D-4708-BE6E-1CCCD904395E}">
      <dgm:prSet/>
      <dgm:spPr/>
      <dgm:t>
        <a:bodyPr/>
        <a:lstStyle/>
        <a:p>
          <a:endParaRPr lang="en-US"/>
        </a:p>
      </dgm:t>
    </dgm:pt>
    <dgm:pt modelId="{35DD78A3-F33F-4018-B073-BB0325C3EEBF}" type="sibTrans" cxnId="{990993B2-8F4D-4708-BE6E-1CCCD904395E}">
      <dgm:prSet/>
      <dgm:spPr/>
      <dgm:t>
        <a:bodyPr/>
        <a:lstStyle/>
        <a:p>
          <a:endParaRPr lang="en-US"/>
        </a:p>
      </dgm:t>
    </dgm:pt>
    <dgm:pt modelId="{536F2231-1D04-4592-8190-1A5F1BEF73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impact</a:t>
          </a:r>
        </a:p>
      </dgm:t>
    </dgm:pt>
    <dgm:pt modelId="{5EB83DDB-65B1-490F-BB78-2E65974FF02D}" type="parTrans" cxnId="{A3368817-05B3-41E6-AAAF-CE2FBEC4AC0C}">
      <dgm:prSet/>
      <dgm:spPr/>
      <dgm:t>
        <a:bodyPr/>
        <a:lstStyle/>
        <a:p>
          <a:endParaRPr lang="en-US"/>
        </a:p>
      </dgm:t>
    </dgm:pt>
    <dgm:pt modelId="{1645A6C2-C1B8-4CD2-97C1-10C925E66A2E}" type="sibTrans" cxnId="{A3368817-05B3-41E6-AAAF-CE2FBEC4AC0C}">
      <dgm:prSet/>
      <dgm:spPr/>
      <dgm:t>
        <a:bodyPr/>
        <a:lstStyle/>
        <a:p>
          <a:endParaRPr lang="en-US"/>
        </a:p>
      </dgm:t>
    </dgm:pt>
    <dgm:pt modelId="{3E71DF2E-9111-42CB-A187-DA8CDF19D54B}" type="pres">
      <dgm:prSet presAssocID="{31149F7E-869E-48A9-A7CE-18E015D29C45}" presName="root" presStyleCnt="0">
        <dgm:presLayoutVars>
          <dgm:dir/>
          <dgm:resizeHandles val="exact"/>
        </dgm:presLayoutVars>
      </dgm:prSet>
      <dgm:spPr/>
    </dgm:pt>
    <dgm:pt modelId="{F8431A1C-CBCB-445B-B91F-CAB5393E44FA}" type="pres">
      <dgm:prSet presAssocID="{3134B797-1FBA-4C97-B66C-7CBE0965BD61}" presName="compNode" presStyleCnt="0"/>
      <dgm:spPr/>
    </dgm:pt>
    <dgm:pt modelId="{16720F06-0CF6-48EE-9CE2-517AB3523286}" type="pres">
      <dgm:prSet presAssocID="{3134B797-1FBA-4C97-B66C-7CBE0965BD61}" presName="iconBgRect" presStyleLbl="bgShp" presStyleIdx="0" presStyleCnt="3"/>
      <dgm:spPr/>
    </dgm:pt>
    <dgm:pt modelId="{A3EB77CA-139B-45A3-B126-D957D591E4A6}" type="pres">
      <dgm:prSet presAssocID="{3134B797-1FBA-4C97-B66C-7CBE0965BD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AAD3F40-6604-432D-9A4F-AA1B916D9AEE}" type="pres">
      <dgm:prSet presAssocID="{3134B797-1FBA-4C97-B66C-7CBE0965BD61}" presName="spaceRect" presStyleCnt="0"/>
      <dgm:spPr/>
    </dgm:pt>
    <dgm:pt modelId="{AAD3C701-6608-450D-B4E4-14D5E5AE43DC}" type="pres">
      <dgm:prSet presAssocID="{3134B797-1FBA-4C97-B66C-7CBE0965BD61}" presName="textRect" presStyleLbl="revTx" presStyleIdx="0" presStyleCnt="3">
        <dgm:presLayoutVars>
          <dgm:chMax val="1"/>
          <dgm:chPref val="1"/>
        </dgm:presLayoutVars>
      </dgm:prSet>
      <dgm:spPr/>
    </dgm:pt>
    <dgm:pt modelId="{30C193A0-F83E-4C76-B203-493F646425B2}" type="pres">
      <dgm:prSet presAssocID="{FA6B4028-DB5D-494F-8163-CB4E58EB98A4}" presName="sibTrans" presStyleCnt="0"/>
      <dgm:spPr/>
    </dgm:pt>
    <dgm:pt modelId="{B9EC938A-8D97-4E93-85B8-F004C29E46BD}" type="pres">
      <dgm:prSet presAssocID="{642F3341-159D-4B2F-9D04-FACD14161A19}" presName="compNode" presStyleCnt="0"/>
      <dgm:spPr/>
    </dgm:pt>
    <dgm:pt modelId="{8681379E-FBB3-4130-89A8-CC3D7219373B}" type="pres">
      <dgm:prSet presAssocID="{642F3341-159D-4B2F-9D04-FACD14161A19}" presName="iconBgRect" presStyleLbl="bgShp" presStyleIdx="1" presStyleCnt="3"/>
      <dgm:spPr/>
    </dgm:pt>
    <dgm:pt modelId="{BFF02B19-9818-4D1C-939C-BCCDC902E7BA}" type="pres">
      <dgm:prSet presAssocID="{642F3341-159D-4B2F-9D04-FACD14161A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1A59B5B-424F-4868-8ADC-609409A5F866}" type="pres">
      <dgm:prSet presAssocID="{642F3341-159D-4B2F-9D04-FACD14161A19}" presName="spaceRect" presStyleCnt="0"/>
      <dgm:spPr/>
    </dgm:pt>
    <dgm:pt modelId="{85CBC49B-429E-4D43-8E7C-6A5817F2C4D4}" type="pres">
      <dgm:prSet presAssocID="{642F3341-159D-4B2F-9D04-FACD14161A19}" presName="textRect" presStyleLbl="revTx" presStyleIdx="1" presStyleCnt="3">
        <dgm:presLayoutVars>
          <dgm:chMax val="1"/>
          <dgm:chPref val="1"/>
        </dgm:presLayoutVars>
      </dgm:prSet>
      <dgm:spPr/>
    </dgm:pt>
    <dgm:pt modelId="{8E11EC1D-8101-4A0C-B87B-51D83947218F}" type="pres">
      <dgm:prSet presAssocID="{35DD78A3-F33F-4018-B073-BB0325C3EEBF}" presName="sibTrans" presStyleCnt="0"/>
      <dgm:spPr/>
    </dgm:pt>
    <dgm:pt modelId="{B6DE0811-1469-43F1-B325-AB6539170E92}" type="pres">
      <dgm:prSet presAssocID="{536F2231-1D04-4592-8190-1A5F1BEF7379}" presName="compNode" presStyleCnt="0"/>
      <dgm:spPr/>
    </dgm:pt>
    <dgm:pt modelId="{B4833BDC-50E5-427F-AF82-022421AB0373}" type="pres">
      <dgm:prSet presAssocID="{536F2231-1D04-4592-8190-1A5F1BEF7379}" presName="iconBgRect" presStyleLbl="bgShp" presStyleIdx="2" presStyleCnt="3"/>
      <dgm:spPr/>
    </dgm:pt>
    <dgm:pt modelId="{85EB469C-0A89-42A4-9030-DAF90DACD626}" type="pres">
      <dgm:prSet presAssocID="{536F2231-1D04-4592-8190-1A5F1BEF73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EB904E6-2C69-4BC8-8709-98A2CCCCDA57}" type="pres">
      <dgm:prSet presAssocID="{536F2231-1D04-4592-8190-1A5F1BEF7379}" presName="spaceRect" presStyleCnt="0"/>
      <dgm:spPr/>
    </dgm:pt>
    <dgm:pt modelId="{AE466524-D432-4D42-97B5-7A04AA6C9438}" type="pres">
      <dgm:prSet presAssocID="{536F2231-1D04-4592-8190-1A5F1BEF73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368817-05B3-41E6-AAAF-CE2FBEC4AC0C}" srcId="{31149F7E-869E-48A9-A7CE-18E015D29C45}" destId="{536F2231-1D04-4592-8190-1A5F1BEF7379}" srcOrd="2" destOrd="0" parTransId="{5EB83DDB-65B1-490F-BB78-2E65974FF02D}" sibTransId="{1645A6C2-C1B8-4CD2-97C1-10C925E66A2E}"/>
    <dgm:cxn modelId="{F3D03C28-0151-45AD-9BF5-5AA118335414}" type="presOf" srcId="{642F3341-159D-4B2F-9D04-FACD14161A19}" destId="{85CBC49B-429E-4D43-8E7C-6A5817F2C4D4}" srcOrd="0" destOrd="0" presId="urn:microsoft.com/office/officeart/2018/5/layout/IconCircleLabelList"/>
    <dgm:cxn modelId="{E2BBDE42-528C-4BC1-B4DF-7144AE3B7044}" srcId="{31149F7E-869E-48A9-A7CE-18E015D29C45}" destId="{3134B797-1FBA-4C97-B66C-7CBE0965BD61}" srcOrd="0" destOrd="0" parTransId="{24D6CC17-7479-4FCD-ABBC-4991B73575DB}" sibTransId="{FA6B4028-DB5D-494F-8163-CB4E58EB98A4}"/>
    <dgm:cxn modelId="{819F1D64-593B-4E20-B810-B41FF40B97E3}" type="presOf" srcId="{3134B797-1FBA-4C97-B66C-7CBE0965BD61}" destId="{AAD3C701-6608-450D-B4E4-14D5E5AE43DC}" srcOrd="0" destOrd="0" presId="urn:microsoft.com/office/officeart/2018/5/layout/IconCircleLabelList"/>
    <dgm:cxn modelId="{5FC3A387-BA09-48DA-B38F-18A38F9102E3}" type="presOf" srcId="{536F2231-1D04-4592-8190-1A5F1BEF7379}" destId="{AE466524-D432-4D42-97B5-7A04AA6C9438}" srcOrd="0" destOrd="0" presId="urn:microsoft.com/office/officeart/2018/5/layout/IconCircleLabelList"/>
    <dgm:cxn modelId="{990993B2-8F4D-4708-BE6E-1CCCD904395E}" srcId="{31149F7E-869E-48A9-A7CE-18E015D29C45}" destId="{642F3341-159D-4B2F-9D04-FACD14161A19}" srcOrd="1" destOrd="0" parTransId="{1535AE82-EC25-4D78-BAB1-EF7D0BA8C1D1}" sibTransId="{35DD78A3-F33F-4018-B073-BB0325C3EEBF}"/>
    <dgm:cxn modelId="{31403CFE-F600-408F-925E-0D4085072741}" type="presOf" srcId="{31149F7E-869E-48A9-A7CE-18E015D29C45}" destId="{3E71DF2E-9111-42CB-A187-DA8CDF19D54B}" srcOrd="0" destOrd="0" presId="urn:microsoft.com/office/officeart/2018/5/layout/IconCircleLabelList"/>
    <dgm:cxn modelId="{F240135D-DF59-4EE1-A091-E7F46F6D8FCB}" type="presParOf" srcId="{3E71DF2E-9111-42CB-A187-DA8CDF19D54B}" destId="{F8431A1C-CBCB-445B-B91F-CAB5393E44FA}" srcOrd="0" destOrd="0" presId="urn:microsoft.com/office/officeart/2018/5/layout/IconCircleLabelList"/>
    <dgm:cxn modelId="{42E2B401-D5C8-49FB-93C6-D56677E9AB61}" type="presParOf" srcId="{F8431A1C-CBCB-445B-B91F-CAB5393E44FA}" destId="{16720F06-0CF6-48EE-9CE2-517AB3523286}" srcOrd="0" destOrd="0" presId="urn:microsoft.com/office/officeart/2018/5/layout/IconCircleLabelList"/>
    <dgm:cxn modelId="{EFC5F63E-1C3A-4A76-B58F-6A3F0F180A25}" type="presParOf" srcId="{F8431A1C-CBCB-445B-B91F-CAB5393E44FA}" destId="{A3EB77CA-139B-45A3-B126-D957D591E4A6}" srcOrd="1" destOrd="0" presId="urn:microsoft.com/office/officeart/2018/5/layout/IconCircleLabelList"/>
    <dgm:cxn modelId="{53B099B1-FBC8-47D4-B326-EE0F9A324598}" type="presParOf" srcId="{F8431A1C-CBCB-445B-B91F-CAB5393E44FA}" destId="{1AAD3F40-6604-432D-9A4F-AA1B916D9AEE}" srcOrd="2" destOrd="0" presId="urn:microsoft.com/office/officeart/2018/5/layout/IconCircleLabelList"/>
    <dgm:cxn modelId="{7767D1C0-D504-423C-9641-39A5EF436330}" type="presParOf" srcId="{F8431A1C-CBCB-445B-B91F-CAB5393E44FA}" destId="{AAD3C701-6608-450D-B4E4-14D5E5AE43DC}" srcOrd="3" destOrd="0" presId="urn:microsoft.com/office/officeart/2018/5/layout/IconCircleLabelList"/>
    <dgm:cxn modelId="{3EBF68AC-47DA-496B-BD3A-CC026FE6C5B1}" type="presParOf" srcId="{3E71DF2E-9111-42CB-A187-DA8CDF19D54B}" destId="{30C193A0-F83E-4C76-B203-493F646425B2}" srcOrd="1" destOrd="0" presId="urn:microsoft.com/office/officeart/2018/5/layout/IconCircleLabelList"/>
    <dgm:cxn modelId="{08F16D88-B1A9-4064-8153-EB8567AAD57E}" type="presParOf" srcId="{3E71DF2E-9111-42CB-A187-DA8CDF19D54B}" destId="{B9EC938A-8D97-4E93-85B8-F004C29E46BD}" srcOrd="2" destOrd="0" presId="urn:microsoft.com/office/officeart/2018/5/layout/IconCircleLabelList"/>
    <dgm:cxn modelId="{ED1E27EF-4045-4C76-8F2E-AD731F1B174A}" type="presParOf" srcId="{B9EC938A-8D97-4E93-85B8-F004C29E46BD}" destId="{8681379E-FBB3-4130-89A8-CC3D7219373B}" srcOrd="0" destOrd="0" presId="urn:microsoft.com/office/officeart/2018/5/layout/IconCircleLabelList"/>
    <dgm:cxn modelId="{EE0DC45B-34C9-4DB0-B781-89422C8D3E25}" type="presParOf" srcId="{B9EC938A-8D97-4E93-85B8-F004C29E46BD}" destId="{BFF02B19-9818-4D1C-939C-BCCDC902E7BA}" srcOrd="1" destOrd="0" presId="urn:microsoft.com/office/officeart/2018/5/layout/IconCircleLabelList"/>
    <dgm:cxn modelId="{29BABF30-682C-4A0A-BA0C-89B119CF5E86}" type="presParOf" srcId="{B9EC938A-8D97-4E93-85B8-F004C29E46BD}" destId="{31A59B5B-424F-4868-8ADC-609409A5F866}" srcOrd="2" destOrd="0" presId="urn:microsoft.com/office/officeart/2018/5/layout/IconCircleLabelList"/>
    <dgm:cxn modelId="{51455A0B-02B2-4C1E-BB4F-008A65DF2F92}" type="presParOf" srcId="{B9EC938A-8D97-4E93-85B8-F004C29E46BD}" destId="{85CBC49B-429E-4D43-8E7C-6A5817F2C4D4}" srcOrd="3" destOrd="0" presId="urn:microsoft.com/office/officeart/2018/5/layout/IconCircleLabelList"/>
    <dgm:cxn modelId="{95E46131-3046-4F2F-8505-5277EBACA863}" type="presParOf" srcId="{3E71DF2E-9111-42CB-A187-DA8CDF19D54B}" destId="{8E11EC1D-8101-4A0C-B87B-51D83947218F}" srcOrd="3" destOrd="0" presId="urn:microsoft.com/office/officeart/2018/5/layout/IconCircleLabelList"/>
    <dgm:cxn modelId="{F9792F33-2025-4171-A004-25E8A7E1990F}" type="presParOf" srcId="{3E71DF2E-9111-42CB-A187-DA8CDF19D54B}" destId="{B6DE0811-1469-43F1-B325-AB6539170E92}" srcOrd="4" destOrd="0" presId="urn:microsoft.com/office/officeart/2018/5/layout/IconCircleLabelList"/>
    <dgm:cxn modelId="{6A3626F9-EB77-474E-A7A9-E287BCD03879}" type="presParOf" srcId="{B6DE0811-1469-43F1-B325-AB6539170E92}" destId="{B4833BDC-50E5-427F-AF82-022421AB0373}" srcOrd="0" destOrd="0" presId="urn:microsoft.com/office/officeart/2018/5/layout/IconCircleLabelList"/>
    <dgm:cxn modelId="{BC072AE9-DAA3-4CD5-A5C8-C8F2F8971867}" type="presParOf" srcId="{B6DE0811-1469-43F1-B325-AB6539170E92}" destId="{85EB469C-0A89-42A4-9030-DAF90DACD626}" srcOrd="1" destOrd="0" presId="urn:microsoft.com/office/officeart/2018/5/layout/IconCircleLabelList"/>
    <dgm:cxn modelId="{C991B92F-89AD-45A4-B856-C49FB0F26743}" type="presParOf" srcId="{B6DE0811-1469-43F1-B325-AB6539170E92}" destId="{4EB904E6-2C69-4BC8-8709-98A2CCCCDA57}" srcOrd="2" destOrd="0" presId="urn:microsoft.com/office/officeart/2018/5/layout/IconCircleLabelList"/>
    <dgm:cxn modelId="{F673AECF-A2BB-45B9-9523-7F434F8F0159}" type="presParOf" srcId="{B6DE0811-1469-43F1-B325-AB6539170E92}" destId="{AE466524-D432-4D42-97B5-7A04AA6C94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EAB5B-DB50-4993-8AB3-5665E3D2259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B8E3F7-9816-43D8-B7F3-1BA9B00AC0E3}">
      <dgm:prSet/>
      <dgm:spPr/>
      <dgm:t>
        <a:bodyPr/>
        <a:lstStyle/>
        <a:p>
          <a:r>
            <a:rPr lang="en-US"/>
            <a:t>Identify question</a:t>
          </a:r>
        </a:p>
      </dgm:t>
    </dgm:pt>
    <dgm:pt modelId="{116BFAC8-1630-4B7C-A9F7-E00B0E4D1DF8}" type="parTrans" cxnId="{F5F58CA0-1014-4446-BFB2-D808EC61E75A}">
      <dgm:prSet/>
      <dgm:spPr/>
      <dgm:t>
        <a:bodyPr/>
        <a:lstStyle/>
        <a:p>
          <a:endParaRPr lang="en-US"/>
        </a:p>
      </dgm:t>
    </dgm:pt>
    <dgm:pt modelId="{9EAFEAE7-96D2-4B38-ADB6-BBC7D87F19B5}" type="sibTrans" cxnId="{F5F58CA0-1014-4446-BFB2-D808EC61E75A}">
      <dgm:prSet/>
      <dgm:spPr/>
      <dgm:t>
        <a:bodyPr/>
        <a:lstStyle/>
        <a:p>
          <a:endParaRPr lang="en-US"/>
        </a:p>
      </dgm:t>
    </dgm:pt>
    <dgm:pt modelId="{4FEA16D0-7D40-42F4-A0AF-BE589D883CC4}">
      <dgm:prSet/>
      <dgm:spPr/>
      <dgm:t>
        <a:bodyPr/>
        <a:lstStyle/>
        <a:p>
          <a:r>
            <a:rPr lang="en-US" dirty="0"/>
            <a:t>Formulate hypothesis</a:t>
          </a:r>
        </a:p>
      </dgm:t>
    </dgm:pt>
    <dgm:pt modelId="{0A284F1E-9492-4700-8E65-566B7A2A96E2}" type="parTrans" cxnId="{F41358CF-0D32-4246-B97E-51B5E68EA7DF}">
      <dgm:prSet/>
      <dgm:spPr/>
      <dgm:t>
        <a:bodyPr/>
        <a:lstStyle/>
        <a:p>
          <a:endParaRPr lang="en-US"/>
        </a:p>
      </dgm:t>
    </dgm:pt>
    <dgm:pt modelId="{5E8F903E-91E3-4E56-970C-4BB96A692B83}" type="sibTrans" cxnId="{F41358CF-0D32-4246-B97E-51B5E68EA7DF}">
      <dgm:prSet/>
      <dgm:spPr/>
      <dgm:t>
        <a:bodyPr/>
        <a:lstStyle/>
        <a:p>
          <a:endParaRPr lang="en-US"/>
        </a:p>
      </dgm:t>
    </dgm:pt>
    <dgm:pt modelId="{4C48DF84-7007-49BF-9538-E1ED0C6AF8C8}">
      <dgm:prSet/>
      <dgm:spPr/>
      <dgm:t>
        <a:bodyPr/>
        <a:lstStyle/>
        <a:p>
          <a:r>
            <a:rPr lang="en-US" dirty="0"/>
            <a:t>Design study</a:t>
          </a:r>
        </a:p>
      </dgm:t>
    </dgm:pt>
    <dgm:pt modelId="{CF6DA79F-EDA6-4E9E-B254-64ED8D6D5522}" type="parTrans" cxnId="{4E0B9E78-8749-47B8-9861-A18704EFA25E}">
      <dgm:prSet/>
      <dgm:spPr/>
      <dgm:t>
        <a:bodyPr/>
        <a:lstStyle/>
        <a:p>
          <a:endParaRPr lang="en-US"/>
        </a:p>
      </dgm:t>
    </dgm:pt>
    <dgm:pt modelId="{D3112D89-5C9A-4737-A04D-64B75C2DCA28}" type="sibTrans" cxnId="{4E0B9E78-8749-47B8-9861-A18704EFA25E}">
      <dgm:prSet/>
      <dgm:spPr/>
      <dgm:t>
        <a:bodyPr/>
        <a:lstStyle/>
        <a:p>
          <a:endParaRPr lang="en-US"/>
        </a:p>
      </dgm:t>
    </dgm:pt>
    <dgm:pt modelId="{2D848C5E-04A3-4159-BFAF-D835CCF60F03}">
      <dgm:prSet/>
      <dgm:spPr/>
      <dgm:t>
        <a:bodyPr/>
        <a:lstStyle/>
        <a:p>
          <a:r>
            <a:rPr lang="en-US"/>
            <a:t>Collect data</a:t>
          </a:r>
        </a:p>
      </dgm:t>
    </dgm:pt>
    <dgm:pt modelId="{D59F785A-6F50-4924-BC23-4A5109247D29}" type="parTrans" cxnId="{02C4302D-651C-4362-855E-9AF9744E5FDD}">
      <dgm:prSet/>
      <dgm:spPr/>
      <dgm:t>
        <a:bodyPr/>
        <a:lstStyle/>
        <a:p>
          <a:endParaRPr lang="en-US"/>
        </a:p>
      </dgm:t>
    </dgm:pt>
    <dgm:pt modelId="{144677F8-B345-4499-BBF0-4BE07435B537}" type="sibTrans" cxnId="{02C4302D-651C-4362-855E-9AF9744E5FDD}">
      <dgm:prSet/>
      <dgm:spPr/>
      <dgm:t>
        <a:bodyPr/>
        <a:lstStyle/>
        <a:p>
          <a:endParaRPr lang="en-US"/>
        </a:p>
      </dgm:t>
    </dgm:pt>
    <dgm:pt modelId="{8A3F155F-A733-42BE-A294-0B7836A873D9}">
      <dgm:prSet/>
      <dgm:spPr/>
      <dgm:t>
        <a:bodyPr/>
        <a:lstStyle/>
        <a:p>
          <a:r>
            <a:rPr lang="en-US"/>
            <a:t>Analyze data</a:t>
          </a:r>
        </a:p>
      </dgm:t>
    </dgm:pt>
    <dgm:pt modelId="{70D192EF-B410-4876-8D62-3C212982EE33}" type="parTrans" cxnId="{E3278AA4-627B-4731-B2BB-BC4A907A8BC4}">
      <dgm:prSet/>
      <dgm:spPr/>
      <dgm:t>
        <a:bodyPr/>
        <a:lstStyle/>
        <a:p>
          <a:endParaRPr lang="en-US"/>
        </a:p>
      </dgm:t>
    </dgm:pt>
    <dgm:pt modelId="{7880C39D-3AD3-41D2-B9C9-C0B8E0AD2323}" type="sibTrans" cxnId="{E3278AA4-627B-4731-B2BB-BC4A907A8BC4}">
      <dgm:prSet/>
      <dgm:spPr/>
      <dgm:t>
        <a:bodyPr/>
        <a:lstStyle/>
        <a:p>
          <a:endParaRPr lang="en-US"/>
        </a:p>
      </dgm:t>
    </dgm:pt>
    <dgm:pt modelId="{BC3CF13C-58F9-4652-BDA6-712453DC8A41}">
      <dgm:prSet/>
      <dgm:spPr/>
      <dgm:t>
        <a:bodyPr/>
        <a:lstStyle/>
        <a:p>
          <a:r>
            <a:rPr lang="en-US"/>
            <a:t>Interpret and report findings</a:t>
          </a:r>
        </a:p>
      </dgm:t>
    </dgm:pt>
    <dgm:pt modelId="{1B675CA9-7EA2-4080-ABA1-0295515724F3}" type="parTrans" cxnId="{B18817AE-11B3-44A3-9249-269632101228}">
      <dgm:prSet/>
      <dgm:spPr/>
      <dgm:t>
        <a:bodyPr/>
        <a:lstStyle/>
        <a:p>
          <a:endParaRPr lang="en-US"/>
        </a:p>
      </dgm:t>
    </dgm:pt>
    <dgm:pt modelId="{E7FA7BCD-7656-4A04-ABC3-F12531806659}" type="sibTrans" cxnId="{B18817AE-11B3-44A3-9249-269632101228}">
      <dgm:prSet/>
      <dgm:spPr/>
      <dgm:t>
        <a:bodyPr/>
        <a:lstStyle/>
        <a:p>
          <a:endParaRPr lang="en-US"/>
        </a:p>
      </dgm:t>
    </dgm:pt>
    <dgm:pt modelId="{4C96A807-2BC8-4FEE-A7F7-1D072AC9AC97}" type="pres">
      <dgm:prSet presAssocID="{858EAB5B-DB50-4993-8AB3-5665E3D2259C}" presName="rootnode" presStyleCnt="0">
        <dgm:presLayoutVars>
          <dgm:chMax/>
          <dgm:chPref/>
          <dgm:dir/>
          <dgm:animLvl val="lvl"/>
        </dgm:presLayoutVars>
      </dgm:prSet>
      <dgm:spPr/>
    </dgm:pt>
    <dgm:pt modelId="{679E7AA7-248F-42F7-BE4D-1DA10C1FAB3E}" type="pres">
      <dgm:prSet presAssocID="{31B8E3F7-9816-43D8-B7F3-1BA9B00AC0E3}" presName="composite" presStyleCnt="0"/>
      <dgm:spPr/>
    </dgm:pt>
    <dgm:pt modelId="{7623AF1E-57A8-4CD4-AF18-C3AFE32BCF23}" type="pres">
      <dgm:prSet presAssocID="{31B8E3F7-9816-43D8-B7F3-1BA9B00AC0E3}" presName="bentUpArrow1" presStyleLbl="alignImgPlace1" presStyleIdx="0" presStyleCnt="5"/>
      <dgm:spPr/>
    </dgm:pt>
    <dgm:pt modelId="{28AF412F-A9D8-45B2-BCDD-0CC85AAE54A7}" type="pres">
      <dgm:prSet presAssocID="{31B8E3F7-9816-43D8-B7F3-1BA9B00AC0E3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36F34B0-63F1-4F3E-B99E-D3C2E9A18456}" type="pres">
      <dgm:prSet presAssocID="{31B8E3F7-9816-43D8-B7F3-1BA9B00AC0E3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A572C72-978F-491A-85A5-F3A6A4D01900}" type="pres">
      <dgm:prSet presAssocID="{9EAFEAE7-96D2-4B38-ADB6-BBC7D87F19B5}" presName="sibTrans" presStyleCnt="0"/>
      <dgm:spPr/>
    </dgm:pt>
    <dgm:pt modelId="{D948118C-0E26-4E29-8914-F90384A173DC}" type="pres">
      <dgm:prSet presAssocID="{4FEA16D0-7D40-42F4-A0AF-BE589D883CC4}" presName="composite" presStyleCnt="0"/>
      <dgm:spPr/>
    </dgm:pt>
    <dgm:pt modelId="{CBB898FE-E7C7-485A-A542-A468F3375AED}" type="pres">
      <dgm:prSet presAssocID="{4FEA16D0-7D40-42F4-A0AF-BE589D883CC4}" presName="bentUpArrow1" presStyleLbl="alignImgPlace1" presStyleIdx="1" presStyleCnt="5"/>
      <dgm:spPr/>
    </dgm:pt>
    <dgm:pt modelId="{F83F15C8-2EAA-41BC-9CE7-AC29DAE35DEE}" type="pres">
      <dgm:prSet presAssocID="{4FEA16D0-7D40-42F4-A0AF-BE589D883CC4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B0FD14D0-8565-4802-AD73-D4CFF11079CB}" type="pres">
      <dgm:prSet presAssocID="{4FEA16D0-7D40-42F4-A0AF-BE589D883CC4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1265777-0246-451F-ADF5-768B59AC9823}" type="pres">
      <dgm:prSet presAssocID="{5E8F903E-91E3-4E56-970C-4BB96A692B83}" presName="sibTrans" presStyleCnt="0"/>
      <dgm:spPr/>
    </dgm:pt>
    <dgm:pt modelId="{E0F83E0F-C97A-4131-B73A-CF8A805B3AD5}" type="pres">
      <dgm:prSet presAssocID="{4C48DF84-7007-49BF-9538-E1ED0C6AF8C8}" presName="composite" presStyleCnt="0"/>
      <dgm:spPr/>
    </dgm:pt>
    <dgm:pt modelId="{9AF16953-9458-455F-B391-856080F640B5}" type="pres">
      <dgm:prSet presAssocID="{4C48DF84-7007-49BF-9538-E1ED0C6AF8C8}" presName="bentUpArrow1" presStyleLbl="alignImgPlace1" presStyleIdx="2" presStyleCnt="5"/>
      <dgm:spPr/>
    </dgm:pt>
    <dgm:pt modelId="{9924A9FF-EEC4-490A-BF4D-403C2C04BAA3}" type="pres">
      <dgm:prSet presAssocID="{4C48DF84-7007-49BF-9538-E1ED0C6AF8C8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6FB65D6-2438-4638-947D-76B13A32ADB1}" type="pres">
      <dgm:prSet presAssocID="{4C48DF84-7007-49BF-9538-E1ED0C6AF8C8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3A091DD-E7D1-4159-8E2C-7548B8607135}" type="pres">
      <dgm:prSet presAssocID="{D3112D89-5C9A-4737-A04D-64B75C2DCA28}" presName="sibTrans" presStyleCnt="0"/>
      <dgm:spPr/>
    </dgm:pt>
    <dgm:pt modelId="{CA19BAB9-222E-4381-B0E6-008C10A043EE}" type="pres">
      <dgm:prSet presAssocID="{2D848C5E-04A3-4159-BFAF-D835CCF60F03}" presName="composite" presStyleCnt="0"/>
      <dgm:spPr/>
    </dgm:pt>
    <dgm:pt modelId="{29D156F1-2480-4AC5-BC53-ACC6A5A67C75}" type="pres">
      <dgm:prSet presAssocID="{2D848C5E-04A3-4159-BFAF-D835CCF60F03}" presName="bentUpArrow1" presStyleLbl="alignImgPlace1" presStyleIdx="3" presStyleCnt="5"/>
      <dgm:spPr/>
    </dgm:pt>
    <dgm:pt modelId="{2ABE8995-73A7-4EB9-970D-1BF175D703D6}" type="pres">
      <dgm:prSet presAssocID="{2D848C5E-04A3-4159-BFAF-D835CCF60F03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ACAA8261-2B11-4E9F-A420-E4F23FB68276}" type="pres">
      <dgm:prSet presAssocID="{2D848C5E-04A3-4159-BFAF-D835CCF60F03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949E991-C2DC-4042-9F93-2A46436E3812}" type="pres">
      <dgm:prSet presAssocID="{144677F8-B345-4499-BBF0-4BE07435B537}" presName="sibTrans" presStyleCnt="0"/>
      <dgm:spPr/>
    </dgm:pt>
    <dgm:pt modelId="{5E6D2F53-D5AC-4007-B3B3-5C3B467A50EA}" type="pres">
      <dgm:prSet presAssocID="{8A3F155F-A733-42BE-A294-0B7836A873D9}" presName="composite" presStyleCnt="0"/>
      <dgm:spPr/>
    </dgm:pt>
    <dgm:pt modelId="{93AE5E63-43D3-4977-9174-0A1CEAAE3867}" type="pres">
      <dgm:prSet presAssocID="{8A3F155F-A733-42BE-A294-0B7836A873D9}" presName="bentUpArrow1" presStyleLbl="alignImgPlace1" presStyleIdx="4" presStyleCnt="5"/>
      <dgm:spPr/>
    </dgm:pt>
    <dgm:pt modelId="{B1F24368-C907-4D75-A2EC-E0490DBFFF70}" type="pres">
      <dgm:prSet presAssocID="{8A3F155F-A733-42BE-A294-0B7836A873D9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7E1E477-6E12-4583-A1E7-777736FA3DF3}" type="pres">
      <dgm:prSet presAssocID="{8A3F155F-A733-42BE-A294-0B7836A873D9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003B3BE5-7A68-4CFE-B7E6-9ABD091138A4}" type="pres">
      <dgm:prSet presAssocID="{7880C39D-3AD3-41D2-B9C9-C0B8E0AD2323}" presName="sibTrans" presStyleCnt="0"/>
      <dgm:spPr/>
    </dgm:pt>
    <dgm:pt modelId="{4F871102-8477-4CEA-B449-098FABC984CB}" type="pres">
      <dgm:prSet presAssocID="{BC3CF13C-58F9-4652-BDA6-712453DC8A41}" presName="composite" presStyleCnt="0"/>
      <dgm:spPr/>
    </dgm:pt>
    <dgm:pt modelId="{664FCEB6-F639-4D1D-896B-ED973920B75A}" type="pres">
      <dgm:prSet presAssocID="{BC3CF13C-58F9-4652-BDA6-712453DC8A41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479E9F09-BD1F-43BA-8B39-FB8A6A5E6577}" type="presOf" srcId="{4C48DF84-7007-49BF-9538-E1ED0C6AF8C8}" destId="{9924A9FF-EEC4-490A-BF4D-403C2C04BAA3}" srcOrd="0" destOrd="0" presId="urn:microsoft.com/office/officeart/2005/8/layout/StepDownProcess"/>
    <dgm:cxn modelId="{02C4302D-651C-4362-855E-9AF9744E5FDD}" srcId="{858EAB5B-DB50-4993-8AB3-5665E3D2259C}" destId="{2D848C5E-04A3-4159-BFAF-D835CCF60F03}" srcOrd="3" destOrd="0" parTransId="{D59F785A-6F50-4924-BC23-4A5109247D29}" sibTransId="{144677F8-B345-4499-BBF0-4BE07435B537}"/>
    <dgm:cxn modelId="{6A0A4B2E-9051-4150-A3B5-2AB7F42DCE34}" type="presOf" srcId="{4FEA16D0-7D40-42F4-A0AF-BE589D883CC4}" destId="{F83F15C8-2EAA-41BC-9CE7-AC29DAE35DEE}" srcOrd="0" destOrd="0" presId="urn:microsoft.com/office/officeart/2005/8/layout/StepDownProcess"/>
    <dgm:cxn modelId="{02F10265-E450-49F0-9353-4CECBE583DC9}" type="presOf" srcId="{31B8E3F7-9816-43D8-B7F3-1BA9B00AC0E3}" destId="{28AF412F-A9D8-45B2-BCDD-0CC85AAE54A7}" srcOrd="0" destOrd="0" presId="urn:microsoft.com/office/officeart/2005/8/layout/StepDownProcess"/>
    <dgm:cxn modelId="{3362AE47-294E-4A99-BFD8-DDEAAEC6CA53}" type="presOf" srcId="{2D848C5E-04A3-4159-BFAF-D835CCF60F03}" destId="{2ABE8995-73A7-4EB9-970D-1BF175D703D6}" srcOrd="0" destOrd="0" presId="urn:microsoft.com/office/officeart/2005/8/layout/StepDownProcess"/>
    <dgm:cxn modelId="{4E0B9E78-8749-47B8-9861-A18704EFA25E}" srcId="{858EAB5B-DB50-4993-8AB3-5665E3D2259C}" destId="{4C48DF84-7007-49BF-9538-E1ED0C6AF8C8}" srcOrd="2" destOrd="0" parTransId="{CF6DA79F-EDA6-4E9E-B254-64ED8D6D5522}" sibTransId="{D3112D89-5C9A-4737-A04D-64B75C2DCA28}"/>
    <dgm:cxn modelId="{F5F58CA0-1014-4446-BFB2-D808EC61E75A}" srcId="{858EAB5B-DB50-4993-8AB3-5665E3D2259C}" destId="{31B8E3F7-9816-43D8-B7F3-1BA9B00AC0E3}" srcOrd="0" destOrd="0" parTransId="{116BFAC8-1630-4B7C-A9F7-E00B0E4D1DF8}" sibTransId="{9EAFEAE7-96D2-4B38-ADB6-BBC7D87F19B5}"/>
    <dgm:cxn modelId="{E3278AA4-627B-4731-B2BB-BC4A907A8BC4}" srcId="{858EAB5B-DB50-4993-8AB3-5665E3D2259C}" destId="{8A3F155F-A733-42BE-A294-0B7836A873D9}" srcOrd="4" destOrd="0" parTransId="{70D192EF-B410-4876-8D62-3C212982EE33}" sibTransId="{7880C39D-3AD3-41D2-B9C9-C0B8E0AD2323}"/>
    <dgm:cxn modelId="{B18817AE-11B3-44A3-9249-269632101228}" srcId="{858EAB5B-DB50-4993-8AB3-5665E3D2259C}" destId="{BC3CF13C-58F9-4652-BDA6-712453DC8A41}" srcOrd="5" destOrd="0" parTransId="{1B675CA9-7EA2-4080-ABA1-0295515724F3}" sibTransId="{E7FA7BCD-7656-4A04-ABC3-F12531806659}"/>
    <dgm:cxn modelId="{F41358CF-0D32-4246-B97E-51B5E68EA7DF}" srcId="{858EAB5B-DB50-4993-8AB3-5665E3D2259C}" destId="{4FEA16D0-7D40-42F4-A0AF-BE589D883CC4}" srcOrd="1" destOrd="0" parTransId="{0A284F1E-9492-4700-8E65-566B7A2A96E2}" sibTransId="{5E8F903E-91E3-4E56-970C-4BB96A692B83}"/>
    <dgm:cxn modelId="{50E734DD-2DD5-4F89-91D7-F3183777B5B7}" type="presOf" srcId="{858EAB5B-DB50-4993-8AB3-5665E3D2259C}" destId="{4C96A807-2BC8-4FEE-A7F7-1D072AC9AC97}" srcOrd="0" destOrd="0" presId="urn:microsoft.com/office/officeart/2005/8/layout/StepDownProcess"/>
    <dgm:cxn modelId="{F3F90FDE-2ECF-4036-B231-0DB6CD134E06}" type="presOf" srcId="{BC3CF13C-58F9-4652-BDA6-712453DC8A41}" destId="{664FCEB6-F639-4D1D-896B-ED973920B75A}" srcOrd="0" destOrd="0" presId="urn:microsoft.com/office/officeart/2005/8/layout/StepDownProcess"/>
    <dgm:cxn modelId="{1715CEF2-A88A-4778-834D-587BE47746BC}" type="presOf" srcId="{8A3F155F-A733-42BE-A294-0B7836A873D9}" destId="{B1F24368-C907-4D75-A2EC-E0490DBFFF70}" srcOrd="0" destOrd="0" presId="urn:microsoft.com/office/officeart/2005/8/layout/StepDownProcess"/>
    <dgm:cxn modelId="{FE916431-3F84-461C-B308-5E2A5F0F4238}" type="presParOf" srcId="{4C96A807-2BC8-4FEE-A7F7-1D072AC9AC97}" destId="{679E7AA7-248F-42F7-BE4D-1DA10C1FAB3E}" srcOrd="0" destOrd="0" presId="urn:microsoft.com/office/officeart/2005/8/layout/StepDownProcess"/>
    <dgm:cxn modelId="{7785C5D1-95F9-4D8D-B986-3E0CCE494EE2}" type="presParOf" srcId="{679E7AA7-248F-42F7-BE4D-1DA10C1FAB3E}" destId="{7623AF1E-57A8-4CD4-AF18-C3AFE32BCF23}" srcOrd="0" destOrd="0" presId="urn:microsoft.com/office/officeart/2005/8/layout/StepDownProcess"/>
    <dgm:cxn modelId="{2F276AA0-FFA9-47DB-B41D-10F04141F3B2}" type="presParOf" srcId="{679E7AA7-248F-42F7-BE4D-1DA10C1FAB3E}" destId="{28AF412F-A9D8-45B2-BCDD-0CC85AAE54A7}" srcOrd="1" destOrd="0" presId="urn:microsoft.com/office/officeart/2005/8/layout/StepDownProcess"/>
    <dgm:cxn modelId="{9650DBB7-656A-463D-9952-FF6FFFBD5810}" type="presParOf" srcId="{679E7AA7-248F-42F7-BE4D-1DA10C1FAB3E}" destId="{636F34B0-63F1-4F3E-B99E-D3C2E9A18456}" srcOrd="2" destOrd="0" presId="urn:microsoft.com/office/officeart/2005/8/layout/StepDownProcess"/>
    <dgm:cxn modelId="{A4CB6BDD-3FA3-4517-9E81-0D7E4D5C3229}" type="presParOf" srcId="{4C96A807-2BC8-4FEE-A7F7-1D072AC9AC97}" destId="{6A572C72-978F-491A-85A5-F3A6A4D01900}" srcOrd="1" destOrd="0" presId="urn:microsoft.com/office/officeart/2005/8/layout/StepDownProcess"/>
    <dgm:cxn modelId="{DDBEB8F3-9348-4A30-80E9-4BD556E7D17B}" type="presParOf" srcId="{4C96A807-2BC8-4FEE-A7F7-1D072AC9AC97}" destId="{D948118C-0E26-4E29-8914-F90384A173DC}" srcOrd="2" destOrd="0" presId="urn:microsoft.com/office/officeart/2005/8/layout/StepDownProcess"/>
    <dgm:cxn modelId="{2416760E-54D7-4252-B0B2-AC44ED71886F}" type="presParOf" srcId="{D948118C-0E26-4E29-8914-F90384A173DC}" destId="{CBB898FE-E7C7-485A-A542-A468F3375AED}" srcOrd="0" destOrd="0" presId="urn:microsoft.com/office/officeart/2005/8/layout/StepDownProcess"/>
    <dgm:cxn modelId="{A1A49467-F1DE-4F5A-9E92-F7392AF2B757}" type="presParOf" srcId="{D948118C-0E26-4E29-8914-F90384A173DC}" destId="{F83F15C8-2EAA-41BC-9CE7-AC29DAE35DEE}" srcOrd="1" destOrd="0" presId="urn:microsoft.com/office/officeart/2005/8/layout/StepDownProcess"/>
    <dgm:cxn modelId="{FF027640-A6B7-41C4-B18C-8BB6BD12D93F}" type="presParOf" srcId="{D948118C-0E26-4E29-8914-F90384A173DC}" destId="{B0FD14D0-8565-4802-AD73-D4CFF11079CB}" srcOrd="2" destOrd="0" presId="urn:microsoft.com/office/officeart/2005/8/layout/StepDownProcess"/>
    <dgm:cxn modelId="{C71721F5-5F23-4506-90B6-1E28962B8A34}" type="presParOf" srcId="{4C96A807-2BC8-4FEE-A7F7-1D072AC9AC97}" destId="{21265777-0246-451F-ADF5-768B59AC9823}" srcOrd="3" destOrd="0" presId="urn:microsoft.com/office/officeart/2005/8/layout/StepDownProcess"/>
    <dgm:cxn modelId="{C3923583-03C7-4E58-B12A-001141391100}" type="presParOf" srcId="{4C96A807-2BC8-4FEE-A7F7-1D072AC9AC97}" destId="{E0F83E0F-C97A-4131-B73A-CF8A805B3AD5}" srcOrd="4" destOrd="0" presId="urn:microsoft.com/office/officeart/2005/8/layout/StepDownProcess"/>
    <dgm:cxn modelId="{A9A2E124-C90C-477D-8E0F-28491E5CF0FC}" type="presParOf" srcId="{E0F83E0F-C97A-4131-B73A-CF8A805B3AD5}" destId="{9AF16953-9458-455F-B391-856080F640B5}" srcOrd="0" destOrd="0" presId="urn:microsoft.com/office/officeart/2005/8/layout/StepDownProcess"/>
    <dgm:cxn modelId="{358249A2-0DA4-44C6-8BAB-0CBCA4FFDE3C}" type="presParOf" srcId="{E0F83E0F-C97A-4131-B73A-CF8A805B3AD5}" destId="{9924A9FF-EEC4-490A-BF4D-403C2C04BAA3}" srcOrd="1" destOrd="0" presId="urn:microsoft.com/office/officeart/2005/8/layout/StepDownProcess"/>
    <dgm:cxn modelId="{E9BFF93B-8C94-45C1-8864-81754BC5535A}" type="presParOf" srcId="{E0F83E0F-C97A-4131-B73A-CF8A805B3AD5}" destId="{16FB65D6-2438-4638-947D-76B13A32ADB1}" srcOrd="2" destOrd="0" presId="urn:microsoft.com/office/officeart/2005/8/layout/StepDownProcess"/>
    <dgm:cxn modelId="{7564E2C9-D77B-4E6C-A31B-51749C9271A9}" type="presParOf" srcId="{4C96A807-2BC8-4FEE-A7F7-1D072AC9AC97}" destId="{93A091DD-E7D1-4159-8E2C-7548B8607135}" srcOrd="5" destOrd="0" presId="urn:microsoft.com/office/officeart/2005/8/layout/StepDownProcess"/>
    <dgm:cxn modelId="{6C646EA8-883A-42D8-9835-236E5E2438D7}" type="presParOf" srcId="{4C96A807-2BC8-4FEE-A7F7-1D072AC9AC97}" destId="{CA19BAB9-222E-4381-B0E6-008C10A043EE}" srcOrd="6" destOrd="0" presId="urn:microsoft.com/office/officeart/2005/8/layout/StepDownProcess"/>
    <dgm:cxn modelId="{52C400C0-D359-4FFA-981B-24D6D3A93D2C}" type="presParOf" srcId="{CA19BAB9-222E-4381-B0E6-008C10A043EE}" destId="{29D156F1-2480-4AC5-BC53-ACC6A5A67C75}" srcOrd="0" destOrd="0" presId="urn:microsoft.com/office/officeart/2005/8/layout/StepDownProcess"/>
    <dgm:cxn modelId="{8A184778-829C-4973-8A67-13AF41BB1CB1}" type="presParOf" srcId="{CA19BAB9-222E-4381-B0E6-008C10A043EE}" destId="{2ABE8995-73A7-4EB9-970D-1BF175D703D6}" srcOrd="1" destOrd="0" presId="urn:microsoft.com/office/officeart/2005/8/layout/StepDownProcess"/>
    <dgm:cxn modelId="{1D53B458-3201-4CE3-8B25-AC773A983BAB}" type="presParOf" srcId="{CA19BAB9-222E-4381-B0E6-008C10A043EE}" destId="{ACAA8261-2B11-4E9F-A420-E4F23FB68276}" srcOrd="2" destOrd="0" presId="urn:microsoft.com/office/officeart/2005/8/layout/StepDownProcess"/>
    <dgm:cxn modelId="{3B2DCFF2-B66C-4F94-AD7D-E4D93A68E147}" type="presParOf" srcId="{4C96A807-2BC8-4FEE-A7F7-1D072AC9AC97}" destId="{1949E991-C2DC-4042-9F93-2A46436E3812}" srcOrd="7" destOrd="0" presId="urn:microsoft.com/office/officeart/2005/8/layout/StepDownProcess"/>
    <dgm:cxn modelId="{42D7AF6C-BBDD-4247-B8CE-D420DDEF3056}" type="presParOf" srcId="{4C96A807-2BC8-4FEE-A7F7-1D072AC9AC97}" destId="{5E6D2F53-D5AC-4007-B3B3-5C3B467A50EA}" srcOrd="8" destOrd="0" presId="urn:microsoft.com/office/officeart/2005/8/layout/StepDownProcess"/>
    <dgm:cxn modelId="{B19EBC37-C873-40A0-863D-7E3273D4FE8C}" type="presParOf" srcId="{5E6D2F53-D5AC-4007-B3B3-5C3B467A50EA}" destId="{93AE5E63-43D3-4977-9174-0A1CEAAE3867}" srcOrd="0" destOrd="0" presId="urn:microsoft.com/office/officeart/2005/8/layout/StepDownProcess"/>
    <dgm:cxn modelId="{E2CAD813-B8CE-4530-9ACB-EAC14571544C}" type="presParOf" srcId="{5E6D2F53-D5AC-4007-B3B3-5C3B467A50EA}" destId="{B1F24368-C907-4D75-A2EC-E0490DBFFF70}" srcOrd="1" destOrd="0" presId="urn:microsoft.com/office/officeart/2005/8/layout/StepDownProcess"/>
    <dgm:cxn modelId="{DDAD23DB-5775-41FB-B852-AFC2699EC3CF}" type="presParOf" srcId="{5E6D2F53-D5AC-4007-B3B3-5C3B467A50EA}" destId="{C7E1E477-6E12-4583-A1E7-777736FA3DF3}" srcOrd="2" destOrd="0" presId="urn:microsoft.com/office/officeart/2005/8/layout/StepDownProcess"/>
    <dgm:cxn modelId="{CBF8CA35-24F4-4478-B486-7786BD453553}" type="presParOf" srcId="{4C96A807-2BC8-4FEE-A7F7-1D072AC9AC97}" destId="{003B3BE5-7A68-4CFE-B7E6-9ABD091138A4}" srcOrd="9" destOrd="0" presId="urn:microsoft.com/office/officeart/2005/8/layout/StepDownProcess"/>
    <dgm:cxn modelId="{7718D56B-9DF7-4C03-ADED-A0449C4D0EE7}" type="presParOf" srcId="{4C96A807-2BC8-4FEE-A7F7-1D072AC9AC97}" destId="{4F871102-8477-4CEA-B449-098FABC984CB}" srcOrd="10" destOrd="0" presId="urn:microsoft.com/office/officeart/2005/8/layout/StepDownProcess"/>
    <dgm:cxn modelId="{61E72446-CDC7-4AC9-909C-1A3976AA1626}" type="presParOf" srcId="{4F871102-8477-4CEA-B449-098FABC984CB}" destId="{664FCEB6-F639-4D1D-896B-ED973920B75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C714C1-60DE-4F25-A0C8-63DF02D1E8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60FFC4-E2EA-401D-8437-4ECF30A25727}">
      <dgm:prSet/>
      <dgm:spPr/>
      <dgm:t>
        <a:bodyPr/>
        <a:lstStyle/>
        <a:p>
          <a:r>
            <a:rPr lang="en-US"/>
            <a:t>An educated guess about the relationship between variables </a:t>
          </a:r>
        </a:p>
      </dgm:t>
    </dgm:pt>
    <dgm:pt modelId="{CBAB0A10-4565-42A0-B8C0-9A0EEFDD803E}" type="parTrans" cxnId="{DCA22BDB-FDFE-4E6A-A799-7B803F80FBEA}">
      <dgm:prSet/>
      <dgm:spPr/>
      <dgm:t>
        <a:bodyPr/>
        <a:lstStyle/>
        <a:p>
          <a:endParaRPr lang="en-US"/>
        </a:p>
      </dgm:t>
    </dgm:pt>
    <dgm:pt modelId="{ADB53FEC-FF50-493F-94C2-8914880F0331}" type="sibTrans" cxnId="{DCA22BDB-FDFE-4E6A-A799-7B803F80FBEA}">
      <dgm:prSet/>
      <dgm:spPr/>
      <dgm:t>
        <a:bodyPr/>
        <a:lstStyle/>
        <a:p>
          <a:endParaRPr lang="en-US"/>
        </a:p>
      </dgm:t>
    </dgm:pt>
    <dgm:pt modelId="{DBA66A99-73E2-4412-9B1D-EB7DC68BCC2B}">
      <dgm:prSet/>
      <dgm:spPr/>
      <dgm:t>
        <a:bodyPr/>
        <a:lstStyle/>
        <a:p>
          <a:r>
            <a:rPr lang="en-US"/>
            <a:t>A tentative statement that guides your research</a:t>
          </a:r>
        </a:p>
      </dgm:t>
    </dgm:pt>
    <dgm:pt modelId="{ADF4F409-7C28-49D2-8AA8-11C4024B8169}" type="parTrans" cxnId="{5A8D3EA9-6527-4526-945A-95E5993AA447}">
      <dgm:prSet/>
      <dgm:spPr/>
      <dgm:t>
        <a:bodyPr/>
        <a:lstStyle/>
        <a:p>
          <a:endParaRPr lang="en-US"/>
        </a:p>
      </dgm:t>
    </dgm:pt>
    <dgm:pt modelId="{48C747F4-8D2E-4764-8C54-FCC7BF2AC576}" type="sibTrans" cxnId="{5A8D3EA9-6527-4526-945A-95E5993AA447}">
      <dgm:prSet/>
      <dgm:spPr/>
      <dgm:t>
        <a:bodyPr/>
        <a:lstStyle/>
        <a:p>
          <a:endParaRPr lang="en-US"/>
        </a:p>
      </dgm:t>
    </dgm:pt>
    <dgm:pt modelId="{954205DA-E21E-40E0-983B-878FBFB4F6B6}" type="pres">
      <dgm:prSet presAssocID="{89C714C1-60DE-4F25-A0C8-63DF02D1E847}" presName="linear" presStyleCnt="0">
        <dgm:presLayoutVars>
          <dgm:animLvl val="lvl"/>
          <dgm:resizeHandles val="exact"/>
        </dgm:presLayoutVars>
      </dgm:prSet>
      <dgm:spPr/>
    </dgm:pt>
    <dgm:pt modelId="{BCFB17B1-F125-4271-82B3-B17692FE002F}" type="pres">
      <dgm:prSet presAssocID="{5F60FFC4-E2EA-401D-8437-4ECF30A257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8AC5C5-6519-46D0-908C-A180E6CCFA55}" type="pres">
      <dgm:prSet presAssocID="{ADB53FEC-FF50-493F-94C2-8914880F0331}" presName="spacer" presStyleCnt="0"/>
      <dgm:spPr/>
    </dgm:pt>
    <dgm:pt modelId="{DF26A1E8-A7E7-4209-A84F-244D08E6F0B0}" type="pres">
      <dgm:prSet presAssocID="{DBA66A99-73E2-4412-9B1D-EB7DC68BCC2B}" presName="parentText" presStyleLbl="node1" presStyleIdx="1" presStyleCnt="2" custLinFactNeighborX="-6547" custLinFactNeighborY="58997">
        <dgm:presLayoutVars>
          <dgm:chMax val="0"/>
          <dgm:bulletEnabled val="1"/>
        </dgm:presLayoutVars>
      </dgm:prSet>
      <dgm:spPr/>
    </dgm:pt>
  </dgm:ptLst>
  <dgm:cxnLst>
    <dgm:cxn modelId="{A570903E-4AF3-4462-BC6B-E61818531938}" type="presOf" srcId="{89C714C1-60DE-4F25-A0C8-63DF02D1E847}" destId="{954205DA-E21E-40E0-983B-878FBFB4F6B6}" srcOrd="0" destOrd="0" presId="urn:microsoft.com/office/officeart/2005/8/layout/vList2"/>
    <dgm:cxn modelId="{8EC4F370-8CD1-4EA2-AF45-53D3A2E8E805}" type="presOf" srcId="{DBA66A99-73E2-4412-9B1D-EB7DC68BCC2B}" destId="{DF26A1E8-A7E7-4209-A84F-244D08E6F0B0}" srcOrd="0" destOrd="0" presId="urn:microsoft.com/office/officeart/2005/8/layout/vList2"/>
    <dgm:cxn modelId="{E0FA0989-E700-42C1-A058-219FE085567B}" type="presOf" srcId="{5F60FFC4-E2EA-401D-8437-4ECF30A25727}" destId="{BCFB17B1-F125-4271-82B3-B17692FE002F}" srcOrd="0" destOrd="0" presId="urn:microsoft.com/office/officeart/2005/8/layout/vList2"/>
    <dgm:cxn modelId="{5A8D3EA9-6527-4526-945A-95E5993AA447}" srcId="{89C714C1-60DE-4F25-A0C8-63DF02D1E847}" destId="{DBA66A99-73E2-4412-9B1D-EB7DC68BCC2B}" srcOrd="1" destOrd="0" parTransId="{ADF4F409-7C28-49D2-8AA8-11C4024B8169}" sibTransId="{48C747F4-8D2E-4764-8C54-FCC7BF2AC576}"/>
    <dgm:cxn modelId="{DCA22BDB-FDFE-4E6A-A799-7B803F80FBEA}" srcId="{89C714C1-60DE-4F25-A0C8-63DF02D1E847}" destId="{5F60FFC4-E2EA-401D-8437-4ECF30A25727}" srcOrd="0" destOrd="0" parTransId="{CBAB0A10-4565-42A0-B8C0-9A0EEFDD803E}" sibTransId="{ADB53FEC-FF50-493F-94C2-8914880F0331}"/>
    <dgm:cxn modelId="{005E729F-6BC0-4A07-A5C5-FD05E6B65382}" type="presParOf" srcId="{954205DA-E21E-40E0-983B-878FBFB4F6B6}" destId="{BCFB17B1-F125-4271-82B3-B17692FE002F}" srcOrd="0" destOrd="0" presId="urn:microsoft.com/office/officeart/2005/8/layout/vList2"/>
    <dgm:cxn modelId="{43F651B5-4AD8-4ED6-B235-765C861EF57B}" type="presParOf" srcId="{954205DA-E21E-40E0-983B-878FBFB4F6B6}" destId="{9B8AC5C5-6519-46D0-908C-A180E6CCFA55}" srcOrd="1" destOrd="0" presId="urn:microsoft.com/office/officeart/2005/8/layout/vList2"/>
    <dgm:cxn modelId="{C294EAE5-94F6-4A76-BD69-04B57A5E30BC}" type="presParOf" srcId="{954205DA-E21E-40E0-983B-878FBFB4F6B6}" destId="{DF26A1E8-A7E7-4209-A84F-244D08E6F0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67794A-7E36-4543-B16C-E182E72660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1F1F2-58E7-4C2E-9FC8-654807ED7A0B}">
      <dgm:prSet/>
      <dgm:spPr/>
      <dgm:t>
        <a:bodyPr/>
        <a:lstStyle/>
        <a:p>
          <a:r>
            <a:rPr lang="en-US" b="1" i="0" dirty="0"/>
            <a:t>Purpose:</a:t>
          </a:r>
          <a:r>
            <a:rPr lang="en-US" b="0" i="0" dirty="0"/>
            <a:t> Observe and document characteristics of a population or phenomenon </a:t>
          </a:r>
          <a:r>
            <a:rPr lang="en-US" b="0" i="1" dirty="0"/>
            <a:t>without influencing it</a:t>
          </a:r>
          <a:r>
            <a:rPr lang="en-US" b="0" i="0" dirty="0"/>
            <a:t>.</a:t>
          </a:r>
          <a:endParaRPr lang="en-US" dirty="0"/>
        </a:p>
      </dgm:t>
    </dgm:pt>
    <dgm:pt modelId="{90244DBD-EAAB-4FB3-A8C0-2485843AA2F0}" type="parTrans" cxnId="{22EAF217-9E88-460D-A409-0EDA5AD0A316}">
      <dgm:prSet/>
      <dgm:spPr/>
      <dgm:t>
        <a:bodyPr/>
        <a:lstStyle/>
        <a:p>
          <a:endParaRPr lang="en-US"/>
        </a:p>
      </dgm:t>
    </dgm:pt>
    <dgm:pt modelId="{1F9C7BD0-679E-4016-BF5F-88E9F022C22A}" type="sibTrans" cxnId="{22EAF217-9E88-460D-A409-0EDA5AD0A316}">
      <dgm:prSet/>
      <dgm:spPr/>
      <dgm:t>
        <a:bodyPr/>
        <a:lstStyle/>
        <a:p>
          <a:endParaRPr lang="en-US"/>
        </a:p>
      </dgm:t>
    </dgm:pt>
    <dgm:pt modelId="{165DD5B9-8A3D-466D-9081-418305AF08F5}">
      <dgm:prSet/>
      <dgm:spPr/>
      <dgm:t>
        <a:bodyPr/>
        <a:lstStyle/>
        <a:p>
          <a:r>
            <a:rPr lang="en-US" b="1" i="0" dirty="0"/>
            <a:t>Examples:</a:t>
          </a:r>
          <a:r>
            <a:rPr lang="en-US" b="0" i="0" dirty="0"/>
            <a:t> Surveys, case reports, cross-sectional studies.</a:t>
          </a:r>
          <a:endParaRPr lang="en-US" dirty="0"/>
        </a:p>
      </dgm:t>
    </dgm:pt>
    <dgm:pt modelId="{1D32870D-4963-4BE2-A8D3-143E12C0EFF7}" type="parTrans" cxnId="{3DE68194-AD5E-42F6-81AF-396AAAE7765D}">
      <dgm:prSet/>
      <dgm:spPr/>
      <dgm:t>
        <a:bodyPr/>
        <a:lstStyle/>
        <a:p>
          <a:endParaRPr lang="en-US"/>
        </a:p>
      </dgm:t>
    </dgm:pt>
    <dgm:pt modelId="{180E72A5-97BB-415C-8E92-04225BBB6BA7}" type="sibTrans" cxnId="{3DE68194-AD5E-42F6-81AF-396AAAE7765D}">
      <dgm:prSet/>
      <dgm:spPr/>
      <dgm:t>
        <a:bodyPr/>
        <a:lstStyle/>
        <a:p>
          <a:endParaRPr lang="en-US"/>
        </a:p>
      </dgm:t>
    </dgm:pt>
    <dgm:pt modelId="{F2BE8DA7-F6E7-4DC4-B8A0-191DD9E03963}">
      <dgm:prSet/>
      <dgm:spPr/>
      <dgm:t>
        <a:bodyPr/>
        <a:lstStyle/>
        <a:p>
          <a:r>
            <a:rPr lang="en-US" b="1" i="0" dirty="0"/>
            <a:t>Biostatistician Role:</a:t>
          </a:r>
          <a:r>
            <a:rPr lang="en-US" b="0" i="0" dirty="0"/>
            <a:t> Summarize data (mean, frequency, percentages); visualize trends (bar charts, histograms).</a:t>
          </a:r>
          <a:endParaRPr lang="en-US" dirty="0"/>
        </a:p>
      </dgm:t>
    </dgm:pt>
    <dgm:pt modelId="{0036CDCF-27EE-4417-A8C9-AC3FFD75D876}" type="parTrans" cxnId="{4D343E56-63FC-4A96-91F1-50490CC10F17}">
      <dgm:prSet/>
      <dgm:spPr/>
      <dgm:t>
        <a:bodyPr/>
        <a:lstStyle/>
        <a:p>
          <a:endParaRPr lang="en-US"/>
        </a:p>
      </dgm:t>
    </dgm:pt>
    <dgm:pt modelId="{FBBD5D1B-5B1F-448E-BC9E-94FBF5D1FB83}" type="sibTrans" cxnId="{4D343E56-63FC-4A96-91F1-50490CC10F17}">
      <dgm:prSet/>
      <dgm:spPr/>
      <dgm:t>
        <a:bodyPr/>
        <a:lstStyle/>
        <a:p>
          <a:endParaRPr lang="en-US"/>
        </a:p>
      </dgm:t>
    </dgm:pt>
    <dgm:pt modelId="{79A54A71-9ECB-4F93-9051-6058D9F5C6D2}" type="pres">
      <dgm:prSet presAssocID="{BC67794A-7E36-4543-B16C-E182E726608D}" presName="linear" presStyleCnt="0">
        <dgm:presLayoutVars>
          <dgm:animLvl val="lvl"/>
          <dgm:resizeHandles val="exact"/>
        </dgm:presLayoutVars>
      </dgm:prSet>
      <dgm:spPr/>
    </dgm:pt>
    <dgm:pt modelId="{846B3DE7-0716-4A97-8FF1-1F04D331F678}" type="pres">
      <dgm:prSet presAssocID="{52D1F1F2-58E7-4C2E-9FC8-654807ED7A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567DAA-C0D9-4E46-8399-3B5142FF68AE}" type="pres">
      <dgm:prSet presAssocID="{1F9C7BD0-679E-4016-BF5F-88E9F022C22A}" presName="spacer" presStyleCnt="0"/>
      <dgm:spPr/>
    </dgm:pt>
    <dgm:pt modelId="{CB0BC1A6-EE27-4BFC-A568-5166583E5764}" type="pres">
      <dgm:prSet presAssocID="{165DD5B9-8A3D-466D-9081-418305AF0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085EE2-9BB2-470F-A0AB-2A2E3E859968}" type="pres">
      <dgm:prSet presAssocID="{180E72A5-97BB-415C-8E92-04225BBB6BA7}" presName="spacer" presStyleCnt="0"/>
      <dgm:spPr/>
    </dgm:pt>
    <dgm:pt modelId="{14310594-8FF4-4819-AAED-F9D7F2A2C89E}" type="pres">
      <dgm:prSet presAssocID="{F2BE8DA7-F6E7-4DC4-B8A0-191DD9E039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FEC00-8077-4831-8297-C99F958F9929}" type="presOf" srcId="{BC67794A-7E36-4543-B16C-E182E726608D}" destId="{79A54A71-9ECB-4F93-9051-6058D9F5C6D2}" srcOrd="0" destOrd="0" presId="urn:microsoft.com/office/officeart/2005/8/layout/vList2"/>
    <dgm:cxn modelId="{22EAF217-9E88-460D-A409-0EDA5AD0A316}" srcId="{BC67794A-7E36-4543-B16C-E182E726608D}" destId="{52D1F1F2-58E7-4C2E-9FC8-654807ED7A0B}" srcOrd="0" destOrd="0" parTransId="{90244DBD-EAAB-4FB3-A8C0-2485843AA2F0}" sibTransId="{1F9C7BD0-679E-4016-BF5F-88E9F022C22A}"/>
    <dgm:cxn modelId="{4D343E56-63FC-4A96-91F1-50490CC10F17}" srcId="{BC67794A-7E36-4543-B16C-E182E726608D}" destId="{F2BE8DA7-F6E7-4DC4-B8A0-191DD9E03963}" srcOrd="2" destOrd="0" parTransId="{0036CDCF-27EE-4417-A8C9-AC3FFD75D876}" sibTransId="{FBBD5D1B-5B1F-448E-BC9E-94FBF5D1FB83}"/>
    <dgm:cxn modelId="{3DE68194-AD5E-42F6-81AF-396AAAE7765D}" srcId="{BC67794A-7E36-4543-B16C-E182E726608D}" destId="{165DD5B9-8A3D-466D-9081-418305AF08F5}" srcOrd="1" destOrd="0" parTransId="{1D32870D-4963-4BE2-A8D3-143E12C0EFF7}" sibTransId="{180E72A5-97BB-415C-8E92-04225BBB6BA7}"/>
    <dgm:cxn modelId="{23380F99-A6EA-4550-ADB7-6C30461F8D95}" type="presOf" srcId="{165DD5B9-8A3D-466D-9081-418305AF08F5}" destId="{CB0BC1A6-EE27-4BFC-A568-5166583E5764}" srcOrd="0" destOrd="0" presId="urn:microsoft.com/office/officeart/2005/8/layout/vList2"/>
    <dgm:cxn modelId="{4AB8C3BA-697A-483E-A1C6-2B4F3618EA72}" type="presOf" srcId="{52D1F1F2-58E7-4C2E-9FC8-654807ED7A0B}" destId="{846B3DE7-0716-4A97-8FF1-1F04D331F678}" srcOrd="0" destOrd="0" presId="urn:microsoft.com/office/officeart/2005/8/layout/vList2"/>
    <dgm:cxn modelId="{687CB4EA-68D3-4F08-BEAF-3C075525F393}" type="presOf" srcId="{F2BE8DA7-F6E7-4DC4-B8A0-191DD9E03963}" destId="{14310594-8FF4-4819-AAED-F9D7F2A2C89E}" srcOrd="0" destOrd="0" presId="urn:microsoft.com/office/officeart/2005/8/layout/vList2"/>
    <dgm:cxn modelId="{B9EB186F-C506-4F3A-8355-CED5BF6CB02B}" type="presParOf" srcId="{79A54A71-9ECB-4F93-9051-6058D9F5C6D2}" destId="{846B3DE7-0716-4A97-8FF1-1F04D331F678}" srcOrd="0" destOrd="0" presId="urn:microsoft.com/office/officeart/2005/8/layout/vList2"/>
    <dgm:cxn modelId="{36AC2041-1FD9-4FE3-A040-FD276064041E}" type="presParOf" srcId="{79A54A71-9ECB-4F93-9051-6058D9F5C6D2}" destId="{56567DAA-C0D9-4E46-8399-3B5142FF68AE}" srcOrd="1" destOrd="0" presId="urn:microsoft.com/office/officeart/2005/8/layout/vList2"/>
    <dgm:cxn modelId="{E1F90B48-D96C-4474-B056-B940FD6569DB}" type="presParOf" srcId="{79A54A71-9ECB-4F93-9051-6058D9F5C6D2}" destId="{CB0BC1A6-EE27-4BFC-A568-5166583E5764}" srcOrd="2" destOrd="0" presId="urn:microsoft.com/office/officeart/2005/8/layout/vList2"/>
    <dgm:cxn modelId="{FC35F895-D315-437B-AC5A-49779B5D9CB2}" type="presParOf" srcId="{79A54A71-9ECB-4F93-9051-6058D9F5C6D2}" destId="{5E085EE2-9BB2-470F-A0AB-2A2E3E859968}" srcOrd="3" destOrd="0" presId="urn:microsoft.com/office/officeart/2005/8/layout/vList2"/>
    <dgm:cxn modelId="{A549C61F-9E52-4422-8651-E5EAF36AF128}" type="presParOf" srcId="{79A54A71-9ECB-4F93-9051-6058D9F5C6D2}" destId="{14310594-8FF4-4819-AAED-F9D7F2A2C8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67794A-7E36-4543-B16C-E182E72660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1F1F2-58E7-4C2E-9FC8-654807ED7A0B}">
      <dgm:prSet/>
      <dgm:spPr/>
      <dgm:t>
        <a:bodyPr/>
        <a:lstStyle/>
        <a:p>
          <a:r>
            <a:rPr lang="en-US" b="1" i="0" dirty="0"/>
            <a:t>Purpose:</a:t>
          </a:r>
          <a:r>
            <a:rPr lang="en-US" b="0" i="0" dirty="0"/>
            <a:t> Establish cause-effect relationships by manipulating variables.</a:t>
          </a:r>
          <a:endParaRPr lang="en-US" dirty="0"/>
        </a:p>
      </dgm:t>
    </dgm:pt>
    <dgm:pt modelId="{90244DBD-EAAB-4FB3-A8C0-2485843AA2F0}" type="parTrans" cxnId="{22EAF217-9E88-460D-A409-0EDA5AD0A316}">
      <dgm:prSet/>
      <dgm:spPr/>
      <dgm:t>
        <a:bodyPr/>
        <a:lstStyle/>
        <a:p>
          <a:endParaRPr lang="en-US"/>
        </a:p>
      </dgm:t>
    </dgm:pt>
    <dgm:pt modelId="{1F9C7BD0-679E-4016-BF5F-88E9F022C22A}" type="sibTrans" cxnId="{22EAF217-9E88-460D-A409-0EDA5AD0A316}">
      <dgm:prSet/>
      <dgm:spPr/>
      <dgm:t>
        <a:bodyPr/>
        <a:lstStyle/>
        <a:p>
          <a:endParaRPr lang="en-US"/>
        </a:p>
      </dgm:t>
    </dgm:pt>
    <dgm:pt modelId="{165DD5B9-8A3D-466D-9081-418305AF08F5}">
      <dgm:prSet/>
      <dgm:spPr/>
      <dgm:t>
        <a:bodyPr/>
        <a:lstStyle/>
        <a:p>
          <a:r>
            <a:rPr lang="en-US" b="1" i="0" dirty="0"/>
            <a:t>Examples:</a:t>
          </a:r>
          <a:r>
            <a:rPr lang="en-US" b="0" i="0" dirty="0"/>
            <a:t> Randomized Controlled Trials (RCTs).</a:t>
          </a:r>
          <a:endParaRPr lang="en-US" dirty="0"/>
        </a:p>
      </dgm:t>
    </dgm:pt>
    <dgm:pt modelId="{1D32870D-4963-4BE2-A8D3-143E12C0EFF7}" type="parTrans" cxnId="{3DE68194-AD5E-42F6-81AF-396AAAE7765D}">
      <dgm:prSet/>
      <dgm:spPr/>
      <dgm:t>
        <a:bodyPr/>
        <a:lstStyle/>
        <a:p>
          <a:endParaRPr lang="en-US"/>
        </a:p>
      </dgm:t>
    </dgm:pt>
    <dgm:pt modelId="{180E72A5-97BB-415C-8E92-04225BBB6BA7}" type="sibTrans" cxnId="{3DE68194-AD5E-42F6-81AF-396AAAE7765D}">
      <dgm:prSet/>
      <dgm:spPr/>
      <dgm:t>
        <a:bodyPr/>
        <a:lstStyle/>
        <a:p>
          <a:endParaRPr lang="en-US"/>
        </a:p>
      </dgm:t>
    </dgm:pt>
    <dgm:pt modelId="{F2BE8DA7-F6E7-4DC4-B8A0-191DD9E03963}">
      <dgm:prSet/>
      <dgm:spPr/>
      <dgm:t>
        <a:bodyPr/>
        <a:lstStyle/>
        <a:p>
          <a:r>
            <a:rPr lang="en-US" b="1" i="0" dirty="0"/>
            <a:t>Biostatistician Role:</a:t>
          </a:r>
          <a:r>
            <a:rPr lang="en-US" b="0" i="0" dirty="0"/>
            <a:t> Randomization, hypothesis testing (t-tests, ANOVA), power analysis.</a:t>
          </a:r>
          <a:endParaRPr lang="en-US" dirty="0"/>
        </a:p>
      </dgm:t>
    </dgm:pt>
    <dgm:pt modelId="{0036CDCF-27EE-4417-A8C9-AC3FFD75D876}" type="parTrans" cxnId="{4D343E56-63FC-4A96-91F1-50490CC10F17}">
      <dgm:prSet/>
      <dgm:spPr/>
      <dgm:t>
        <a:bodyPr/>
        <a:lstStyle/>
        <a:p>
          <a:endParaRPr lang="en-US"/>
        </a:p>
      </dgm:t>
    </dgm:pt>
    <dgm:pt modelId="{FBBD5D1B-5B1F-448E-BC9E-94FBF5D1FB83}" type="sibTrans" cxnId="{4D343E56-63FC-4A96-91F1-50490CC10F17}">
      <dgm:prSet/>
      <dgm:spPr/>
      <dgm:t>
        <a:bodyPr/>
        <a:lstStyle/>
        <a:p>
          <a:endParaRPr lang="en-US"/>
        </a:p>
      </dgm:t>
    </dgm:pt>
    <dgm:pt modelId="{79A54A71-9ECB-4F93-9051-6058D9F5C6D2}" type="pres">
      <dgm:prSet presAssocID="{BC67794A-7E36-4543-B16C-E182E726608D}" presName="linear" presStyleCnt="0">
        <dgm:presLayoutVars>
          <dgm:animLvl val="lvl"/>
          <dgm:resizeHandles val="exact"/>
        </dgm:presLayoutVars>
      </dgm:prSet>
      <dgm:spPr/>
    </dgm:pt>
    <dgm:pt modelId="{846B3DE7-0716-4A97-8FF1-1F04D331F678}" type="pres">
      <dgm:prSet presAssocID="{52D1F1F2-58E7-4C2E-9FC8-654807ED7A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567DAA-C0D9-4E46-8399-3B5142FF68AE}" type="pres">
      <dgm:prSet presAssocID="{1F9C7BD0-679E-4016-BF5F-88E9F022C22A}" presName="spacer" presStyleCnt="0"/>
      <dgm:spPr/>
    </dgm:pt>
    <dgm:pt modelId="{CB0BC1A6-EE27-4BFC-A568-5166583E5764}" type="pres">
      <dgm:prSet presAssocID="{165DD5B9-8A3D-466D-9081-418305AF0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085EE2-9BB2-470F-A0AB-2A2E3E859968}" type="pres">
      <dgm:prSet presAssocID="{180E72A5-97BB-415C-8E92-04225BBB6BA7}" presName="spacer" presStyleCnt="0"/>
      <dgm:spPr/>
    </dgm:pt>
    <dgm:pt modelId="{14310594-8FF4-4819-AAED-F9D7F2A2C89E}" type="pres">
      <dgm:prSet presAssocID="{F2BE8DA7-F6E7-4DC4-B8A0-191DD9E039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FEC00-8077-4831-8297-C99F958F9929}" type="presOf" srcId="{BC67794A-7E36-4543-B16C-E182E726608D}" destId="{79A54A71-9ECB-4F93-9051-6058D9F5C6D2}" srcOrd="0" destOrd="0" presId="urn:microsoft.com/office/officeart/2005/8/layout/vList2"/>
    <dgm:cxn modelId="{22EAF217-9E88-460D-A409-0EDA5AD0A316}" srcId="{BC67794A-7E36-4543-B16C-E182E726608D}" destId="{52D1F1F2-58E7-4C2E-9FC8-654807ED7A0B}" srcOrd="0" destOrd="0" parTransId="{90244DBD-EAAB-4FB3-A8C0-2485843AA2F0}" sibTransId="{1F9C7BD0-679E-4016-BF5F-88E9F022C22A}"/>
    <dgm:cxn modelId="{4D343E56-63FC-4A96-91F1-50490CC10F17}" srcId="{BC67794A-7E36-4543-B16C-E182E726608D}" destId="{F2BE8DA7-F6E7-4DC4-B8A0-191DD9E03963}" srcOrd="2" destOrd="0" parTransId="{0036CDCF-27EE-4417-A8C9-AC3FFD75D876}" sibTransId="{FBBD5D1B-5B1F-448E-BC9E-94FBF5D1FB83}"/>
    <dgm:cxn modelId="{3DE68194-AD5E-42F6-81AF-396AAAE7765D}" srcId="{BC67794A-7E36-4543-B16C-E182E726608D}" destId="{165DD5B9-8A3D-466D-9081-418305AF08F5}" srcOrd="1" destOrd="0" parTransId="{1D32870D-4963-4BE2-A8D3-143E12C0EFF7}" sibTransId="{180E72A5-97BB-415C-8E92-04225BBB6BA7}"/>
    <dgm:cxn modelId="{23380F99-A6EA-4550-ADB7-6C30461F8D95}" type="presOf" srcId="{165DD5B9-8A3D-466D-9081-418305AF08F5}" destId="{CB0BC1A6-EE27-4BFC-A568-5166583E5764}" srcOrd="0" destOrd="0" presId="urn:microsoft.com/office/officeart/2005/8/layout/vList2"/>
    <dgm:cxn modelId="{4AB8C3BA-697A-483E-A1C6-2B4F3618EA72}" type="presOf" srcId="{52D1F1F2-58E7-4C2E-9FC8-654807ED7A0B}" destId="{846B3DE7-0716-4A97-8FF1-1F04D331F678}" srcOrd="0" destOrd="0" presId="urn:microsoft.com/office/officeart/2005/8/layout/vList2"/>
    <dgm:cxn modelId="{687CB4EA-68D3-4F08-BEAF-3C075525F393}" type="presOf" srcId="{F2BE8DA7-F6E7-4DC4-B8A0-191DD9E03963}" destId="{14310594-8FF4-4819-AAED-F9D7F2A2C89E}" srcOrd="0" destOrd="0" presId="urn:microsoft.com/office/officeart/2005/8/layout/vList2"/>
    <dgm:cxn modelId="{B9EB186F-C506-4F3A-8355-CED5BF6CB02B}" type="presParOf" srcId="{79A54A71-9ECB-4F93-9051-6058D9F5C6D2}" destId="{846B3DE7-0716-4A97-8FF1-1F04D331F678}" srcOrd="0" destOrd="0" presId="urn:microsoft.com/office/officeart/2005/8/layout/vList2"/>
    <dgm:cxn modelId="{36AC2041-1FD9-4FE3-A040-FD276064041E}" type="presParOf" srcId="{79A54A71-9ECB-4F93-9051-6058D9F5C6D2}" destId="{56567DAA-C0D9-4E46-8399-3B5142FF68AE}" srcOrd="1" destOrd="0" presId="urn:microsoft.com/office/officeart/2005/8/layout/vList2"/>
    <dgm:cxn modelId="{E1F90B48-D96C-4474-B056-B940FD6569DB}" type="presParOf" srcId="{79A54A71-9ECB-4F93-9051-6058D9F5C6D2}" destId="{CB0BC1A6-EE27-4BFC-A568-5166583E5764}" srcOrd="2" destOrd="0" presId="urn:microsoft.com/office/officeart/2005/8/layout/vList2"/>
    <dgm:cxn modelId="{FC35F895-D315-437B-AC5A-49779B5D9CB2}" type="presParOf" srcId="{79A54A71-9ECB-4F93-9051-6058D9F5C6D2}" destId="{5E085EE2-9BB2-470F-A0AB-2A2E3E859968}" srcOrd="3" destOrd="0" presId="urn:microsoft.com/office/officeart/2005/8/layout/vList2"/>
    <dgm:cxn modelId="{A549C61F-9E52-4422-8651-E5EAF36AF128}" type="presParOf" srcId="{79A54A71-9ECB-4F93-9051-6058D9F5C6D2}" destId="{14310594-8FF4-4819-AAED-F9D7F2A2C8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67794A-7E36-4543-B16C-E182E72660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1F1F2-58E7-4C2E-9FC8-654807ED7A0B}">
      <dgm:prSet/>
      <dgm:spPr/>
      <dgm:t>
        <a:bodyPr/>
        <a:lstStyle/>
        <a:p>
          <a:r>
            <a:rPr lang="en-US" b="1" i="0" dirty="0"/>
            <a:t>Purpose:</a:t>
          </a:r>
          <a:r>
            <a:rPr lang="en-US" b="0" i="0" dirty="0"/>
            <a:t> Examine associations between variables.</a:t>
          </a:r>
          <a:endParaRPr lang="en-US" dirty="0"/>
        </a:p>
      </dgm:t>
    </dgm:pt>
    <dgm:pt modelId="{90244DBD-EAAB-4FB3-A8C0-2485843AA2F0}" type="parTrans" cxnId="{22EAF217-9E88-460D-A409-0EDA5AD0A316}">
      <dgm:prSet/>
      <dgm:spPr/>
      <dgm:t>
        <a:bodyPr/>
        <a:lstStyle/>
        <a:p>
          <a:endParaRPr lang="en-US"/>
        </a:p>
      </dgm:t>
    </dgm:pt>
    <dgm:pt modelId="{1F9C7BD0-679E-4016-BF5F-88E9F022C22A}" type="sibTrans" cxnId="{22EAF217-9E88-460D-A409-0EDA5AD0A316}">
      <dgm:prSet/>
      <dgm:spPr/>
      <dgm:t>
        <a:bodyPr/>
        <a:lstStyle/>
        <a:p>
          <a:endParaRPr lang="en-US"/>
        </a:p>
      </dgm:t>
    </dgm:pt>
    <dgm:pt modelId="{165DD5B9-8A3D-466D-9081-418305AF08F5}">
      <dgm:prSet/>
      <dgm:spPr/>
      <dgm:t>
        <a:bodyPr/>
        <a:lstStyle/>
        <a:p>
          <a:r>
            <a:rPr lang="en-US" b="1" i="0" dirty="0"/>
            <a:t>Examples:</a:t>
          </a:r>
          <a:r>
            <a:rPr lang="en-US" b="0" i="0" dirty="0"/>
            <a:t> Cohort studies, observational datasets.</a:t>
          </a:r>
          <a:endParaRPr lang="en-US" dirty="0"/>
        </a:p>
      </dgm:t>
    </dgm:pt>
    <dgm:pt modelId="{1D32870D-4963-4BE2-A8D3-143E12C0EFF7}" type="parTrans" cxnId="{3DE68194-AD5E-42F6-81AF-396AAAE7765D}">
      <dgm:prSet/>
      <dgm:spPr/>
      <dgm:t>
        <a:bodyPr/>
        <a:lstStyle/>
        <a:p>
          <a:endParaRPr lang="en-US"/>
        </a:p>
      </dgm:t>
    </dgm:pt>
    <dgm:pt modelId="{180E72A5-97BB-415C-8E92-04225BBB6BA7}" type="sibTrans" cxnId="{3DE68194-AD5E-42F6-81AF-396AAAE7765D}">
      <dgm:prSet/>
      <dgm:spPr/>
      <dgm:t>
        <a:bodyPr/>
        <a:lstStyle/>
        <a:p>
          <a:endParaRPr lang="en-US"/>
        </a:p>
      </dgm:t>
    </dgm:pt>
    <dgm:pt modelId="{F2BE8DA7-F6E7-4DC4-B8A0-191DD9E03963}">
      <dgm:prSet/>
      <dgm:spPr/>
      <dgm:t>
        <a:bodyPr/>
        <a:lstStyle/>
        <a:p>
          <a:r>
            <a:rPr lang="en-US" b="1" i="0" dirty="0"/>
            <a:t>Biostatistician Role:</a:t>
          </a:r>
          <a:r>
            <a:rPr lang="en-US" b="0" i="0" dirty="0"/>
            <a:t> Calculate correlation coefficients (Pearson’s r), regression analysis.</a:t>
          </a:r>
          <a:endParaRPr lang="en-US" dirty="0"/>
        </a:p>
      </dgm:t>
    </dgm:pt>
    <dgm:pt modelId="{0036CDCF-27EE-4417-A8C9-AC3FFD75D876}" type="parTrans" cxnId="{4D343E56-63FC-4A96-91F1-50490CC10F17}">
      <dgm:prSet/>
      <dgm:spPr/>
      <dgm:t>
        <a:bodyPr/>
        <a:lstStyle/>
        <a:p>
          <a:endParaRPr lang="en-US"/>
        </a:p>
      </dgm:t>
    </dgm:pt>
    <dgm:pt modelId="{FBBD5D1B-5B1F-448E-BC9E-94FBF5D1FB83}" type="sibTrans" cxnId="{4D343E56-63FC-4A96-91F1-50490CC10F17}">
      <dgm:prSet/>
      <dgm:spPr/>
      <dgm:t>
        <a:bodyPr/>
        <a:lstStyle/>
        <a:p>
          <a:endParaRPr lang="en-US"/>
        </a:p>
      </dgm:t>
    </dgm:pt>
    <dgm:pt modelId="{79A54A71-9ECB-4F93-9051-6058D9F5C6D2}" type="pres">
      <dgm:prSet presAssocID="{BC67794A-7E36-4543-B16C-E182E726608D}" presName="linear" presStyleCnt="0">
        <dgm:presLayoutVars>
          <dgm:animLvl val="lvl"/>
          <dgm:resizeHandles val="exact"/>
        </dgm:presLayoutVars>
      </dgm:prSet>
      <dgm:spPr/>
    </dgm:pt>
    <dgm:pt modelId="{846B3DE7-0716-4A97-8FF1-1F04D331F678}" type="pres">
      <dgm:prSet presAssocID="{52D1F1F2-58E7-4C2E-9FC8-654807ED7A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567DAA-C0D9-4E46-8399-3B5142FF68AE}" type="pres">
      <dgm:prSet presAssocID="{1F9C7BD0-679E-4016-BF5F-88E9F022C22A}" presName="spacer" presStyleCnt="0"/>
      <dgm:spPr/>
    </dgm:pt>
    <dgm:pt modelId="{CB0BC1A6-EE27-4BFC-A568-5166583E5764}" type="pres">
      <dgm:prSet presAssocID="{165DD5B9-8A3D-466D-9081-418305AF0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085EE2-9BB2-470F-A0AB-2A2E3E859968}" type="pres">
      <dgm:prSet presAssocID="{180E72A5-97BB-415C-8E92-04225BBB6BA7}" presName="spacer" presStyleCnt="0"/>
      <dgm:spPr/>
    </dgm:pt>
    <dgm:pt modelId="{14310594-8FF4-4819-AAED-F9D7F2A2C89E}" type="pres">
      <dgm:prSet presAssocID="{F2BE8DA7-F6E7-4DC4-B8A0-191DD9E039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FEC00-8077-4831-8297-C99F958F9929}" type="presOf" srcId="{BC67794A-7E36-4543-B16C-E182E726608D}" destId="{79A54A71-9ECB-4F93-9051-6058D9F5C6D2}" srcOrd="0" destOrd="0" presId="urn:microsoft.com/office/officeart/2005/8/layout/vList2"/>
    <dgm:cxn modelId="{22EAF217-9E88-460D-A409-0EDA5AD0A316}" srcId="{BC67794A-7E36-4543-B16C-E182E726608D}" destId="{52D1F1F2-58E7-4C2E-9FC8-654807ED7A0B}" srcOrd="0" destOrd="0" parTransId="{90244DBD-EAAB-4FB3-A8C0-2485843AA2F0}" sibTransId="{1F9C7BD0-679E-4016-BF5F-88E9F022C22A}"/>
    <dgm:cxn modelId="{4D343E56-63FC-4A96-91F1-50490CC10F17}" srcId="{BC67794A-7E36-4543-B16C-E182E726608D}" destId="{F2BE8DA7-F6E7-4DC4-B8A0-191DD9E03963}" srcOrd="2" destOrd="0" parTransId="{0036CDCF-27EE-4417-A8C9-AC3FFD75D876}" sibTransId="{FBBD5D1B-5B1F-448E-BC9E-94FBF5D1FB83}"/>
    <dgm:cxn modelId="{3DE68194-AD5E-42F6-81AF-396AAAE7765D}" srcId="{BC67794A-7E36-4543-B16C-E182E726608D}" destId="{165DD5B9-8A3D-466D-9081-418305AF08F5}" srcOrd="1" destOrd="0" parTransId="{1D32870D-4963-4BE2-A8D3-143E12C0EFF7}" sibTransId="{180E72A5-97BB-415C-8E92-04225BBB6BA7}"/>
    <dgm:cxn modelId="{23380F99-A6EA-4550-ADB7-6C30461F8D95}" type="presOf" srcId="{165DD5B9-8A3D-466D-9081-418305AF08F5}" destId="{CB0BC1A6-EE27-4BFC-A568-5166583E5764}" srcOrd="0" destOrd="0" presId="urn:microsoft.com/office/officeart/2005/8/layout/vList2"/>
    <dgm:cxn modelId="{4AB8C3BA-697A-483E-A1C6-2B4F3618EA72}" type="presOf" srcId="{52D1F1F2-58E7-4C2E-9FC8-654807ED7A0B}" destId="{846B3DE7-0716-4A97-8FF1-1F04D331F678}" srcOrd="0" destOrd="0" presId="urn:microsoft.com/office/officeart/2005/8/layout/vList2"/>
    <dgm:cxn modelId="{687CB4EA-68D3-4F08-BEAF-3C075525F393}" type="presOf" srcId="{F2BE8DA7-F6E7-4DC4-B8A0-191DD9E03963}" destId="{14310594-8FF4-4819-AAED-F9D7F2A2C89E}" srcOrd="0" destOrd="0" presId="urn:microsoft.com/office/officeart/2005/8/layout/vList2"/>
    <dgm:cxn modelId="{B9EB186F-C506-4F3A-8355-CED5BF6CB02B}" type="presParOf" srcId="{79A54A71-9ECB-4F93-9051-6058D9F5C6D2}" destId="{846B3DE7-0716-4A97-8FF1-1F04D331F678}" srcOrd="0" destOrd="0" presId="urn:microsoft.com/office/officeart/2005/8/layout/vList2"/>
    <dgm:cxn modelId="{36AC2041-1FD9-4FE3-A040-FD276064041E}" type="presParOf" srcId="{79A54A71-9ECB-4F93-9051-6058D9F5C6D2}" destId="{56567DAA-C0D9-4E46-8399-3B5142FF68AE}" srcOrd="1" destOrd="0" presId="urn:microsoft.com/office/officeart/2005/8/layout/vList2"/>
    <dgm:cxn modelId="{E1F90B48-D96C-4474-B056-B940FD6569DB}" type="presParOf" srcId="{79A54A71-9ECB-4F93-9051-6058D9F5C6D2}" destId="{CB0BC1A6-EE27-4BFC-A568-5166583E5764}" srcOrd="2" destOrd="0" presId="urn:microsoft.com/office/officeart/2005/8/layout/vList2"/>
    <dgm:cxn modelId="{FC35F895-D315-437B-AC5A-49779B5D9CB2}" type="presParOf" srcId="{79A54A71-9ECB-4F93-9051-6058D9F5C6D2}" destId="{5E085EE2-9BB2-470F-A0AB-2A2E3E859968}" srcOrd="3" destOrd="0" presId="urn:microsoft.com/office/officeart/2005/8/layout/vList2"/>
    <dgm:cxn modelId="{A549C61F-9E52-4422-8651-E5EAF36AF128}" type="presParOf" srcId="{79A54A71-9ECB-4F93-9051-6058D9F5C6D2}" destId="{14310594-8FF4-4819-AAED-F9D7F2A2C8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67794A-7E36-4543-B16C-E182E72660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1F1F2-58E7-4C2E-9FC8-654807ED7A0B}">
      <dgm:prSet/>
      <dgm:spPr/>
      <dgm:t>
        <a:bodyPr/>
        <a:lstStyle/>
        <a:p>
          <a:r>
            <a:rPr lang="en-US" b="1" i="0" dirty="0"/>
            <a:t>Purpose: Evaluate the accuracy of diagnostic tools or criteria.</a:t>
          </a:r>
          <a:r>
            <a:rPr lang="en-US" b="0" i="0" dirty="0"/>
            <a:t> </a:t>
          </a:r>
          <a:endParaRPr lang="en-US" dirty="0"/>
        </a:p>
      </dgm:t>
    </dgm:pt>
    <dgm:pt modelId="{90244DBD-EAAB-4FB3-A8C0-2485843AA2F0}" type="parTrans" cxnId="{22EAF217-9E88-460D-A409-0EDA5AD0A316}">
      <dgm:prSet/>
      <dgm:spPr/>
      <dgm:t>
        <a:bodyPr/>
        <a:lstStyle/>
        <a:p>
          <a:endParaRPr lang="en-US"/>
        </a:p>
      </dgm:t>
    </dgm:pt>
    <dgm:pt modelId="{1F9C7BD0-679E-4016-BF5F-88E9F022C22A}" type="sibTrans" cxnId="{22EAF217-9E88-460D-A409-0EDA5AD0A316}">
      <dgm:prSet/>
      <dgm:spPr/>
      <dgm:t>
        <a:bodyPr/>
        <a:lstStyle/>
        <a:p>
          <a:endParaRPr lang="en-US"/>
        </a:p>
      </dgm:t>
    </dgm:pt>
    <dgm:pt modelId="{165DD5B9-8A3D-466D-9081-418305AF08F5}">
      <dgm:prSet/>
      <dgm:spPr/>
      <dgm:t>
        <a:bodyPr/>
        <a:lstStyle/>
        <a:p>
          <a:r>
            <a:rPr lang="en-US" b="1" i="0" dirty="0"/>
            <a:t>Examples: Sensitivity/specificity studies, ROC curves.</a:t>
          </a:r>
          <a:r>
            <a:rPr lang="en-US" b="0" i="0" dirty="0"/>
            <a:t> </a:t>
          </a:r>
          <a:endParaRPr lang="en-US" dirty="0"/>
        </a:p>
      </dgm:t>
    </dgm:pt>
    <dgm:pt modelId="{1D32870D-4963-4BE2-A8D3-143E12C0EFF7}" type="parTrans" cxnId="{3DE68194-AD5E-42F6-81AF-396AAAE7765D}">
      <dgm:prSet/>
      <dgm:spPr/>
      <dgm:t>
        <a:bodyPr/>
        <a:lstStyle/>
        <a:p>
          <a:endParaRPr lang="en-US"/>
        </a:p>
      </dgm:t>
    </dgm:pt>
    <dgm:pt modelId="{180E72A5-97BB-415C-8E92-04225BBB6BA7}" type="sibTrans" cxnId="{3DE68194-AD5E-42F6-81AF-396AAAE7765D}">
      <dgm:prSet/>
      <dgm:spPr/>
      <dgm:t>
        <a:bodyPr/>
        <a:lstStyle/>
        <a:p>
          <a:endParaRPr lang="en-US"/>
        </a:p>
      </dgm:t>
    </dgm:pt>
    <dgm:pt modelId="{F2BE8DA7-F6E7-4DC4-B8A0-191DD9E03963}">
      <dgm:prSet/>
      <dgm:spPr/>
      <dgm:t>
        <a:bodyPr/>
        <a:lstStyle/>
        <a:p>
          <a:r>
            <a:rPr lang="en-US" b="1" i="0" dirty="0"/>
            <a:t>Biostatistician Role: Compute sensitivity, specificity, AUC (Area Under Curve).</a:t>
          </a:r>
          <a:r>
            <a:rPr lang="en-US" b="0" i="0" dirty="0"/>
            <a:t> </a:t>
          </a:r>
          <a:endParaRPr lang="en-US" dirty="0"/>
        </a:p>
      </dgm:t>
    </dgm:pt>
    <dgm:pt modelId="{0036CDCF-27EE-4417-A8C9-AC3FFD75D876}" type="parTrans" cxnId="{4D343E56-63FC-4A96-91F1-50490CC10F17}">
      <dgm:prSet/>
      <dgm:spPr/>
      <dgm:t>
        <a:bodyPr/>
        <a:lstStyle/>
        <a:p>
          <a:endParaRPr lang="en-US"/>
        </a:p>
      </dgm:t>
    </dgm:pt>
    <dgm:pt modelId="{FBBD5D1B-5B1F-448E-BC9E-94FBF5D1FB83}" type="sibTrans" cxnId="{4D343E56-63FC-4A96-91F1-50490CC10F17}">
      <dgm:prSet/>
      <dgm:spPr/>
      <dgm:t>
        <a:bodyPr/>
        <a:lstStyle/>
        <a:p>
          <a:endParaRPr lang="en-US"/>
        </a:p>
      </dgm:t>
    </dgm:pt>
    <dgm:pt modelId="{79A54A71-9ECB-4F93-9051-6058D9F5C6D2}" type="pres">
      <dgm:prSet presAssocID="{BC67794A-7E36-4543-B16C-E182E726608D}" presName="linear" presStyleCnt="0">
        <dgm:presLayoutVars>
          <dgm:animLvl val="lvl"/>
          <dgm:resizeHandles val="exact"/>
        </dgm:presLayoutVars>
      </dgm:prSet>
      <dgm:spPr/>
    </dgm:pt>
    <dgm:pt modelId="{846B3DE7-0716-4A97-8FF1-1F04D331F678}" type="pres">
      <dgm:prSet presAssocID="{52D1F1F2-58E7-4C2E-9FC8-654807ED7A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567DAA-C0D9-4E46-8399-3B5142FF68AE}" type="pres">
      <dgm:prSet presAssocID="{1F9C7BD0-679E-4016-BF5F-88E9F022C22A}" presName="spacer" presStyleCnt="0"/>
      <dgm:spPr/>
    </dgm:pt>
    <dgm:pt modelId="{CB0BC1A6-EE27-4BFC-A568-5166583E5764}" type="pres">
      <dgm:prSet presAssocID="{165DD5B9-8A3D-466D-9081-418305AF0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085EE2-9BB2-470F-A0AB-2A2E3E859968}" type="pres">
      <dgm:prSet presAssocID="{180E72A5-97BB-415C-8E92-04225BBB6BA7}" presName="spacer" presStyleCnt="0"/>
      <dgm:spPr/>
    </dgm:pt>
    <dgm:pt modelId="{14310594-8FF4-4819-AAED-F9D7F2A2C89E}" type="pres">
      <dgm:prSet presAssocID="{F2BE8DA7-F6E7-4DC4-B8A0-191DD9E039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FEC00-8077-4831-8297-C99F958F9929}" type="presOf" srcId="{BC67794A-7E36-4543-B16C-E182E726608D}" destId="{79A54A71-9ECB-4F93-9051-6058D9F5C6D2}" srcOrd="0" destOrd="0" presId="urn:microsoft.com/office/officeart/2005/8/layout/vList2"/>
    <dgm:cxn modelId="{22EAF217-9E88-460D-A409-0EDA5AD0A316}" srcId="{BC67794A-7E36-4543-B16C-E182E726608D}" destId="{52D1F1F2-58E7-4C2E-9FC8-654807ED7A0B}" srcOrd="0" destOrd="0" parTransId="{90244DBD-EAAB-4FB3-A8C0-2485843AA2F0}" sibTransId="{1F9C7BD0-679E-4016-BF5F-88E9F022C22A}"/>
    <dgm:cxn modelId="{4D343E56-63FC-4A96-91F1-50490CC10F17}" srcId="{BC67794A-7E36-4543-B16C-E182E726608D}" destId="{F2BE8DA7-F6E7-4DC4-B8A0-191DD9E03963}" srcOrd="2" destOrd="0" parTransId="{0036CDCF-27EE-4417-A8C9-AC3FFD75D876}" sibTransId="{FBBD5D1B-5B1F-448E-BC9E-94FBF5D1FB83}"/>
    <dgm:cxn modelId="{3DE68194-AD5E-42F6-81AF-396AAAE7765D}" srcId="{BC67794A-7E36-4543-B16C-E182E726608D}" destId="{165DD5B9-8A3D-466D-9081-418305AF08F5}" srcOrd="1" destOrd="0" parTransId="{1D32870D-4963-4BE2-A8D3-143E12C0EFF7}" sibTransId="{180E72A5-97BB-415C-8E92-04225BBB6BA7}"/>
    <dgm:cxn modelId="{23380F99-A6EA-4550-ADB7-6C30461F8D95}" type="presOf" srcId="{165DD5B9-8A3D-466D-9081-418305AF08F5}" destId="{CB0BC1A6-EE27-4BFC-A568-5166583E5764}" srcOrd="0" destOrd="0" presId="urn:microsoft.com/office/officeart/2005/8/layout/vList2"/>
    <dgm:cxn modelId="{4AB8C3BA-697A-483E-A1C6-2B4F3618EA72}" type="presOf" srcId="{52D1F1F2-58E7-4C2E-9FC8-654807ED7A0B}" destId="{846B3DE7-0716-4A97-8FF1-1F04D331F678}" srcOrd="0" destOrd="0" presId="urn:microsoft.com/office/officeart/2005/8/layout/vList2"/>
    <dgm:cxn modelId="{687CB4EA-68D3-4F08-BEAF-3C075525F393}" type="presOf" srcId="{F2BE8DA7-F6E7-4DC4-B8A0-191DD9E03963}" destId="{14310594-8FF4-4819-AAED-F9D7F2A2C89E}" srcOrd="0" destOrd="0" presId="urn:microsoft.com/office/officeart/2005/8/layout/vList2"/>
    <dgm:cxn modelId="{B9EB186F-C506-4F3A-8355-CED5BF6CB02B}" type="presParOf" srcId="{79A54A71-9ECB-4F93-9051-6058D9F5C6D2}" destId="{846B3DE7-0716-4A97-8FF1-1F04D331F678}" srcOrd="0" destOrd="0" presId="urn:microsoft.com/office/officeart/2005/8/layout/vList2"/>
    <dgm:cxn modelId="{36AC2041-1FD9-4FE3-A040-FD276064041E}" type="presParOf" srcId="{79A54A71-9ECB-4F93-9051-6058D9F5C6D2}" destId="{56567DAA-C0D9-4E46-8399-3B5142FF68AE}" srcOrd="1" destOrd="0" presId="urn:microsoft.com/office/officeart/2005/8/layout/vList2"/>
    <dgm:cxn modelId="{E1F90B48-D96C-4474-B056-B940FD6569DB}" type="presParOf" srcId="{79A54A71-9ECB-4F93-9051-6058D9F5C6D2}" destId="{CB0BC1A6-EE27-4BFC-A568-5166583E5764}" srcOrd="2" destOrd="0" presId="urn:microsoft.com/office/officeart/2005/8/layout/vList2"/>
    <dgm:cxn modelId="{FC35F895-D315-437B-AC5A-49779B5D9CB2}" type="presParOf" srcId="{79A54A71-9ECB-4F93-9051-6058D9F5C6D2}" destId="{5E085EE2-9BB2-470F-A0AB-2A2E3E859968}" srcOrd="3" destOrd="0" presId="urn:microsoft.com/office/officeart/2005/8/layout/vList2"/>
    <dgm:cxn modelId="{A549C61F-9E52-4422-8651-E5EAF36AF128}" type="presParOf" srcId="{79A54A71-9ECB-4F93-9051-6058D9F5C6D2}" destId="{14310594-8FF4-4819-AAED-F9D7F2A2C8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67794A-7E36-4543-B16C-E182E72660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1F1F2-58E7-4C2E-9FC8-654807ED7A0B}">
      <dgm:prSet/>
      <dgm:spPr/>
      <dgm:t>
        <a:bodyPr/>
        <a:lstStyle/>
        <a:p>
          <a:r>
            <a:rPr lang="en-US" b="1" i="0" dirty="0"/>
            <a:t>Purpose:</a:t>
          </a:r>
          <a:r>
            <a:rPr lang="en-US" b="0" i="0" dirty="0"/>
            <a:t> Identify underlying causes of observed phenomena.</a:t>
          </a:r>
          <a:endParaRPr lang="en-US" dirty="0"/>
        </a:p>
      </dgm:t>
    </dgm:pt>
    <dgm:pt modelId="{90244DBD-EAAB-4FB3-A8C0-2485843AA2F0}" type="parTrans" cxnId="{22EAF217-9E88-460D-A409-0EDA5AD0A316}">
      <dgm:prSet/>
      <dgm:spPr/>
      <dgm:t>
        <a:bodyPr/>
        <a:lstStyle/>
        <a:p>
          <a:endParaRPr lang="en-US"/>
        </a:p>
      </dgm:t>
    </dgm:pt>
    <dgm:pt modelId="{1F9C7BD0-679E-4016-BF5F-88E9F022C22A}" type="sibTrans" cxnId="{22EAF217-9E88-460D-A409-0EDA5AD0A316}">
      <dgm:prSet/>
      <dgm:spPr/>
      <dgm:t>
        <a:bodyPr/>
        <a:lstStyle/>
        <a:p>
          <a:endParaRPr lang="en-US"/>
        </a:p>
      </dgm:t>
    </dgm:pt>
    <dgm:pt modelId="{165DD5B9-8A3D-466D-9081-418305AF08F5}">
      <dgm:prSet/>
      <dgm:spPr/>
      <dgm:t>
        <a:bodyPr/>
        <a:lstStyle/>
        <a:p>
          <a:r>
            <a:rPr lang="en-US" b="1" i="0" dirty="0"/>
            <a:t>Examples: </a:t>
          </a:r>
          <a:r>
            <a:rPr lang="en-US" b="0" i="0" dirty="0"/>
            <a:t>Investigating how a new drug lowers blood pressure by analyzing its effect on angiotensin pathways. </a:t>
          </a:r>
          <a:endParaRPr lang="en-US" dirty="0"/>
        </a:p>
      </dgm:t>
    </dgm:pt>
    <dgm:pt modelId="{1D32870D-4963-4BE2-A8D3-143E12C0EFF7}" type="parTrans" cxnId="{3DE68194-AD5E-42F6-81AF-396AAAE7765D}">
      <dgm:prSet/>
      <dgm:spPr/>
      <dgm:t>
        <a:bodyPr/>
        <a:lstStyle/>
        <a:p>
          <a:endParaRPr lang="en-US"/>
        </a:p>
      </dgm:t>
    </dgm:pt>
    <dgm:pt modelId="{180E72A5-97BB-415C-8E92-04225BBB6BA7}" type="sibTrans" cxnId="{3DE68194-AD5E-42F6-81AF-396AAAE7765D}">
      <dgm:prSet/>
      <dgm:spPr/>
      <dgm:t>
        <a:bodyPr/>
        <a:lstStyle/>
        <a:p>
          <a:endParaRPr lang="en-US"/>
        </a:p>
      </dgm:t>
    </dgm:pt>
    <dgm:pt modelId="{F2BE8DA7-F6E7-4DC4-B8A0-191DD9E03963}">
      <dgm:prSet/>
      <dgm:spPr/>
      <dgm:t>
        <a:bodyPr/>
        <a:lstStyle/>
        <a:p>
          <a:r>
            <a:rPr lang="en-US" b="1" i="0" dirty="0"/>
            <a:t>Biostatistician Role:</a:t>
          </a:r>
          <a:r>
            <a:rPr lang="en-US" b="0" i="0" dirty="0"/>
            <a:t> Mixed-effects models to account for repeated measures in lab assays.</a:t>
          </a:r>
          <a:endParaRPr lang="en-US" dirty="0"/>
        </a:p>
      </dgm:t>
    </dgm:pt>
    <dgm:pt modelId="{0036CDCF-27EE-4417-A8C9-AC3FFD75D876}" type="parTrans" cxnId="{4D343E56-63FC-4A96-91F1-50490CC10F17}">
      <dgm:prSet/>
      <dgm:spPr/>
      <dgm:t>
        <a:bodyPr/>
        <a:lstStyle/>
        <a:p>
          <a:endParaRPr lang="en-US"/>
        </a:p>
      </dgm:t>
    </dgm:pt>
    <dgm:pt modelId="{FBBD5D1B-5B1F-448E-BC9E-94FBF5D1FB83}" type="sibTrans" cxnId="{4D343E56-63FC-4A96-91F1-50490CC10F17}">
      <dgm:prSet/>
      <dgm:spPr/>
      <dgm:t>
        <a:bodyPr/>
        <a:lstStyle/>
        <a:p>
          <a:endParaRPr lang="en-US"/>
        </a:p>
      </dgm:t>
    </dgm:pt>
    <dgm:pt modelId="{79A54A71-9ECB-4F93-9051-6058D9F5C6D2}" type="pres">
      <dgm:prSet presAssocID="{BC67794A-7E36-4543-B16C-E182E726608D}" presName="linear" presStyleCnt="0">
        <dgm:presLayoutVars>
          <dgm:animLvl val="lvl"/>
          <dgm:resizeHandles val="exact"/>
        </dgm:presLayoutVars>
      </dgm:prSet>
      <dgm:spPr/>
    </dgm:pt>
    <dgm:pt modelId="{846B3DE7-0716-4A97-8FF1-1F04D331F678}" type="pres">
      <dgm:prSet presAssocID="{52D1F1F2-58E7-4C2E-9FC8-654807ED7A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6567DAA-C0D9-4E46-8399-3B5142FF68AE}" type="pres">
      <dgm:prSet presAssocID="{1F9C7BD0-679E-4016-BF5F-88E9F022C22A}" presName="spacer" presStyleCnt="0"/>
      <dgm:spPr/>
    </dgm:pt>
    <dgm:pt modelId="{CB0BC1A6-EE27-4BFC-A568-5166583E5764}" type="pres">
      <dgm:prSet presAssocID="{165DD5B9-8A3D-466D-9081-418305AF08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085EE2-9BB2-470F-A0AB-2A2E3E859968}" type="pres">
      <dgm:prSet presAssocID="{180E72A5-97BB-415C-8E92-04225BBB6BA7}" presName="spacer" presStyleCnt="0"/>
      <dgm:spPr/>
    </dgm:pt>
    <dgm:pt modelId="{14310594-8FF4-4819-AAED-F9D7F2A2C89E}" type="pres">
      <dgm:prSet presAssocID="{F2BE8DA7-F6E7-4DC4-B8A0-191DD9E039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2FEC00-8077-4831-8297-C99F958F9929}" type="presOf" srcId="{BC67794A-7E36-4543-B16C-E182E726608D}" destId="{79A54A71-9ECB-4F93-9051-6058D9F5C6D2}" srcOrd="0" destOrd="0" presId="urn:microsoft.com/office/officeart/2005/8/layout/vList2"/>
    <dgm:cxn modelId="{22EAF217-9E88-460D-A409-0EDA5AD0A316}" srcId="{BC67794A-7E36-4543-B16C-E182E726608D}" destId="{52D1F1F2-58E7-4C2E-9FC8-654807ED7A0B}" srcOrd="0" destOrd="0" parTransId="{90244DBD-EAAB-4FB3-A8C0-2485843AA2F0}" sibTransId="{1F9C7BD0-679E-4016-BF5F-88E9F022C22A}"/>
    <dgm:cxn modelId="{4D343E56-63FC-4A96-91F1-50490CC10F17}" srcId="{BC67794A-7E36-4543-B16C-E182E726608D}" destId="{F2BE8DA7-F6E7-4DC4-B8A0-191DD9E03963}" srcOrd="2" destOrd="0" parTransId="{0036CDCF-27EE-4417-A8C9-AC3FFD75D876}" sibTransId="{FBBD5D1B-5B1F-448E-BC9E-94FBF5D1FB83}"/>
    <dgm:cxn modelId="{3DE68194-AD5E-42F6-81AF-396AAAE7765D}" srcId="{BC67794A-7E36-4543-B16C-E182E726608D}" destId="{165DD5B9-8A3D-466D-9081-418305AF08F5}" srcOrd="1" destOrd="0" parTransId="{1D32870D-4963-4BE2-A8D3-143E12C0EFF7}" sibTransId="{180E72A5-97BB-415C-8E92-04225BBB6BA7}"/>
    <dgm:cxn modelId="{23380F99-A6EA-4550-ADB7-6C30461F8D95}" type="presOf" srcId="{165DD5B9-8A3D-466D-9081-418305AF08F5}" destId="{CB0BC1A6-EE27-4BFC-A568-5166583E5764}" srcOrd="0" destOrd="0" presId="urn:microsoft.com/office/officeart/2005/8/layout/vList2"/>
    <dgm:cxn modelId="{4AB8C3BA-697A-483E-A1C6-2B4F3618EA72}" type="presOf" srcId="{52D1F1F2-58E7-4C2E-9FC8-654807ED7A0B}" destId="{846B3DE7-0716-4A97-8FF1-1F04D331F678}" srcOrd="0" destOrd="0" presId="urn:microsoft.com/office/officeart/2005/8/layout/vList2"/>
    <dgm:cxn modelId="{687CB4EA-68D3-4F08-BEAF-3C075525F393}" type="presOf" srcId="{F2BE8DA7-F6E7-4DC4-B8A0-191DD9E03963}" destId="{14310594-8FF4-4819-AAED-F9D7F2A2C89E}" srcOrd="0" destOrd="0" presId="urn:microsoft.com/office/officeart/2005/8/layout/vList2"/>
    <dgm:cxn modelId="{B9EB186F-C506-4F3A-8355-CED5BF6CB02B}" type="presParOf" srcId="{79A54A71-9ECB-4F93-9051-6058D9F5C6D2}" destId="{846B3DE7-0716-4A97-8FF1-1F04D331F678}" srcOrd="0" destOrd="0" presId="urn:microsoft.com/office/officeart/2005/8/layout/vList2"/>
    <dgm:cxn modelId="{36AC2041-1FD9-4FE3-A040-FD276064041E}" type="presParOf" srcId="{79A54A71-9ECB-4F93-9051-6058D9F5C6D2}" destId="{56567DAA-C0D9-4E46-8399-3B5142FF68AE}" srcOrd="1" destOrd="0" presId="urn:microsoft.com/office/officeart/2005/8/layout/vList2"/>
    <dgm:cxn modelId="{E1F90B48-D96C-4474-B056-B940FD6569DB}" type="presParOf" srcId="{79A54A71-9ECB-4F93-9051-6058D9F5C6D2}" destId="{CB0BC1A6-EE27-4BFC-A568-5166583E5764}" srcOrd="2" destOrd="0" presId="urn:microsoft.com/office/officeart/2005/8/layout/vList2"/>
    <dgm:cxn modelId="{FC35F895-D315-437B-AC5A-49779B5D9CB2}" type="presParOf" srcId="{79A54A71-9ECB-4F93-9051-6058D9F5C6D2}" destId="{5E085EE2-9BB2-470F-A0AB-2A2E3E859968}" srcOrd="3" destOrd="0" presId="urn:microsoft.com/office/officeart/2005/8/layout/vList2"/>
    <dgm:cxn modelId="{A549C61F-9E52-4422-8651-E5EAF36AF128}" type="presParOf" srcId="{79A54A71-9ECB-4F93-9051-6058D9F5C6D2}" destId="{14310594-8FF4-4819-AAED-F9D7F2A2C8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3D858C-F344-4FC1-ABFD-689A287E103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19E1C4-4C69-41E1-8BA4-99BBF31A26A2}">
      <dgm:prSet/>
      <dgm:spPr/>
      <dgm:t>
        <a:bodyPr/>
        <a:lstStyle/>
        <a:p>
          <a:r>
            <a:rPr lang="en-US" b="0" i="0" baseline="0"/>
            <a:t>What is your </a:t>
          </a:r>
          <a:r>
            <a:rPr lang="en-US" b="1" i="0" baseline="0"/>
            <a:t>primary outcome</a:t>
          </a:r>
          <a:r>
            <a:rPr lang="en-US" b="0" i="0" baseline="0"/>
            <a:t>?</a:t>
          </a:r>
          <a:endParaRPr lang="en-US"/>
        </a:p>
      </dgm:t>
    </dgm:pt>
    <dgm:pt modelId="{68AC7B7A-ED0B-4939-AC69-93F9483A181E}" type="parTrans" cxnId="{A1960349-0563-4838-B3C5-C97FD6D33C09}">
      <dgm:prSet/>
      <dgm:spPr/>
      <dgm:t>
        <a:bodyPr/>
        <a:lstStyle/>
        <a:p>
          <a:endParaRPr lang="en-US"/>
        </a:p>
      </dgm:t>
    </dgm:pt>
    <dgm:pt modelId="{1CAC8F25-30D3-455F-82E8-F8A1B7ED3EE8}" type="sibTrans" cxnId="{A1960349-0563-4838-B3C5-C97FD6D33C09}">
      <dgm:prSet/>
      <dgm:spPr/>
      <dgm:t>
        <a:bodyPr/>
        <a:lstStyle/>
        <a:p>
          <a:endParaRPr lang="en-US"/>
        </a:p>
      </dgm:t>
    </dgm:pt>
    <dgm:pt modelId="{AE1CB5CD-6EB8-404A-8A8F-237748CD474E}">
      <dgm:prSet/>
      <dgm:spPr/>
      <dgm:t>
        <a:bodyPr/>
        <a:lstStyle/>
        <a:p>
          <a:r>
            <a:rPr lang="en-US" b="0" i="0" baseline="0"/>
            <a:t>What </a:t>
          </a:r>
          <a:r>
            <a:rPr lang="en-US" b="1" i="0" baseline="0"/>
            <a:t>difference</a:t>
          </a:r>
          <a:r>
            <a:rPr lang="en-US" b="0" i="0" baseline="0"/>
            <a:t> is meaningful?</a:t>
          </a:r>
          <a:endParaRPr lang="en-US"/>
        </a:p>
      </dgm:t>
    </dgm:pt>
    <dgm:pt modelId="{765F4E04-DF9F-456C-A839-6DFD6668E858}" type="parTrans" cxnId="{2B765CF5-EFBF-4CFB-A8EF-9ADE74E8443E}">
      <dgm:prSet/>
      <dgm:spPr/>
      <dgm:t>
        <a:bodyPr/>
        <a:lstStyle/>
        <a:p>
          <a:endParaRPr lang="en-US"/>
        </a:p>
      </dgm:t>
    </dgm:pt>
    <dgm:pt modelId="{92EA6DC9-F368-49CD-AAF7-2EF00CEF7B3D}" type="sibTrans" cxnId="{2B765CF5-EFBF-4CFB-A8EF-9ADE74E8443E}">
      <dgm:prSet/>
      <dgm:spPr/>
      <dgm:t>
        <a:bodyPr/>
        <a:lstStyle/>
        <a:p>
          <a:endParaRPr lang="en-US"/>
        </a:p>
      </dgm:t>
    </dgm:pt>
    <dgm:pt modelId="{9A1E55CE-DAA2-4D50-874B-4D9E5A3EF772}">
      <dgm:prSet/>
      <dgm:spPr/>
      <dgm:t>
        <a:bodyPr/>
        <a:lstStyle/>
        <a:p>
          <a:r>
            <a:rPr lang="en-US" b="0" i="0" baseline="0"/>
            <a:t>What is the </a:t>
          </a:r>
          <a:r>
            <a:rPr lang="en-US" b="1" i="0" baseline="0"/>
            <a:t>standard deviation</a:t>
          </a:r>
          <a:r>
            <a:rPr lang="en-US" b="0" i="0" baseline="0"/>
            <a:t> or expected variability?</a:t>
          </a:r>
          <a:endParaRPr lang="en-US"/>
        </a:p>
      </dgm:t>
    </dgm:pt>
    <dgm:pt modelId="{38902E72-1D02-4EAD-90B6-EBB49CBAE6C1}" type="parTrans" cxnId="{F646DC69-EBA9-477F-8E09-8E39B715894A}">
      <dgm:prSet/>
      <dgm:spPr/>
      <dgm:t>
        <a:bodyPr/>
        <a:lstStyle/>
        <a:p>
          <a:endParaRPr lang="en-US"/>
        </a:p>
      </dgm:t>
    </dgm:pt>
    <dgm:pt modelId="{676CABC9-854E-4A63-99D8-642B3D7AEDF7}" type="sibTrans" cxnId="{F646DC69-EBA9-477F-8E09-8E39B715894A}">
      <dgm:prSet/>
      <dgm:spPr/>
      <dgm:t>
        <a:bodyPr/>
        <a:lstStyle/>
        <a:p>
          <a:endParaRPr lang="en-US"/>
        </a:p>
      </dgm:t>
    </dgm:pt>
    <dgm:pt modelId="{053A7B3F-CB1D-442F-B1C6-75367148FC50}">
      <dgm:prSet/>
      <dgm:spPr/>
      <dgm:t>
        <a:bodyPr/>
        <a:lstStyle/>
        <a:p>
          <a:r>
            <a:rPr lang="en-US" b="0" i="0" baseline="0"/>
            <a:t>What is your </a:t>
          </a:r>
          <a:r>
            <a:rPr lang="en-US" b="1" i="0" baseline="0"/>
            <a:t>alpha</a:t>
          </a:r>
          <a:r>
            <a:rPr lang="en-US" b="0" i="0" baseline="0"/>
            <a:t> (commonly 0.05)?</a:t>
          </a:r>
          <a:endParaRPr lang="en-US"/>
        </a:p>
      </dgm:t>
    </dgm:pt>
    <dgm:pt modelId="{184D1F90-D3D5-45BE-9E53-46B9D992EA24}" type="parTrans" cxnId="{9752F097-3F25-4BE1-81AD-A0B0E39E1442}">
      <dgm:prSet/>
      <dgm:spPr/>
      <dgm:t>
        <a:bodyPr/>
        <a:lstStyle/>
        <a:p>
          <a:endParaRPr lang="en-US"/>
        </a:p>
      </dgm:t>
    </dgm:pt>
    <dgm:pt modelId="{383D3065-A030-46B7-BDE5-7B5A38A11AAC}" type="sibTrans" cxnId="{9752F097-3F25-4BE1-81AD-A0B0E39E1442}">
      <dgm:prSet/>
      <dgm:spPr/>
      <dgm:t>
        <a:bodyPr/>
        <a:lstStyle/>
        <a:p>
          <a:endParaRPr lang="en-US"/>
        </a:p>
      </dgm:t>
    </dgm:pt>
    <dgm:pt modelId="{B46E223A-17FD-473D-A4F4-9AE129605CB6}">
      <dgm:prSet/>
      <dgm:spPr/>
      <dgm:t>
        <a:bodyPr/>
        <a:lstStyle/>
        <a:p>
          <a:r>
            <a:rPr lang="en-US" b="0" i="0" baseline="0"/>
            <a:t>What </a:t>
          </a:r>
          <a:r>
            <a:rPr lang="en-US" b="1" i="0" baseline="0"/>
            <a:t>power</a:t>
          </a:r>
          <a:r>
            <a:rPr lang="en-US" b="0" i="0" baseline="0"/>
            <a:t> do you want? (usually 80–90%)</a:t>
          </a:r>
          <a:endParaRPr lang="en-US"/>
        </a:p>
      </dgm:t>
    </dgm:pt>
    <dgm:pt modelId="{02D5759B-CF7F-44DF-8468-4EEC868F4E01}" type="parTrans" cxnId="{607A3321-9223-4898-8246-4FC6849B6792}">
      <dgm:prSet/>
      <dgm:spPr/>
      <dgm:t>
        <a:bodyPr/>
        <a:lstStyle/>
        <a:p>
          <a:endParaRPr lang="en-US"/>
        </a:p>
      </dgm:t>
    </dgm:pt>
    <dgm:pt modelId="{DB8059D6-7D87-461D-BACA-81FD961941B8}" type="sibTrans" cxnId="{607A3321-9223-4898-8246-4FC6849B6792}">
      <dgm:prSet/>
      <dgm:spPr/>
      <dgm:t>
        <a:bodyPr/>
        <a:lstStyle/>
        <a:p>
          <a:endParaRPr lang="en-US"/>
        </a:p>
      </dgm:t>
    </dgm:pt>
    <dgm:pt modelId="{04A6339C-01A7-4044-9ECF-C7802140E4B2}" type="pres">
      <dgm:prSet presAssocID="{783D858C-F344-4FC1-ABFD-689A287E1035}" presName="diagram" presStyleCnt="0">
        <dgm:presLayoutVars>
          <dgm:dir/>
          <dgm:resizeHandles val="exact"/>
        </dgm:presLayoutVars>
      </dgm:prSet>
      <dgm:spPr/>
    </dgm:pt>
    <dgm:pt modelId="{2BA85890-AA4B-46D6-94DD-8CEA978B7498}" type="pres">
      <dgm:prSet presAssocID="{EC19E1C4-4C69-41E1-8BA4-99BBF31A26A2}" presName="node" presStyleLbl="node1" presStyleIdx="0" presStyleCnt="5">
        <dgm:presLayoutVars>
          <dgm:bulletEnabled val="1"/>
        </dgm:presLayoutVars>
      </dgm:prSet>
      <dgm:spPr/>
    </dgm:pt>
    <dgm:pt modelId="{3A28C3DA-E1F8-48B3-8CA1-D168EBA4C9E0}" type="pres">
      <dgm:prSet presAssocID="{1CAC8F25-30D3-455F-82E8-F8A1B7ED3EE8}" presName="sibTrans" presStyleCnt="0"/>
      <dgm:spPr/>
    </dgm:pt>
    <dgm:pt modelId="{7968E392-1C76-4E06-AF72-8012616A8FAF}" type="pres">
      <dgm:prSet presAssocID="{AE1CB5CD-6EB8-404A-8A8F-237748CD474E}" presName="node" presStyleLbl="node1" presStyleIdx="1" presStyleCnt="5">
        <dgm:presLayoutVars>
          <dgm:bulletEnabled val="1"/>
        </dgm:presLayoutVars>
      </dgm:prSet>
      <dgm:spPr/>
    </dgm:pt>
    <dgm:pt modelId="{521A8E0A-991D-4A0E-AF62-2B0D53DB1553}" type="pres">
      <dgm:prSet presAssocID="{92EA6DC9-F368-49CD-AAF7-2EF00CEF7B3D}" presName="sibTrans" presStyleCnt="0"/>
      <dgm:spPr/>
    </dgm:pt>
    <dgm:pt modelId="{4112104B-C079-4E88-89B5-074B791A0A6C}" type="pres">
      <dgm:prSet presAssocID="{9A1E55CE-DAA2-4D50-874B-4D9E5A3EF772}" presName="node" presStyleLbl="node1" presStyleIdx="2" presStyleCnt="5">
        <dgm:presLayoutVars>
          <dgm:bulletEnabled val="1"/>
        </dgm:presLayoutVars>
      </dgm:prSet>
      <dgm:spPr/>
    </dgm:pt>
    <dgm:pt modelId="{6322EFC8-478A-4E2B-8148-AB54A95FA0E5}" type="pres">
      <dgm:prSet presAssocID="{676CABC9-854E-4A63-99D8-642B3D7AEDF7}" presName="sibTrans" presStyleCnt="0"/>
      <dgm:spPr/>
    </dgm:pt>
    <dgm:pt modelId="{8C3556FA-0731-40A8-8325-C5AC6CB67F78}" type="pres">
      <dgm:prSet presAssocID="{053A7B3F-CB1D-442F-B1C6-75367148FC50}" presName="node" presStyleLbl="node1" presStyleIdx="3" presStyleCnt="5">
        <dgm:presLayoutVars>
          <dgm:bulletEnabled val="1"/>
        </dgm:presLayoutVars>
      </dgm:prSet>
      <dgm:spPr/>
    </dgm:pt>
    <dgm:pt modelId="{59154EC3-72BD-4DF0-932A-F205FFF0728B}" type="pres">
      <dgm:prSet presAssocID="{383D3065-A030-46B7-BDE5-7B5A38A11AAC}" presName="sibTrans" presStyleCnt="0"/>
      <dgm:spPr/>
    </dgm:pt>
    <dgm:pt modelId="{B99FC215-EF5F-401D-BB90-E7E47EB102CC}" type="pres">
      <dgm:prSet presAssocID="{B46E223A-17FD-473D-A4F4-9AE129605CB6}" presName="node" presStyleLbl="node1" presStyleIdx="4" presStyleCnt="5">
        <dgm:presLayoutVars>
          <dgm:bulletEnabled val="1"/>
        </dgm:presLayoutVars>
      </dgm:prSet>
      <dgm:spPr/>
    </dgm:pt>
  </dgm:ptLst>
  <dgm:cxnLst>
    <dgm:cxn modelId="{DDCDAF15-A2C7-4F10-B711-5033C8AAC615}" type="presOf" srcId="{B46E223A-17FD-473D-A4F4-9AE129605CB6}" destId="{B99FC215-EF5F-401D-BB90-E7E47EB102CC}" srcOrd="0" destOrd="0" presId="urn:microsoft.com/office/officeart/2005/8/layout/default"/>
    <dgm:cxn modelId="{607A3321-9223-4898-8246-4FC6849B6792}" srcId="{783D858C-F344-4FC1-ABFD-689A287E1035}" destId="{B46E223A-17FD-473D-A4F4-9AE129605CB6}" srcOrd="4" destOrd="0" parTransId="{02D5759B-CF7F-44DF-8468-4EEC868F4E01}" sibTransId="{DB8059D6-7D87-461D-BACA-81FD961941B8}"/>
    <dgm:cxn modelId="{4624FC3E-98C3-4D30-8784-605192C33D0E}" type="presOf" srcId="{053A7B3F-CB1D-442F-B1C6-75367148FC50}" destId="{8C3556FA-0731-40A8-8325-C5AC6CB67F78}" srcOrd="0" destOrd="0" presId="urn:microsoft.com/office/officeart/2005/8/layout/default"/>
    <dgm:cxn modelId="{A1960349-0563-4838-B3C5-C97FD6D33C09}" srcId="{783D858C-F344-4FC1-ABFD-689A287E1035}" destId="{EC19E1C4-4C69-41E1-8BA4-99BBF31A26A2}" srcOrd="0" destOrd="0" parTransId="{68AC7B7A-ED0B-4939-AC69-93F9483A181E}" sibTransId="{1CAC8F25-30D3-455F-82E8-F8A1B7ED3EE8}"/>
    <dgm:cxn modelId="{F646DC69-EBA9-477F-8E09-8E39B715894A}" srcId="{783D858C-F344-4FC1-ABFD-689A287E1035}" destId="{9A1E55CE-DAA2-4D50-874B-4D9E5A3EF772}" srcOrd="2" destOrd="0" parTransId="{38902E72-1D02-4EAD-90B6-EBB49CBAE6C1}" sibTransId="{676CABC9-854E-4A63-99D8-642B3D7AEDF7}"/>
    <dgm:cxn modelId="{E37C3A6D-82BA-4820-BD7E-25A5CDD5B94F}" type="presOf" srcId="{EC19E1C4-4C69-41E1-8BA4-99BBF31A26A2}" destId="{2BA85890-AA4B-46D6-94DD-8CEA978B7498}" srcOrd="0" destOrd="0" presId="urn:microsoft.com/office/officeart/2005/8/layout/default"/>
    <dgm:cxn modelId="{8618B36E-3D8E-4A4B-9835-0E3C49D9F032}" type="presOf" srcId="{AE1CB5CD-6EB8-404A-8A8F-237748CD474E}" destId="{7968E392-1C76-4E06-AF72-8012616A8FAF}" srcOrd="0" destOrd="0" presId="urn:microsoft.com/office/officeart/2005/8/layout/default"/>
    <dgm:cxn modelId="{CF624C56-7A44-4870-8886-413D4B630EB5}" type="presOf" srcId="{783D858C-F344-4FC1-ABFD-689A287E1035}" destId="{04A6339C-01A7-4044-9ECF-C7802140E4B2}" srcOrd="0" destOrd="0" presId="urn:microsoft.com/office/officeart/2005/8/layout/default"/>
    <dgm:cxn modelId="{9752F097-3F25-4BE1-81AD-A0B0E39E1442}" srcId="{783D858C-F344-4FC1-ABFD-689A287E1035}" destId="{053A7B3F-CB1D-442F-B1C6-75367148FC50}" srcOrd="3" destOrd="0" parTransId="{184D1F90-D3D5-45BE-9E53-46B9D992EA24}" sibTransId="{383D3065-A030-46B7-BDE5-7B5A38A11AAC}"/>
    <dgm:cxn modelId="{73C818B6-6264-42B1-B5D7-99142643D1E0}" type="presOf" srcId="{9A1E55CE-DAA2-4D50-874B-4D9E5A3EF772}" destId="{4112104B-C079-4E88-89B5-074B791A0A6C}" srcOrd="0" destOrd="0" presId="urn:microsoft.com/office/officeart/2005/8/layout/default"/>
    <dgm:cxn modelId="{2B765CF5-EFBF-4CFB-A8EF-9ADE74E8443E}" srcId="{783D858C-F344-4FC1-ABFD-689A287E1035}" destId="{AE1CB5CD-6EB8-404A-8A8F-237748CD474E}" srcOrd="1" destOrd="0" parTransId="{765F4E04-DF9F-456C-A839-6DFD6668E858}" sibTransId="{92EA6DC9-F368-49CD-AAF7-2EF00CEF7B3D}"/>
    <dgm:cxn modelId="{5B7B9A48-1D8F-4982-82D4-AACCBC145629}" type="presParOf" srcId="{04A6339C-01A7-4044-9ECF-C7802140E4B2}" destId="{2BA85890-AA4B-46D6-94DD-8CEA978B7498}" srcOrd="0" destOrd="0" presId="urn:microsoft.com/office/officeart/2005/8/layout/default"/>
    <dgm:cxn modelId="{7E249D06-9E34-4744-8877-ACC5B246FB84}" type="presParOf" srcId="{04A6339C-01A7-4044-9ECF-C7802140E4B2}" destId="{3A28C3DA-E1F8-48B3-8CA1-D168EBA4C9E0}" srcOrd="1" destOrd="0" presId="urn:microsoft.com/office/officeart/2005/8/layout/default"/>
    <dgm:cxn modelId="{756AD091-B2AD-4AED-BFA4-D6BEEB1CCB26}" type="presParOf" srcId="{04A6339C-01A7-4044-9ECF-C7802140E4B2}" destId="{7968E392-1C76-4E06-AF72-8012616A8FAF}" srcOrd="2" destOrd="0" presId="urn:microsoft.com/office/officeart/2005/8/layout/default"/>
    <dgm:cxn modelId="{80F506CC-7F29-4937-B84B-513788A51F76}" type="presParOf" srcId="{04A6339C-01A7-4044-9ECF-C7802140E4B2}" destId="{521A8E0A-991D-4A0E-AF62-2B0D53DB1553}" srcOrd="3" destOrd="0" presId="urn:microsoft.com/office/officeart/2005/8/layout/default"/>
    <dgm:cxn modelId="{93C30718-B98F-4F8C-9F2B-DF61BFD27B1E}" type="presParOf" srcId="{04A6339C-01A7-4044-9ECF-C7802140E4B2}" destId="{4112104B-C079-4E88-89B5-074B791A0A6C}" srcOrd="4" destOrd="0" presId="urn:microsoft.com/office/officeart/2005/8/layout/default"/>
    <dgm:cxn modelId="{D64E3875-C62C-4A1A-9C91-17F2C8E9AD4F}" type="presParOf" srcId="{04A6339C-01A7-4044-9ECF-C7802140E4B2}" destId="{6322EFC8-478A-4E2B-8148-AB54A95FA0E5}" srcOrd="5" destOrd="0" presId="urn:microsoft.com/office/officeart/2005/8/layout/default"/>
    <dgm:cxn modelId="{572E0F7A-0B7F-4013-BB78-C934ED346563}" type="presParOf" srcId="{04A6339C-01A7-4044-9ECF-C7802140E4B2}" destId="{8C3556FA-0731-40A8-8325-C5AC6CB67F78}" srcOrd="6" destOrd="0" presId="urn:microsoft.com/office/officeart/2005/8/layout/default"/>
    <dgm:cxn modelId="{BD9633A0-EC50-4761-AA80-DAD98B847D04}" type="presParOf" srcId="{04A6339C-01A7-4044-9ECF-C7802140E4B2}" destId="{59154EC3-72BD-4DF0-932A-F205FFF0728B}" srcOrd="7" destOrd="0" presId="urn:microsoft.com/office/officeart/2005/8/layout/default"/>
    <dgm:cxn modelId="{65FC6755-BE32-485A-898A-AEA0284EE824}" type="presParOf" srcId="{04A6339C-01A7-4044-9ECF-C7802140E4B2}" destId="{B99FC215-EF5F-401D-BB90-E7E47EB102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4E066-6AFD-4D04-88FC-A99ABEBD180F}">
      <dsp:nvSpPr>
        <dsp:cNvPr id="0" name=""/>
        <dsp:cNvSpPr/>
      </dsp:nvSpPr>
      <dsp:spPr>
        <a:xfrm>
          <a:off x="1547875" y="2477"/>
          <a:ext cx="1741360" cy="1191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Basic vs Applied</a:t>
          </a:r>
        </a:p>
      </dsp:txBody>
      <dsp:txXfrm>
        <a:off x="1606048" y="60650"/>
        <a:ext cx="1625014" cy="1075331"/>
      </dsp:txXfrm>
    </dsp:sp>
    <dsp:sp modelId="{8BAF9EA3-622E-4ABC-B3AD-A83867539BA8}">
      <dsp:nvSpPr>
        <dsp:cNvPr id="0" name=""/>
        <dsp:cNvSpPr/>
      </dsp:nvSpPr>
      <dsp:spPr>
        <a:xfrm>
          <a:off x="1547875" y="1253739"/>
          <a:ext cx="1741360" cy="1191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Clinical vs Translational</a:t>
          </a:r>
        </a:p>
      </dsp:txBody>
      <dsp:txXfrm>
        <a:off x="1606048" y="1311912"/>
        <a:ext cx="1625014" cy="1075331"/>
      </dsp:txXfrm>
    </dsp:sp>
    <dsp:sp modelId="{B6A8EA89-2C41-4593-90E7-E56F8D3CD964}">
      <dsp:nvSpPr>
        <dsp:cNvPr id="0" name=""/>
        <dsp:cNvSpPr/>
      </dsp:nvSpPr>
      <dsp:spPr>
        <a:xfrm>
          <a:off x="1547875" y="2505000"/>
          <a:ext cx="1741360" cy="1191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Quantitative vs Qualitative</a:t>
          </a:r>
        </a:p>
      </dsp:txBody>
      <dsp:txXfrm>
        <a:off x="1606048" y="2563173"/>
        <a:ext cx="1625014" cy="1075331"/>
      </dsp:txXfrm>
    </dsp:sp>
    <dsp:sp modelId="{32618C0C-B692-4F5D-BB35-D08233483841}">
      <dsp:nvSpPr>
        <dsp:cNvPr id="0" name=""/>
        <dsp:cNvSpPr/>
      </dsp:nvSpPr>
      <dsp:spPr>
        <a:xfrm>
          <a:off x="1547875" y="3756262"/>
          <a:ext cx="1741360" cy="11916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Retrospective vs Prospective</a:t>
          </a:r>
        </a:p>
      </dsp:txBody>
      <dsp:txXfrm>
        <a:off x="1606048" y="3814435"/>
        <a:ext cx="1625014" cy="1075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54894-AB5E-49D1-A859-70B3207F2EC8}">
      <dsp:nvSpPr>
        <dsp:cNvPr id="0" name=""/>
        <dsp:cNvSpPr/>
      </dsp:nvSpPr>
      <dsp:spPr>
        <a:xfrm>
          <a:off x="537374" y="828364"/>
          <a:ext cx="2186260" cy="129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Informed consent</a:t>
          </a:r>
          <a:endParaRPr lang="en-US" sz="2500" kern="1200"/>
        </a:p>
      </dsp:txBody>
      <dsp:txXfrm>
        <a:off x="600716" y="891706"/>
        <a:ext cx="2059576" cy="1170888"/>
      </dsp:txXfrm>
    </dsp:sp>
    <dsp:sp modelId="{7130283A-299D-4F77-B750-EF446AF637BF}">
      <dsp:nvSpPr>
        <dsp:cNvPr id="0" name=""/>
        <dsp:cNvSpPr/>
      </dsp:nvSpPr>
      <dsp:spPr>
        <a:xfrm>
          <a:off x="3183480" y="828364"/>
          <a:ext cx="1828801" cy="129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IRB approval</a:t>
          </a:r>
          <a:endParaRPr lang="en-US" sz="2500" kern="1200" dirty="0"/>
        </a:p>
      </dsp:txBody>
      <dsp:txXfrm>
        <a:off x="3246822" y="891706"/>
        <a:ext cx="1702117" cy="1170888"/>
      </dsp:txXfrm>
    </dsp:sp>
    <dsp:sp modelId="{0F70E126-F667-4C06-8374-31E81C61F0E6}">
      <dsp:nvSpPr>
        <dsp:cNvPr id="0" name=""/>
        <dsp:cNvSpPr/>
      </dsp:nvSpPr>
      <dsp:spPr>
        <a:xfrm>
          <a:off x="5566593" y="828364"/>
          <a:ext cx="2055358" cy="1297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Vulnerable populations</a:t>
          </a:r>
          <a:endParaRPr lang="en-US" sz="2500" kern="1200"/>
        </a:p>
      </dsp:txBody>
      <dsp:txXfrm>
        <a:off x="5629935" y="891706"/>
        <a:ext cx="1928674" cy="11708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9FB8C-D4DC-4AE5-AF6C-8B226000C0B7}">
      <dsp:nvSpPr>
        <dsp:cNvPr id="0" name=""/>
        <dsp:cNvSpPr/>
      </dsp:nvSpPr>
      <dsp:spPr>
        <a:xfrm rot="5400000">
          <a:off x="3282029" y="-508182"/>
          <a:ext cx="2659189" cy="43403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Clean, well-labeled, and coded dataset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Data dictionary and operations manual included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Secure transfer (encrypted email, institutional drives, REDCap export, etc.)</a:t>
          </a:r>
        </a:p>
      </dsp:txBody>
      <dsp:txXfrm rot="-5400000">
        <a:off x="2441448" y="462210"/>
        <a:ext cx="4210541" cy="2399567"/>
      </dsp:txXfrm>
    </dsp:sp>
    <dsp:sp modelId="{696DA38A-4B7E-48D7-BB78-89E424CA51D6}">
      <dsp:nvSpPr>
        <dsp:cNvPr id="0" name=""/>
        <dsp:cNvSpPr/>
      </dsp:nvSpPr>
      <dsp:spPr>
        <a:xfrm>
          <a:off x="0" y="0"/>
          <a:ext cx="2441448" cy="3323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will I provide the data to a statistician?</a:t>
          </a:r>
        </a:p>
      </dsp:txBody>
      <dsp:txXfrm>
        <a:off x="119182" y="119182"/>
        <a:ext cx="2203084" cy="30856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6F91-83D6-44F8-9126-605A38516EC0}">
      <dsp:nvSpPr>
        <dsp:cNvPr id="0" name=""/>
        <dsp:cNvSpPr/>
      </dsp:nvSpPr>
      <dsp:spPr>
        <a:xfrm rot="5400000">
          <a:off x="3944802" y="-1175105"/>
          <a:ext cx="1748171" cy="45354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Depends on: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Data quality and completeness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Complexity of the analysis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Prioritization and workload of the statistician</a:t>
          </a:r>
        </a:p>
      </dsp:txBody>
      <dsp:txXfrm rot="-5400000">
        <a:off x="2551176" y="303860"/>
        <a:ext cx="4450085" cy="1577493"/>
      </dsp:txXfrm>
    </dsp:sp>
    <dsp:sp modelId="{D972CFC9-E517-42E9-B5CE-27BEB98B105E}">
      <dsp:nvSpPr>
        <dsp:cNvPr id="0" name=""/>
        <dsp:cNvSpPr/>
      </dsp:nvSpPr>
      <dsp:spPr>
        <a:xfrm>
          <a:off x="0" y="0"/>
          <a:ext cx="2551176" cy="2185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When will I get my results?</a:t>
          </a:r>
        </a:p>
      </dsp:txBody>
      <dsp:txXfrm>
        <a:off x="106673" y="106673"/>
        <a:ext cx="2337830" cy="19718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20F06-0CF6-48EE-9CE2-517AB3523286}">
      <dsp:nvSpPr>
        <dsp:cNvPr id="0" name=""/>
        <dsp:cNvSpPr/>
      </dsp:nvSpPr>
      <dsp:spPr>
        <a:xfrm>
          <a:off x="517882" y="585020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B77CA-139B-45A3-B126-D957D591E4A6}">
      <dsp:nvSpPr>
        <dsp:cNvPr id="0" name=""/>
        <dsp:cNvSpPr/>
      </dsp:nvSpPr>
      <dsp:spPr>
        <a:xfrm>
          <a:off x="854257" y="921395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3C701-6608-450D-B4E4-14D5E5AE43DC}">
      <dsp:nvSpPr>
        <dsp:cNvPr id="0" name=""/>
        <dsp:cNvSpPr/>
      </dsp:nvSpPr>
      <dsp:spPr>
        <a:xfrm>
          <a:off x="13319" y="265502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Peer-reviewed publications</a:t>
          </a:r>
        </a:p>
      </dsp:txBody>
      <dsp:txXfrm>
        <a:off x="13319" y="2655020"/>
        <a:ext cx="2587500" cy="720000"/>
      </dsp:txXfrm>
    </dsp:sp>
    <dsp:sp modelId="{8681379E-FBB3-4130-89A8-CC3D7219373B}">
      <dsp:nvSpPr>
        <dsp:cNvPr id="0" name=""/>
        <dsp:cNvSpPr/>
      </dsp:nvSpPr>
      <dsp:spPr>
        <a:xfrm>
          <a:off x="3558194" y="585020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02B19-9818-4D1C-939C-BCCDC902E7BA}">
      <dsp:nvSpPr>
        <dsp:cNvPr id="0" name=""/>
        <dsp:cNvSpPr/>
      </dsp:nvSpPr>
      <dsp:spPr>
        <a:xfrm>
          <a:off x="3894569" y="921395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BC49B-429E-4D43-8E7C-6A5817F2C4D4}">
      <dsp:nvSpPr>
        <dsp:cNvPr id="0" name=""/>
        <dsp:cNvSpPr/>
      </dsp:nvSpPr>
      <dsp:spPr>
        <a:xfrm>
          <a:off x="3053632" y="265502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Posters and presentations</a:t>
          </a:r>
        </a:p>
      </dsp:txBody>
      <dsp:txXfrm>
        <a:off x="3053632" y="2655020"/>
        <a:ext cx="2587500" cy="720000"/>
      </dsp:txXfrm>
    </dsp:sp>
    <dsp:sp modelId="{B4833BDC-50E5-427F-AF82-022421AB0373}">
      <dsp:nvSpPr>
        <dsp:cNvPr id="0" name=""/>
        <dsp:cNvSpPr/>
      </dsp:nvSpPr>
      <dsp:spPr>
        <a:xfrm>
          <a:off x="6598507" y="585020"/>
          <a:ext cx="1578375" cy="157837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B469C-0A89-42A4-9030-DAF90DACD626}">
      <dsp:nvSpPr>
        <dsp:cNvPr id="0" name=""/>
        <dsp:cNvSpPr/>
      </dsp:nvSpPr>
      <dsp:spPr>
        <a:xfrm>
          <a:off x="6934882" y="921395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66524-D432-4D42-97B5-7A04AA6C9438}">
      <dsp:nvSpPr>
        <dsp:cNvPr id="0" name=""/>
        <dsp:cNvSpPr/>
      </dsp:nvSpPr>
      <dsp:spPr>
        <a:xfrm>
          <a:off x="6093944" y="265502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Community impact</a:t>
          </a:r>
        </a:p>
      </dsp:txBody>
      <dsp:txXfrm>
        <a:off x="6093944" y="2655020"/>
        <a:ext cx="258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3AF1E-57A8-4CD4-AF18-C3AFE32BCF23}">
      <dsp:nvSpPr>
        <dsp:cNvPr id="0" name=""/>
        <dsp:cNvSpPr/>
      </dsp:nvSpPr>
      <dsp:spPr>
        <a:xfrm rot="5400000">
          <a:off x="1939978" y="675808"/>
          <a:ext cx="581719" cy="662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F412F-A9D8-45B2-BCDD-0CC85AAE54A7}">
      <dsp:nvSpPr>
        <dsp:cNvPr id="0" name=""/>
        <dsp:cNvSpPr/>
      </dsp:nvSpPr>
      <dsp:spPr>
        <a:xfrm>
          <a:off x="1785858" y="30960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Identify question</a:t>
          </a:r>
        </a:p>
      </dsp:txBody>
      <dsp:txXfrm>
        <a:off x="1819325" y="64427"/>
        <a:ext cx="912339" cy="618525"/>
      </dsp:txXfrm>
    </dsp:sp>
    <dsp:sp modelId="{636F34B0-63F1-4F3E-B99E-D3C2E9A18456}">
      <dsp:nvSpPr>
        <dsp:cNvPr id="0" name=""/>
        <dsp:cNvSpPr/>
      </dsp:nvSpPr>
      <dsp:spPr>
        <a:xfrm>
          <a:off x="2765131" y="96334"/>
          <a:ext cx="712230" cy="5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898FE-E7C7-485A-A542-A468F3375AED}">
      <dsp:nvSpPr>
        <dsp:cNvPr id="0" name=""/>
        <dsp:cNvSpPr/>
      </dsp:nvSpPr>
      <dsp:spPr>
        <a:xfrm rot="5400000">
          <a:off x="2751900" y="1445806"/>
          <a:ext cx="581719" cy="662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F15C8-2EAA-41BC-9CE7-AC29DAE35DEE}">
      <dsp:nvSpPr>
        <dsp:cNvPr id="0" name=""/>
        <dsp:cNvSpPr/>
      </dsp:nvSpPr>
      <dsp:spPr>
        <a:xfrm>
          <a:off x="2597780" y="800958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Formulate hypothesis</a:t>
          </a:r>
        </a:p>
      </dsp:txBody>
      <dsp:txXfrm>
        <a:off x="2631247" y="834425"/>
        <a:ext cx="912339" cy="618525"/>
      </dsp:txXfrm>
    </dsp:sp>
    <dsp:sp modelId="{B0FD14D0-8565-4802-AD73-D4CFF11079CB}">
      <dsp:nvSpPr>
        <dsp:cNvPr id="0" name=""/>
        <dsp:cNvSpPr/>
      </dsp:nvSpPr>
      <dsp:spPr>
        <a:xfrm>
          <a:off x="3577053" y="866332"/>
          <a:ext cx="712230" cy="5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16953-9458-455F-B391-856080F640B5}">
      <dsp:nvSpPr>
        <dsp:cNvPr id="0" name=""/>
        <dsp:cNvSpPr/>
      </dsp:nvSpPr>
      <dsp:spPr>
        <a:xfrm rot="5400000">
          <a:off x="3563822" y="2215803"/>
          <a:ext cx="581719" cy="662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A9FF-EEC4-490A-BF4D-403C2C04BAA3}">
      <dsp:nvSpPr>
        <dsp:cNvPr id="0" name=""/>
        <dsp:cNvSpPr/>
      </dsp:nvSpPr>
      <dsp:spPr>
        <a:xfrm>
          <a:off x="3409702" y="1570955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Design study</a:t>
          </a:r>
        </a:p>
      </dsp:txBody>
      <dsp:txXfrm>
        <a:off x="3443169" y="1604422"/>
        <a:ext cx="912339" cy="618525"/>
      </dsp:txXfrm>
    </dsp:sp>
    <dsp:sp modelId="{16FB65D6-2438-4638-947D-76B13A32ADB1}">
      <dsp:nvSpPr>
        <dsp:cNvPr id="0" name=""/>
        <dsp:cNvSpPr/>
      </dsp:nvSpPr>
      <dsp:spPr>
        <a:xfrm>
          <a:off x="4388975" y="1636329"/>
          <a:ext cx="712230" cy="5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156F1-2480-4AC5-BC53-ACC6A5A67C75}">
      <dsp:nvSpPr>
        <dsp:cNvPr id="0" name=""/>
        <dsp:cNvSpPr/>
      </dsp:nvSpPr>
      <dsp:spPr>
        <a:xfrm rot="5400000">
          <a:off x="4375744" y="2985801"/>
          <a:ext cx="581719" cy="662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E8995-73A7-4EB9-970D-1BF175D703D6}">
      <dsp:nvSpPr>
        <dsp:cNvPr id="0" name=""/>
        <dsp:cNvSpPr/>
      </dsp:nvSpPr>
      <dsp:spPr>
        <a:xfrm>
          <a:off x="4221624" y="2340953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 data</a:t>
          </a:r>
        </a:p>
      </dsp:txBody>
      <dsp:txXfrm>
        <a:off x="4255091" y="2374420"/>
        <a:ext cx="912339" cy="618525"/>
      </dsp:txXfrm>
    </dsp:sp>
    <dsp:sp modelId="{ACAA8261-2B11-4E9F-A420-E4F23FB68276}">
      <dsp:nvSpPr>
        <dsp:cNvPr id="0" name=""/>
        <dsp:cNvSpPr/>
      </dsp:nvSpPr>
      <dsp:spPr>
        <a:xfrm>
          <a:off x="5200897" y="2406327"/>
          <a:ext cx="712230" cy="5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E5E63-43D3-4977-9174-0A1CEAAE3867}">
      <dsp:nvSpPr>
        <dsp:cNvPr id="0" name=""/>
        <dsp:cNvSpPr/>
      </dsp:nvSpPr>
      <dsp:spPr>
        <a:xfrm rot="5400000">
          <a:off x="5187666" y="3755799"/>
          <a:ext cx="581719" cy="662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24368-C907-4D75-A2EC-E0490DBFFF70}">
      <dsp:nvSpPr>
        <dsp:cNvPr id="0" name=""/>
        <dsp:cNvSpPr/>
      </dsp:nvSpPr>
      <dsp:spPr>
        <a:xfrm>
          <a:off x="5033546" y="3110950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Analyze data</a:t>
          </a:r>
        </a:p>
      </dsp:txBody>
      <dsp:txXfrm>
        <a:off x="5067013" y="3144417"/>
        <a:ext cx="912339" cy="618525"/>
      </dsp:txXfrm>
    </dsp:sp>
    <dsp:sp modelId="{C7E1E477-6E12-4583-A1E7-777736FA3DF3}">
      <dsp:nvSpPr>
        <dsp:cNvPr id="0" name=""/>
        <dsp:cNvSpPr/>
      </dsp:nvSpPr>
      <dsp:spPr>
        <a:xfrm>
          <a:off x="6012819" y="3176325"/>
          <a:ext cx="712230" cy="554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FCEB6-F639-4D1D-896B-ED973920B75A}">
      <dsp:nvSpPr>
        <dsp:cNvPr id="0" name=""/>
        <dsp:cNvSpPr/>
      </dsp:nvSpPr>
      <dsp:spPr>
        <a:xfrm>
          <a:off x="5845468" y="3880948"/>
          <a:ext cx="979273" cy="6854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Interpret and report findings</a:t>
          </a:r>
        </a:p>
      </dsp:txBody>
      <dsp:txXfrm>
        <a:off x="5878935" y="3914415"/>
        <a:ext cx="912339" cy="618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B17B1-F125-4271-82B3-B17692FE002F}">
      <dsp:nvSpPr>
        <dsp:cNvPr id="0" name=""/>
        <dsp:cNvSpPr/>
      </dsp:nvSpPr>
      <dsp:spPr>
        <a:xfrm>
          <a:off x="0" y="40672"/>
          <a:ext cx="8299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 educated guess about the relationship between variables </a:t>
          </a:r>
        </a:p>
      </dsp:txBody>
      <dsp:txXfrm>
        <a:off x="58257" y="98929"/>
        <a:ext cx="8182486" cy="1076886"/>
      </dsp:txXfrm>
    </dsp:sp>
    <dsp:sp modelId="{DF26A1E8-A7E7-4209-A84F-244D08E6F0B0}">
      <dsp:nvSpPr>
        <dsp:cNvPr id="0" name=""/>
        <dsp:cNvSpPr/>
      </dsp:nvSpPr>
      <dsp:spPr>
        <a:xfrm>
          <a:off x="0" y="1361144"/>
          <a:ext cx="82990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 tentative statement that guides your research</a:t>
          </a:r>
        </a:p>
      </dsp:txBody>
      <dsp:txXfrm>
        <a:off x="58257" y="1419401"/>
        <a:ext cx="8182486" cy="1076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3DE7-0716-4A97-8FF1-1F04D331F678}">
      <dsp:nvSpPr>
        <dsp:cNvPr id="0" name=""/>
        <dsp:cNvSpPr/>
      </dsp:nvSpPr>
      <dsp:spPr>
        <a:xfrm>
          <a:off x="0" y="504449"/>
          <a:ext cx="77724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Purpose:</a:t>
          </a:r>
          <a:r>
            <a:rPr lang="en-US" sz="2300" b="0" i="0" kern="1200" dirty="0"/>
            <a:t> Observe and document characteristics of a population or phenomenon </a:t>
          </a:r>
          <a:r>
            <a:rPr lang="en-US" sz="2300" b="0" i="1" kern="1200" dirty="0"/>
            <a:t>without influencing it</a:t>
          </a:r>
          <a:r>
            <a:rPr lang="en-US" sz="2300" b="0" i="0" kern="1200" dirty="0"/>
            <a:t>.</a:t>
          </a:r>
          <a:endParaRPr lang="en-US" sz="2300" kern="1200" dirty="0"/>
        </a:p>
      </dsp:txBody>
      <dsp:txXfrm>
        <a:off x="44664" y="549113"/>
        <a:ext cx="7683072" cy="825612"/>
      </dsp:txXfrm>
    </dsp:sp>
    <dsp:sp modelId="{CB0BC1A6-EE27-4BFC-A568-5166583E5764}">
      <dsp:nvSpPr>
        <dsp:cNvPr id="0" name=""/>
        <dsp:cNvSpPr/>
      </dsp:nvSpPr>
      <dsp:spPr>
        <a:xfrm>
          <a:off x="0" y="1485630"/>
          <a:ext cx="77724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Examples:</a:t>
          </a:r>
          <a:r>
            <a:rPr lang="en-US" sz="2300" b="0" i="0" kern="1200" dirty="0"/>
            <a:t> Surveys, case reports, cross-sectional studies.</a:t>
          </a:r>
          <a:endParaRPr lang="en-US" sz="2300" kern="1200" dirty="0"/>
        </a:p>
      </dsp:txBody>
      <dsp:txXfrm>
        <a:off x="44664" y="1530294"/>
        <a:ext cx="7683072" cy="825612"/>
      </dsp:txXfrm>
    </dsp:sp>
    <dsp:sp modelId="{14310594-8FF4-4819-AAED-F9D7F2A2C89E}">
      <dsp:nvSpPr>
        <dsp:cNvPr id="0" name=""/>
        <dsp:cNvSpPr/>
      </dsp:nvSpPr>
      <dsp:spPr>
        <a:xfrm>
          <a:off x="0" y="2466810"/>
          <a:ext cx="777240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Biostatistician Role:</a:t>
          </a:r>
          <a:r>
            <a:rPr lang="en-US" sz="2300" b="0" i="0" kern="1200" dirty="0"/>
            <a:t> Summarize data (mean, frequency, percentages); visualize trends (bar charts, histograms).</a:t>
          </a:r>
          <a:endParaRPr lang="en-US" sz="2300" kern="1200" dirty="0"/>
        </a:p>
      </dsp:txBody>
      <dsp:txXfrm>
        <a:off x="44664" y="2511474"/>
        <a:ext cx="7683072" cy="825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3DE7-0716-4A97-8FF1-1F04D331F678}">
      <dsp:nvSpPr>
        <dsp:cNvPr id="0" name=""/>
        <dsp:cNvSpPr/>
      </dsp:nvSpPr>
      <dsp:spPr>
        <a:xfrm>
          <a:off x="0" y="254250"/>
          <a:ext cx="77724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Purpose:</a:t>
          </a:r>
          <a:r>
            <a:rPr lang="en-US" sz="2700" b="0" i="0" kern="1200" dirty="0"/>
            <a:t> Establish cause-effect relationships by manipulating variables.</a:t>
          </a:r>
          <a:endParaRPr lang="en-US" sz="2700" kern="1200" dirty="0"/>
        </a:p>
      </dsp:txBody>
      <dsp:txXfrm>
        <a:off x="52431" y="306681"/>
        <a:ext cx="7667538" cy="969198"/>
      </dsp:txXfrm>
    </dsp:sp>
    <dsp:sp modelId="{CB0BC1A6-EE27-4BFC-A568-5166583E5764}">
      <dsp:nvSpPr>
        <dsp:cNvPr id="0" name=""/>
        <dsp:cNvSpPr/>
      </dsp:nvSpPr>
      <dsp:spPr>
        <a:xfrm>
          <a:off x="0" y="1406070"/>
          <a:ext cx="77724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Examples:</a:t>
          </a:r>
          <a:r>
            <a:rPr lang="en-US" sz="2700" b="0" i="0" kern="1200" dirty="0"/>
            <a:t> Randomized Controlled Trials (RCTs).</a:t>
          </a:r>
          <a:endParaRPr lang="en-US" sz="2700" kern="1200" dirty="0"/>
        </a:p>
      </dsp:txBody>
      <dsp:txXfrm>
        <a:off x="52431" y="1458501"/>
        <a:ext cx="7667538" cy="969198"/>
      </dsp:txXfrm>
    </dsp:sp>
    <dsp:sp modelId="{14310594-8FF4-4819-AAED-F9D7F2A2C89E}">
      <dsp:nvSpPr>
        <dsp:cNvPr id="0" name=""/>
        <dsp:cNvSpPr/>
      </dsp:nvSpPr>
      <dsp:spPr>
        <a:xfrm>
          <a:off x="0" y="2557890"/>
          <a:ext cx="77724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Biostatistician Role:</a:t>
          </a:r>
          <a:r>
            <a:rPr lang="en-US" sz="2700" b="0" i="0" kern="1200" dirty="0"/>
            <a:t> Randomization, hypothesis testing (t-tests, ANOVA), power analysis.</a:t>
          </a:r>
          <a:endParaRPr lang="en-US" sz="2700" kern="1200" dirty="0"/>
        </a:p>
      </dsp:txBody>
      <dsp:txXfrm>
        <a:off x="52431" y="2610321"/>
        <a:ext cx="7667538" cy="969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3DE7-0716-4A97-8FF1-1F04D331F678}">
      <dsp:nvSpPr>
        <dsp:cNvPr id="0" name=""/>
        <dsp:cNvSpPr/>
      </dsp:nvSpPr>
      <dsp:spPr>
        <a:xfrm>
          <a:off x="0" y="66600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Purpose:</a:t>
          </a:r>
          <a:r>
            <a:rPr lang="en-US" sz="3000" b="0" i="0" kern="1200" dirty="0"/>
            <a:t> Examine associations between variables.</a:t>
          </a:r>
          <a:endParaRPr lang="en-US" sz="3000" kern="1200" dirty="0"/>
        </a:p>
      </dsp:txBody>
      <dsp:txXfrm>
        <a:off x="58257" y="124857"/>
        <a:ext cx="7655886" cy="1076886"/>
      </dsp:txXfrm>
    </dsp:sp>
    <dsp:sp modelId="{CB0BC1A6-EE27-4BFC-A568-5166583E5764}">
      <dsp:nvSpPr>
        <dsp:cNvPr id="0" name=""/>
        <dsp:cNvSpPr/>
      </dsp:nvSpPr>
      <dsp:spPr>
        <a:xfrm>
          <a:off x="0" y="1346400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Examples:</a:t>
          </a:r>
          <a:r>
            <a:rPr lang="en-US" sz="3000" b="0" i="0" kern="1200" dirty="0"/>
            <a:t> Cohort studies, observational datasets.</a:t>
          </a:r>
          <a:endParaRPr lang="en-US" sz="3000" kern="1200" dirty="0"/>
        </a:p>
      </dsp:txBody>
      <dsp:txXfrm>
        <a:off x="58257" y="1404657"/>
        <a:ext cx="7655886" cy="1076886"/>
      </dsp:txXfrm>
    </dsp:sp>
    <dsp:sp modelId="{14310594-8FF4-4819-AAED-F9D7F2A2C89E}">
      <dsp:nvSpPr>
        <dsp:cNvPr id="0" name=""/>
        <dsp:cNvSpPr/>
      </dsp:nvSpPr>
      <dsp:spPr>
        <a:xfrm>
          <a:off x="0" y="2626199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Biostatistician Role:</a:t>
          </a:r>
          <a:r>
            <a:rPr lang="en-US" sz="3000" b="0" i="0" kern="1200" dirty="0"/>
            <a:t> Calculate correlation coefficients (Pearson’s r), regression analysis.</a:t>
          </a:r>
          <a:endParaRPr lang="en-US" sz="3000" kern="1200" dirty="0"/>
        </a:p>
      </dsp:txBody>
      <dsp:txXfrm>
        <a:off x="58257" y="2684456"/>
        <a:ext cx="7655886" cy="1076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3DE7-0716-4A97-8FF1-1F04D331F678}">
      <dsp:nvSpPr>
        <dsp:cNvPr id="0" name=""/>
        <dsp:cNvSpPr/>
      </dsp:nvSpPr>
      <dsp:spPr>
        <a:xfrm>
          <a:off x="0" y="66600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Purpose: Evaluate the accuracy of diagnostic tools or criteria.</a:t>
          </a:r>
          <a:r>
            <a:rPr lang="en-US" sz="3000" b="0" i="0" kern="1200" dirty="0"/>
            <a:t> </a:t>
          </a:r>
          <a:endParaRPr lang="en-US" sz="3000" kern="1200" dirty="0"/>
        </a:p>
      </dsp:txBody>
      <dsp:txXfrm>
        <a:off x="58257" y="124857"/>
        <a:ext cx="7655886" cy="1076886"/>
      </dsp:txXfrm>
    </dsp:sp>
    <dsp:sp modelId="{CB0BC1A6-EE27-4BFC-A568-5166583E5764}">
      <dsp:nvSpPr>
        <dsp:cNvPr id="0" name=""/>
        <dsp:cNvSpPr/>
      </dsp:nvSpPr>
      <dsp:spPr>
        <a:xfrm>
          <a:off x="0" y="1346400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Examples: Sensitivity/specificity studies, ROC curves.</a:t>
          </a:r>
          <a:r>
            <a:rPr lang="en-US" sz="3000" b="0" i="0" kern="1200" dirty="0"/>
            <a:t> </a:t>
          </a:r>
          <a:endParaRPr lang="en-US" sz="3000" kern="1200" dirty="0"/>
        </a:p>
      </dsp:txBody>
      <dsp:txXfrm>
        <a:off x="58257" y="1404657"/>
        <a:ext cx="7655886" cy="1076886"/>
      </dsp:txXfrm>
    </dsp:sp>
    <dsp:sp modelId="{14310594-8FF4-4819-AAED-F9D7F2A2C89E}">
      <dsp:nvSpPr>
        <dsp:cNvPr id="0" name=""/>
        <dsp:cNvSpPr/>
      </dsp:nvSpPr>
      <dsp:spPr>
        <a:xfrm>
          <a:off x="0" y="2626199"/>
          <a:ext cx="777240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/>
            <a:t>Biostatistician Role: Compute sensitivity, specificity, AUC (Area Under Curve).</a:t>
          </a:r>
          <a:r>
            <a:rPr lang="en-US" sz="3000" b="0" i="0" kern="1200" dirty="0"/>
            <a:t> </a:t>
          </a:r>
          <a:endParaRPr lang="en-US" sz="3000" kern="1200" dirty="0"/>
        </a:p>
      </dsp:txBody>
      <dsp:txXfrm>
        <a:off x="58257" y="2684456"/>
        <a:ext cx="7655886" cy="1076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B3DE7-0716-4A97-8FF1-1F04D331F678}">
      <dsp:nvSpPr>
        <dsp:cNvPr id="0" name=""/>
        <dsp:cNvSpPr/>
      </dsp:nvSpPr>
      <dsp:spPr>
        <a:xfrm>
          <a:off x="0" y="441900"/>
          <a:ext cx="77724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Purpose:</a:t>
          </a:r>
          <a:r>
            <a:rPr lang="en-US" sz="2400" b="0" i="0" kern="1200" dirty="0"/>
            <a:t> Identify underlying causes of observed phenomena.</a:t>
          </a:r>
          <a:endParaRPr lang="en-US" sz="2400" kern="1200" dirty="0"/>
        </a:p>
      </dsp:txBody>
      <dsp:txXfrm>
        <a:off x="46606" y="488506"/>
        <a:ext cx="7679188" cy="861507"/>
      </dsp:txXfrm>
    </dsp:sp>
    <dsp:sp modelId="{CB0BC1A6-EE27-4BFC-A568-5166583E5764}">
      <dsp:nvSpPr>
        <dsp:cNvPr id="0" name=""/>
        <dsp:cNvSpPr/>
      </dsp:nvSpPr>
      <dsp:spPr>
        <a:xfrm>
          <a:off x="0" y="1465740"/>
          <a:ext cx="77724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Examples: </a:t>
          </a:r>
          <a:r>
            <a:rPr lang="en-US" sz="2400" b="0" i="0" kern="1200" dirty="0"/>
            <a:t>Investigating how a new drug lowers blood pressure by analyzing its effect on angiotensin pathways. </a:t>
          </a:r>
          <a:endParaRPr lang="en-US" sz="2400" kern="1200" dirty="0"/>
        </a:p>
      </dsp:txBody>
      <dsp:txXfrm>
        <a:off x="46606" y="1512346"/>
        <a:ext cx="7679188" cy="861507"/>
      </dsp:txXfrm>
    </dsp:sp>
    <dsp:sp modelId="{14310594-8FF4-4819-AAED-F9D7F2A2C89E}">
      <dsp:nvSpPr>
        <dsp:cNvPr id="0" name=""/>
        <dsp:cNvSpPr/>
      </dsp:nvSpPr>
      <dsp:spPr>
        <a:xfrm>
          <a:off x="0" y="2489580"/>
          <a:ext cx="77724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Biostatistician Role:</a:t>
          </a:r>
          <a:r>
            <a:rPr lang="en-US" sz="2400" b="0" i="0" kern="1200" dirty="0"/>
            <a:t> Mixed-effects models to account for repeated measures in lab assays.</a:t>
          </a:r>
          <a:endParaRPr lang="en-US" sz="2400" kern="1200" dirty="0"/>
        </a:p>
      </dsp:txBody>
      <dsp:txXfrm>
        <a:off x="46606" y="2536186"/>
        <a:ext cx="7679188" cy="861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85890-AA4B-46D6-94DD-8CEA978B7498}">
      <dsp:nvSpPr>
        <dsp:cNvPr id="0" name=""/>
        <dsp:cNvSpPr/>
      </dsp:nvSpPr>
      <dsp:spPr>
        <a:xfrm>
          <a:off x="0" y="55940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What is your </a:t>
          </a:r>
          <a:r>
            <a:rPr lang="en-US" sz="2000" b="1" i="0" kern="1200" baseline="0"/>
            <a:t>primary outcome</a:t>
          </a:r>
          <a:r>
            <a:rPr lang="en-US" sz="2000" b="0" i="0" kern="1200" baseline="0"/>
            <a:t>?</a:t>
          </a:r>
          <a:endParaRPr lang="en-US" sz="2000" kern="1200"/>
        </a:p>
      </dsp:txBody>
      <dsp:txXfrm>
        <a:off x="0" y="559403"/>
        <a:ext cx="2428875" cy="1457324"/>
      </dsp:txXfrm>
    </dsp:sp>
    <dsp:sp modelId="{7968E392-1C76-4E06-AF72-8012616A8FAF}">
      <dsp:nvSpPr>
        <dsp:cNvPr id="0" name=""/>
        <dsp:cNvSpPr/>
      </dsp:nvSpPr>
      <dsp:spPr>
        <a:xfrm>
          <a:off x="2671762" y="55940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What </a:t>
          </a:r>
          <a:r>
            <a:rPr lang="en-US" sz="2000" b="1" i="0" kern="1200" baseline="0"/>
            <a:t>difference</a:t>
          </a:r>
          <a:r>
            <a:rPr lang="en-US" sz="2000" b="0" i="0" kern="1200" baseline="0"/>
            <a:t> is meaningful?</a:t>
          </a:r>
          <a:endParaRPr lang="en-US" sz="2000" kern="1200"/>
        </a:p>
      </dsp:txBody>
      <dsp:txXfrm>
        <a:off x="2671762" y="559403"/>
        <a:ext cx="2428875" cy="1457324"/>
      </dsp:txXfrm>
    </dsp:sp>
    <dsp:sp modelId="{4112104B-C079-4E88-89B5-074B791A0A6C}">
      <dsp:nvSpPr>
        <dsp:cNvPr id="0" name=""/>
        <dsp:cNvSpPr/>
      </dsp:nvSpPr>
      <dsp:spPr>
        <a:xfrm>
          <a:off x="5343525" y="55940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What is the </a:t>
          </a:r>
          <a:r>
            <a:rPr lang="en-US" sz="2000" b="1" i="0" kern="1200" baseline="0"/>
            <a:t>standard deviation</a:t>
          </a:r>
          <a:r>
            <a:rPr lang="en-US" sz="2000" b="0" i="0" kern="1200" baseline="0"/>
            <a:t> or expected variability?</a:t>
          </a:r>
          <a:endParaRPr lang="en-US" sz="2000" kern="1200"/>
        </a:p>
      </dsp:txBody>
      <dsp:txXfrm>
        <a:off x="5343525" y="559403"/>
        <a:ext cx="2428875" cy="1457324"/>
      </dsp:txXfrm>
    </dsp:sp>
    <dsp:sp modelId="{8C3556FA-0731-40A8-8325-C5AC6CB67F78}">
      <dsp:nvSpPr>
        <dsp:cNvPr id="0" name=""/>
        <dsp:cNvSpPr/>
      </dsp:nvSpPr>
      <dsp:spPr>
        <a:xfrm>
          <a:off x="1335881" y="2259615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What is your </a:t>
          </a:r>
          <a:r>
            <a:rPr lang="en-US" sz="2000" b="1" i="0" kern="1200" baseline="0"/>
            <a:t>alpha</a:t>
          </a:r>
          <a:r>
            <a:rPr lang="en-US" sz="2000" b="0" i="0" kern="1200" baseline="0"/>
            <a:t> (commonly 0.05)?</a:t>
          </a:r>
          <a:endParaRPr lang="en-US" sz="2000" kern="1200"/>
        </a:p>
      </dsp:txBody>
      <dsp:txXfrm>
        <a:off x="1335881" y="2259615"/>
        <a:ext cx="2428875" cy="1457324"/>
      </dsp:txXfrm>
    </dsp:sp>
    <dsp:sp modelId="{B99FC215-EF5F-401D-BB90-E7E47EB102CC}">
      <dsp:nvSpPr>
        <dsp:cNvPr id="0" name=""/>
        <dsp:cNvSpPr/>
      </dsp:nvSpPr>
      <dsp:spPr>
        <a:xfrm>
          <a:off x="4007643" y="2259615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What </a:t>
          </a:r>
          <a:r>
            <a:rPr lang="en-US" sz="2000" b="1" i="0" kern="1200" baseline="0"/>
            <a:t>power</a:t>
          </a:r>
          <a:r>
            <a:rPr lang="en-US" sz="2000" b="0" i="0" kern="1200" baseline="0"/>
            <a:t> do you want? (usually 80–90%)</a:t>
          </a:r>
          <a:endParaRPr lang="en-US" sz="2000" kern="1200"/>
        </a:p>
      </dsp:txBody>
      <dsp:txXfrm>
        <a:off x="4007643" y="2259615"/>
        <a:ext cx="2428875" cy="14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D50056-35B0-49B0-8F64-166A4647CCB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F8CD12-D642-4005-92CD-9ECA19BC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4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2A9BDE-7E2D-4CEE-8FC6-C9E115F0855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A4C21F-3B51-4831-95C0-F5F288BE9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5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9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8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75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9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7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58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8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9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7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1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3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96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0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0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3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8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09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0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8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3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8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4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5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2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10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380A1-1991-47C5-ADAA-C87322F593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en-US" dirty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8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D0554-7BBF-4485-B758-D9EE1929736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en-US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24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B0925-5F86-4821-865B-B1DB24BBF22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altLang="en-US" dirty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387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52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83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968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56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C25B9-8740-413E-91F0-F3C32B14128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altLang="en-US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643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3C564-B0B5-46F7-B013-F8F8BD2949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29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11D7F-18AC-4C3F-8E21-613C4EAA47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550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14476-1C61-4214-92AB-176F6D6DA6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048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33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5779B-6E01-42A2-8447-84115C68414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0354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32CD2-2604-4C1D-BD2E-7225B1C8039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5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40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20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88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01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65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4C21F-3B51-4831-95C0-F5F288BE99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D7157C-AC3E-40DF-83D6-CBA470C54F0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6BDBC-173A-4C17-88DD-9059FD80B58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ommons.wikimedia.org/wiki/Category:University_of_Arizona_logos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5" Type="http://schemas.openxmlformats.org/officeDocument/2006/relationships/image" Target="../media/image9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099059"/>
            <a:ext cx="6990073" cy="1567942"/>
          </a:xfrm>
        </p:spPr>
        <p:txBody>
          <a:bodyPr>
            <a:normAutofit/>
          </a:bodyPr>
          <a:lstStyle/>
          <a:p>
            <a:pPr algn="ctr"/>
            <a:r>
              <a:rPr lang="en-US" sz="490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research</a:t>
            </a:r>
            <a:endParaRPr lang="en-US" sz="7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5758941"/>
            <a:ext cx="53371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cher Book"/>
                <a:ea typeface="Calibri" pitchFamily="34" charset="0"/>
                <a:cs typeface="Times New Roman" pitchFamily="18" charset="0"/>
              </a:rPr>
              <a:t>  Mehrtash Hashemzadeh, M.S.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Biostatistician, University of Arizona College of Medicine Phoenix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57897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cher Book"/>
                <a:ea typeface="Calibri" pitchFamily="34" charset="0"/>
                <a:cs typeface="Times New Roman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37286"/>
            <a:ext cx="3276600" cy="1153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083710" y="5538252"/>
            <a:ext cx="2743200" cy="50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10" y="3399459"/>
            <a:ext cx="3429000" cy="13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935535"/>
            <a:ext cx="4575048" cy="990600"/>
          </a:xfrm>
        </p:spPr>
        <p:txBody>
          <a:bodyPr/>
          <a:lstStyle/>
          <a:p>
            <a:r>
              <a:rPr lang="en-US" dirty="0"/>
              <a:t>Study Design 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3234"/>
              </p:ext>
            </p:extLst>
          </p:nvPr>
        </p:nvGraphicFramePr>
        <p:xfrm>
          <a:off x="1295400" y="3657600"/>
          <a:ext cx="1665288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lip" r:id="rId3" imgW="2552767" imgH="3648009" progId="MS_ClipArt_Gallery.2">
                  <p:embed/>
                </p:oleObj>
              </mc:Choice>
              <mc:Fallback>
                <p:oleObj name="Clip" r:id="rId3" imgW="2552767" imgH="3648009" progId="MS_ClipArt_Gallery.2">
                  <p:embed/>
                  <p:pic>
                    <p:nvPicPr>
                      <p:cNvPr id="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1665288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143000"/>
            <a:ext cx="7733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How do you think you will approach testing your Research Question?</a:t>
            </a:r>
          </a:p>
        </p:txBody>
      </p:sp>
    </p:spTree>
    <p:extLst>
      <p:ext uri="{BB962C8B-B14F-4D97-AF65-F5344CB8AC3E}">
        <p14:creationId xmlns:p14="http://schemas.microsoft.com/office/powerpoint/2010/main" val="220832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E2239-8852-40EC-A531-5CDD82DF0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" y="152400"/>
            <a:ext cx="9012793" cy="7259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86399" cy="838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Study Designs</a:t>
            </a:r>
          </a:p>
        </p:txBody>
      </p:sp>
    </p:spTree>
    <p:extLst>
      <p:ext uri="{BB962C8B-B14F-4D97-AF65-F5344CB8AC3E}">
        <p14:creationId xmlns:p14="http://schemas.microsoft.com/office/powerpoint/2010/main" val="32308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1A5-1CAB-41B0-B9CF-03A511B0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" y="914400"/>
            <a:ext cx="8537448" cy="1362456"/>
          </a:xfrm>
        </p:spPr>
        <p:txBody>
          <a:bodyPr/>
          <a:lstStyle/>
          <a:p>
            <a:r>
              <a:rPr lang="en-US" dirty="0"/>
              <a:t>Descriptive Research Design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D8930A-78C1-487A-956F-8B7DE9D5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490873"/>
              </p:ext>
            </p:extLst>
          </p:nvPr>
        </p:nvGraphicFramePr>
        <p:xfrm>
          <a:off x="530352" y="2438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06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1A5-1CAB-41B0-B9CF-03A511B0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" y="914400"/>
            <a:ext cx="9224772" cy="1362456"/>
          </a:xfrm>
        </p:spPr>
        <p:txBody>
          <a:bodyPr/>
          <a:lstStyle/>
          <a:p>
            <a:r>
              <a:rPr lang="en-US" dirty="0"/>
              <a:t>Experimental Research Design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D8930A-78C1-487A-956F-8B7DE9D5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06664"/>
              </p:ext>
            </p:extLst>
          </p:nvPr>
        </p:nvGraphicFramePr>
        <p:xfrm>
          <a:off x="530352" y="2438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8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1A5-1CAB-41B0-B9CF-03A511B0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" y="914400"/>
            <a:ext cx="9224772" cy="1362456"/>
          </a:xfrm>
        </p:spPr>
        <p:txBody>
          <a:bodyPr/>
          <a:lstStyle/>
          <a:p>
            <a:r>
              <a:rPr lang="en-US" dirty="0"/>
              <a:t>Correlational Research Design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D8930A-78C1-487A-956F-8B7DE9D5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793084"/>
              </p:ext>
            </p:extLst>
          </p:nvPr>
        </p:nvGraphicFramePr>
        <p:xfrm>
          <a:off x="530352" y="2438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697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1A5-1CAB-41B0-B9CF-03A511B0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" y="914400"/>
            <a:ext cx="9224772" cy="1362456"/>
          </a:xfrm>
        </p:spPr>
        <p:txBody>
          <a:bodyPr/>
          <a:lstStyle/>
          <a:p>
            <a:r>
              <a:rPr lang="en-US" dirty="0"/>
              <a:t>Diagnostic Research Design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D8930A-78C1-487A-956F-8B7DE9D5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512184"/>
              </p:ext>
            </p:extLst>
          </p:nvPr>
        </p:nvGraphicFramePr>
        <p:xfrm>
          <a:off x="530352" y="2438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95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661A5-1CAB-41B0-B9CF-03A511B0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" y="914400"/>
            <a:ext cx="9224772" cy="1362456"/>
          </a:xfrm>
        </p:spPr>
        <p:txBody>
          <a:bodyPr/>
          <a:lstStyle/>
          <a:p>
            <a:r>
              <a:rPr lang="en-US" dirty="0"/>
              <a:t>Explanatory Research Design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D8930A-78C1-487A-956F-8B7DE9D5B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363050"/>
              </p:ext>
            </p:extLst>
          </p:nvPr>
        </p:nvGraphicFramePr>
        <p:xfrm>
          <a:off x="530352" y="243840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59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297" y="89333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What is your primary outcome measure?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51" y="4454733"/>
            <a:ext cx="2668996" cy="2233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71173"/>
            <a:ext cx="4282363" cy="3211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45312"/>
            <a:ext cx="3264851" cy="2452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7" y="1705117"/>
            <a:ext cx="3380303" cy="26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7620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What type of data is your primary outcome?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3588764" cy="26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7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828800"/>
            <a:ext cx="6705600" cy="411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Categorical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Quantity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Nominal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Ordinal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Binary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Discrete or continuous data.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+mj-lt"/>
              </a:rPr>
              <a:t>Interval or ratio variables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Qualitative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Calibri"/>
              </a:rPr>
              <a:t>Quantitative</a:t>
            </a:r>
            <a:endParaRPr lang="en-US" alt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838200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239385" y="4727540"/>
            <a:ext cx="277091" cy="766465"/>
          </a:xfrm>
          <a:prstGeom prst="rightBrac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0828" y="4784606"/>
            <a:ext cx="3990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+mj-lt"/>
              </a:rPr>
              <a:t>Characteristics of data</a:t>
            </a:r>
          </a:p>
        </p:txBody>
      </p:sp>
    </p:spTree>
    <p:extLst>
      <p:ext uri="{BB962C8B-B14F-4D97-AF65-F5344CB8AC3E}">
        <p14:creationId xmlns:p14="http://schemas.microsoft.com/office/powerpoint/2010/main" val="41471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ere to start? - Message in a drawing">
            <a:extLst>
              <a:ext uri="{FF2B5EF4-FFF2-40B4-BE49-F238E27FC236}">
                <a16:creationId xmlns:a16="http://schemas.microsoft.com/office/drawing/2014/main" id="{F6A0B8DA-8CA7-4647-A125-09B2FCB97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907715" cy="34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FB124-69E1-448A-9776-58E52E86A04E}"/>
              </a:ext>
            </a:extLst>
          </p:cNvPr>
          <p:cNvSpPr txBox="1"/>
          <p:nvPr/>
        </p:nvSpPr>
        <p:spPr>
          <a:xfrm>
            <a:off x="914400" y="914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Research….</a:t>
            </a:r>
          </a:p>
        </p:txBody>
      </p:sp>
    </p:spTree>
    <p:extLst>
      <p:ext uri="{BB962C8B-B14F-4D97-AF65-F5344CB8AC3E}">
        <p14:creationId xmlns:p14="http://schemas.microsoft.com/office/powerpoint/2010/main" val="14084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Categorical</a:t>
            </a:r>
            <a:r>
              <a:rPr lang="en-US" altLang="en-US" dirty="0"/>
              <a:t>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objects being studied are grouped into categories.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Categories are usually based on a  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trait.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These data are merely labels or categories.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or may not have any underlying order.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09799"/>
            <a:ext cx="4800600" cy="28098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400" dirty="0"/>
              <a:t>Examples:</a:t>
            </a:r>
            <a:endParaRPr lang="en-US" altLang="en-US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" y="2490788"/>
            <a:ext cx="8667750" cy="41148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Type of Bicycle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Mountain bike, road bike, chopper, folding, BMX.</a:t>
            </a:r>
          </a:p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Asian, Pacific Islander, African American, Caucasian, Latinx, Native American </a:t>
            </a:r>
          </a:p>
          <a:p>
            <a:pPr marL="393192" lvl="1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Smoking status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smoker, non-smoker, former smoker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625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Nominal</a:t>
            </a:r>
            <a:r>
              <a:rPr lang="en-US" altLang="en-US" dirty="0"/>
              <a:t>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7250" y="955596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Categorical data in which objects fall into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unordered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categories.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CADD38-8C18-3F60-A0D3-9A3B0DB56A18}"/>
              </a:ext>
            </a:extLst>
          </p:cNvPr>
          <p:cNvSpPr/>
          <p:nvPr/>
        </p:nvSpPr>
        <p:spPr>
          <a:xfrm>
            <a:off x="381000" y="5181600"/>
            <a:ext cx="9525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1975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Ordinal </a:t>
            </a:r>
            <a:r>
              <a:rPr lang="en-US" altLang="en-US" dirty="0"/>
              <a:t>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Categorical data in which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important.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– elementary, high school, college graduate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Degree of illness- none, mild, moderate, acute, chronic.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Opinion of students about stats classes-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Very unhappy, unhappy, neutral, happy, ecstatic!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60337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Binary</a:t>
            </a:r>
            <a:r>
              <a:rPr lang="en-US" altLang="en-US" dirty="0"/>
              <a:t>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582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type of categorical data in which there are </a:t>
            </a:r>
            <a:r>
              <a:rPr lang="en-US" alt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only two categories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Binary data can either be nominal or ordinal.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Answer: true, false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Current smoking status:  smoker, non-smoker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Attendance:  present, absent</a:t>
            </a:r>
          </a:p>
          <a:p>
            <a:pPr eaLnBrk="1" hangingPunct="1"/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Class mark:  pass, fail.</a:t>
            </a:r>
          </a:p>
          <a:p>
            <a:pPr eaLnBrk="1" hangingPunct="1"/>
            <a:r>
              <a:rPr lang="en-GB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Status of student: undergraduate, postgraduate.</a:t>
            </a: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2940" y="0"/>
            <a:ext cx="8229600" cy="97155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Quantity or Quantitative  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51154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Whatever is under study is being ‘measured’ based on some 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trait.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 are set of numbers.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3276600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rate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marks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bicycle frame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complete a statistics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cigarettes smoked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" y="2895600"/>
            <a:ext cx="1219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Examples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56027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0000"/>
                </a:solidFill>
              </a:rPr>
              <a:t>Discrete</a:t>
            </a:r>
            <a:r>
              <a:rPr lang="en-US" altLang="en-US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85850" y="2764805"/>
            <a:ext cx="7515225" cy="10668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certain values are possible (there are gaps between the possible values). Implies counting.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3938038"/>
            <a:ext cx="8229600" cy="2615162"/>
            <a:chOff x="533400" y="3290337"/>
            <a:chExt cx="8229600" cy="2615162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533400" y="3290337"/>
              <a:ext cx="77724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4400" b="1" dirty="0">
                  <a:solidFill>
                    <a:srgbClr val="0000FF"/>
                  </a:solidFill>
                  <a:latin typeface="+mj-lt"/>
                </a:rPr>
                <a:t>Continuous</a:t>
              </a:r>
              <a:r>
                <a:rPr lang="en-US" altLang="en-US" sz="4400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en-US" sz="4400" b="1" dirty="0">
                  <a:solidFill>
                    <a:srgbClr val="0000FF"/>
                  </a:solidFill>
                  <a:latin typeface="+mj-lt"/>
                </a:rPr>
                <a:t>Data</a:t>
              </a:r>
              <a:endParaRPr lang="en-US" altLang="en-US" sz="4400" b="1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990600" y="4152899"/>
              <a:ext cx="77724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Clr>
                  <a:srgbClr val="800080"/>
                </a:buClr>
                <a:buFont typeface="Wingdings" pitchFamily="2" charset="2"/>
                <a:buNone/>
              </a:pPr>
              <a:r>
                <a:rPr lang="en-US" alt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Theoretically, with a fine enough measuring device, no gaps.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32B25DD-5035-FE51-EF0C-1D55F88E9A5B}"/>
              </a:ext>
            </a:extLst>
          </p:cNvPr>
          <p:cNvSpPr txBox="1"/>
          <p:nvPr/>
        </p:nvSpPr>
        <p:spPr>
          <a:xfrm>
            <a:off x="1281112" y="67624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Quantity data can be classified as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747" y="314656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What bio-statistician do I know that can help me…..?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7" y="1905000"/>
            <a:ext cx="6986506" cy="46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4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F22BF-0D52-4A0D-A945-A81FDEA3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060"/>
            <a:ext cx="7429750" cy="624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2237" y="255117"/>
            <a:ext cx="481952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Where do I find help?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30287-D235-4D95-BE2A-CED6D76B8E1E}"/>
              </a:ext>
            </a:extLst>
          </p:cNvPr>
          <p:cNvSpPr txBox="1"/>
          <p:nvPr/>
        </p:nvSpPr>
        <p:spPr>
          <a:xfrm>
            <a:off x="990600" y="6048885"/>
            <a:ext cx="7429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https://phoenixmed.arizona.edu/research/resources/biostatistics-services</a:t>
            </a:r>
          </a:p>
        </p:txBody>
      </p:sp>
    </p:spTree>
    <p:extLst>
      <p:ext uri="{BB962C8B-B14F-4D97-AF65-F5344CB8AC3E}">
        <p14:creationId xmlns:p14="http://schemas.microsoft.com/office/powerpoint/2010/main" val="247585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8700" y="7620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Ask the biostatistician, will you look over my study design?</a:t>
            </a:r>
          </a:p>
        </p:txBody>
      </p:sp>
      <p:pic>
        <p:nvPicPr>
          <p:cNvPr id="27652" name="Picture 4" descr="Phrasal Verbs with Look | Flashcards">
            <a:extLst>
              <a:ext uri="{FF2B5EF4-FFF2-40B4-BE49-F238E27FC236}">
                <a16:creationId xmlns:a16="http://schemas.microsoft.com/office/drawing/2014/main" id="{AEB2F6AB-19BA-44DC-B467-AF443E65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4055"/>
            <a:ext cx="3021077" cy="31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TWO WORD VERBS | Baamboozle - Baamboozle | The Most Fun Classroom Games!">
            <a:extLst>
              <a:ext uri="{FF2B5EF4-FFF2-40B4-BE49-F238E27FC236}">
                <a16:creationId xmlns:a16="http://schemas.microsoft.com/office/drawing/2014/main" id="{A5155622-75CD-4D1E-9491-A6D450F2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438400"/>
            <a:ext cx="35329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9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54" y="1447800"/>
            <a:ext cx="8763000" cy="4876800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What is your overall research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What are your specific aims to answer your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Who is you target population?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What approach do you think you’ll be using (i.e. measurements, surveys, observations/chart reviews, </a:t>
            </a:r>
            <a:r>
              <a:rPr lang="en-US" sz="5400" dirty="0" err="1">
                <a:latin typeface="+mj-lt"/>
              </a:rPr>
              <a:t>etc</a:t>
            </a:r>
            <a:r>
              <a:rPr lang="en-US" sz="5400" dirty="0">
                <a:latin typeface="+mj-lt"/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How much difference / change / variation is important?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>
                <a:latin typeface="+mj-lt"/>
              </a:rPr>
              <a:t>When do you need this?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B5AB1-479F-4689-BB9B-58A49DD6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29056"/>
          </a:xfrm>
        </p:spPr>
        <p:txBody>
          <a:bodyPr/>
          <a:lstStyle/>
          <a:p>
            <a:r>
              <a:rPr lang="en-US" dirty="0"/>
              <a:t>Important Information:</a:t>
            </a:r>
          </a:p>
        </p:txBody>
      </p:sp>
    </p:spTree>
    <p:extLst>
      <p:ext uri="{BB962C8B-B14F-4D97-AF65-F5344CB8AC3E}">
        <p14:creationId xmlns:p14="http://schemas.microsoft.com/office/powerpoint/2010/main" val="258986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accent1">
                <a:lumMod val="5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76" y="955641"/>
            <a:ext cx="7848600" cy="136245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What is Research?</a:t>
            </a:r>
            <a:br>
              <a:rPr lang="en-US" sz="4400" dirty="0">
                <a:solidFill>
                  <a:schemeClr val="tx1">
                    <a:lumMod val="95000"/>
                  </a:schemeClr>
                </a:solidFill>
              </a:rPr>
            </a:br>
            <a:endParaRPr lang="en-US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39904"/>
            <a:ext cx="3248262" cy="190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2211651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investigation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Seeks to establish facts and reach new conclusions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vs Applied research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2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85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How many samples / participants / replications are needed to find a significant result?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624792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j-lt"/>
              </a:rPr>
              <a:t>Can you estimate the power and sample size for the study?</a:t>
            </a:r>
          </a:p>
        </p:txBody>
      </p:sp>
      <p:pic>
        <p:nvPicPr>
          <p:cNvPr id="28674" name="Picture 2" descr="Epiville: Power and Sample Size - an Introduction">
            <a:extLst>
              <a:ext uri="{FF2B5EF4-FFF2-40B4-BE49-F238E27FC236}">
                <a16:creationId xmlns:a16="http://schemas.microsoft.com/office/drawing/2014/main" id="{9EC20A47-143D-407A-8B4A-8411CBCB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36" y="3948231"/>
            <a:ext cx="3419057" cy="26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Visualizing a Power Calculation - YouTube">
            <a:extLst>
              <a:ext uri="{FF2B5EF4-FFF2-40B4-BE49-F238E27FC236}">
                <a16:creationId xmlns:a16="http://schemas.microsoft.com/office/drawing/2014/main" id="{3F0BB5B8-B239-4639-BFD3-B21D9A40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5" y="3948231"/>
            <a:ext cx="4635611" cy="26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6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3B4E-88B5-4F9A-96D4-70458AF1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914400"/>
            <a:ext cx="7772400" cy="1362456"/>
          </a:xfrm>
        </p:spPr>
        <p:txBody>
          <a:bodyPr/>
          <a:lstStyle/>
          <a:p>
            <a:r>
              <a:rPr lang="en-US" sz="5000" dirty="0"/>
              <a:t>To determine sample size, you need to know: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5CE001-22DB-4761-84BD-FE5B62E4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903646"/>
              </p:ext>
            </p:extLst>
          </p:nvPr>
        </p:nvGraphicFramePr>
        <p:xfrm>
          <a:off x="530352" y="2276856"/>
          <a:ext cx="7772400" cy="427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97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469886"/>
            <a:ext cx="6730999" cy="504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How are you going to collect the data?</a:t>
            </a:r>
          </a:p>
        </p:txBody>
      </p:sp>
    </p:spTree>
    <p:extLst>
      <p:ext uri="{BB962C8B-B14F-4D97-AF65-F5344CB8AC3E}">
        <p14:creationId xmlns:p14="http://schemas.microsoft.com/office/powerpoint/2010/main" val="1664050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884497" cy="5056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Don’t just collect everything</a:t>
            </a:r>
          </a:p>
        </p:txBody>
      </p:sp>
    </p:spTree>
    <p:extLst>
      <p:ext uri="{BB962C8B-B14F-4D97-AF65-F5344CB8AC3E}">
        <p14:creationId xmlns:p14="http://schemas.microsoft.com/office/powerpoint/2010/main" val="19900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5716750" cy="5057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What is collected should have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442869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81" y="1295400"/>
            <a:ext cx="5385838" cy="5079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How will you organize what you collect?</a:t>
            </a:r>
          </a:p>
        </p:txBody>
      </p:sp>
    </p:spTree>
    <p:extLst>
      <p:ext uri="{BB962C8B-B14F-4D97-AF65-F5344CB8AC3E}">
        <p14:creationId xmlns:p14="http://schemas.microsoft.com/office/powerpoint/2010/main" val="86287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a database?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471" y="2552700"/>
            <a:ext cx="7411329" cy="27813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800" dirty="0">
                <a:latin typeface="+mj-lt"/>
              </a:rPr>
              <a:t>A database is a </a:t>
            </a:r>
            <a:r>
              <a:rPr lang="en-US" sz="4800" b="1" dirty="0">
                <a:solidFill>
                  <a:srgbClr val="FFFF00"/>
                </a:solidFill>
                <a:latin typeface="+mj-lt"/>
              </a:rPr>
              <a:t>method of organizing and analyzing information</a:t>
            </a:r>
            <a:r>
              <a:rPr lang="en-US" sz="3600" b="1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3502"/>
            <a:ext cx="7162800" cy="1219200"/>
          </a:xfrm>
        </p:spPr>
        <p:txBody>
          <a:bodyPr/>
          <a:lstStyle/>
          <a:p>
            <a:r>
              <a:rPr lang="en-US" altLang="en-US" dirty="0"/>
              <a:t>Why use a database?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" y="1650609"/>
            <a:ext cx="8458200" cy="5029200"/>
          </a:xfrm>
        </p:spPr>
        <p:txBody>
          <a:bodyPr>
            <a:normAutofit fontScale="3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sz="8000" b="1" dirty="0">
                <a:solidFill>
                  <a:srgbClr val="FFFF00"/>
                </a:solidFill>
                <a:latin typeface="+mj-lt"/>
              </a:rPr>
              <a:t> Organize &amp; analyze </a:t>
            </a:r>
            <a:r>
              <a:rPr lang="en-US" sz="8000" dirty="0">
                <a:latin typeface="+mj-lt"/>
              </a:rPr>
              <a:t>information in different ways</a:t>
            </a:r>
          </a:p>
          <a:p>
            <a:pPr marL="1536192" lvl="1" indent="-1143000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Sorting</a:t>
            </a:r>
          </a:p>
          <a:p>
            <a:pPr marL="1536192" lvl="1" indent="-1143000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Grouping</a:t>
            </a:r>
          </a:p>
          <a:p>
            <a:pPr marL="1536192" lvl="1" indent="-1143000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Querying</a:t>
            </a:r>
          </a:p>
          <a:p>
            <a:pPr marL="1536192" lvl="1" indent="-1143000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Reporting</a:t>
            </a:r>
          </a:p>
          <a:p>
            <a:pPr marL="1536192" lvl="1" indent="-1143000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Exporting for statistical analysis</a:t>
            </a:r>
          </a:p>
          <a:p>
            <a:pPr>
              <a:buFont typeface="Arial"/>
              <a:buChar char="•"/>
              <a:defRPr/>
            </a:pPr>
            <a:r>
              <a:rPr lang="en-US" sz="8000" dirty="0">
                <a:latin typeface="+mj-lt"/>
              </a:rPr>
              <a:t> Computerized database</a:t>
            </a:r>
          </a:p>
          <a:p>
            <a:pPr marL="1536192" lvl="1" indent="-1143000"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Speed</a:t>
            </a:r>
          </a:p>
          <a:p>
            <a:pPr marL="1536192" lvl="1" indent="-1143000"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Quality control</a:t>
            </a:r>
          </a:p>
          <a:p>
            <a:pPr marL="1536192" lvl="1" indent="-1143000"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Precision</a:t>
            </a:r>
          </a:p>
          <a:p>
            <a:pPr marL="1536192" lvl="1" indent="-1143000">
              <a:buClr>
                <a:srgbClr val="FFFF00"/>
              </a:buClr>
              <a:buFont typeface="Wingdings" panose="05000000000000000000" pitchFamily="2" charset="2"/>
              <a:buChar char="v"/>
              <a:defRPr/>
            </a:pPr>
            <a:r>
              <a:rPr lang="en-US" sz="8000" dirty="0">
                <a:latin typeface="+mj-lt"/>
              </a:rPr>
              <a:t>Automate repetitive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4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5638800" cy="609600"/>
          </a:xfrm>
        </p:spPr>
        <p:txBody>
          <a:bodyPr/>
          <a:lstStyle/>
          <a:p>
            <a:r>
              <a:rPr lang="en-US" altLang="en-US" sz="4400" dirty="0"/>
              <a:t>Databases versus Excel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295400"/>
            <a:ext cx="8763000" cy="5562600"/>
          </a:xfrm>
        </p:spPr>
        <p:txBody>
          <a:bodyPr>
            <a:normAutofit fontScale="400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sz="10000" dirty="0">
                <a:latin typeface="+mj-lt"/>
              </a:rPr>
              <a:t>Excel has some </a:t>
            </a:r>
            <a:r>
              <a:rPr lang="en-US" sz="10000" b="1" dirty="0">
                <a:latin typeface="+mj-lt"/>
              </a:rPr>
              <a:t>limited</a:t>
            </a:r>
            <a:r>
              <a:rPr lang="en-US" sz="10000" dirty="0">
                <a:latin typeface="+mj-lt"/>
              </a:rPr>
              <a:t> capabilities to sort data but its </a:t>
            </a:r>
            <a:r>
              <a:rPr lang="en-US" sz="10000" b="1" dirty="0">
                <a:latin typeface="+mj-lt"/>
              </a:rPr>
              <a:t>primary function is to create financial spreadsheets</a:t>
            </a:r>
          </a:p>
          <a:p>
            <a:pPr lvl="1">
              <a:buFont typeface="Arial"/>
              <a:buChar char="–"/>
              <a:defRPr/>
            </a:pPr>
            <a:r>
              <a:rPr lang="en-US" sz="9600" dirty="0">
                <a:latin typeface="+mj-lt"/>
              </a:rPr>
              <a:t>Can create “what if” scenarios to determine financial consequences</a:t>
            </a:r>
          </a:p>
          <a:p>
            <a:pPr lvl="1">
              <a:buFont typeface="Arial"/>
              <a:buChar char="–"/>
              <a:defRPr/>
            </a:pPr>
            <a:r>
              <a:rPr lang="en-US" sz="9600" b="1" dirty="0">
                <a:solidFill>
                  <a:srgbClr val="FFFF00"/>
                </a:solidFill>
                <a:latin typeface="+mj-lt"/>
              </a:rPr>
              <a:t>Can be used for small /limited research data sets &amp; simple lists</a:t>
            </a:r>
          </a:p>
          <a:p>
            <a:pPr lvl="1">
              <a:buFont typeface="Arial"/>
              <a:buChar char="–"/>
              <a:defRPr/>
            </a:pPr>
            <a:r>
              <a:rPr lang="en-US" sz="9600" dirty="0">
                <a:latin typeface="+mj-lt"/>
              </a:rPr>
              <a:t>Not multi-user such that only one person can work on the file at a time</a:t>
            </a:r>
          </a:p>
        </p:txBody>
      </p:sp>
    </p:spTree>
    <p:extLst>
      <p:ext uri="{BB962C8B-B14F-4D97-AF65-F5344CB8AC3E}">
        <p14:creationId xmlns:p14="http://schemas.microsoft.com/office/powerpoint/2010/main" val="18031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576"/>
            <a:ext cx="7851648" cy="1143000"/>
          </a:xfrm>
        </p:spPr>
        <p:txBody>
          <a:bodyPr/>
          <a:lstStyle/>
          <a:p>
            <a:pPr algn="ctr"/>
            <a:r>
              <a:rPr lang="en-US" dirty="0"/>
              <a:t>One Excel issue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+mj-lt"/>
              </a:rPr>
              <a:t>Mac – Excel dates prior to 1904 not supported, 	numbers from 1/1/1904</a:t>
            </a:r>
          </a:p>
          <a:p>
            <a:pPr algn="l"/>
            <a:r>
              <a:rPr lang="en-US" sz="3200" dirty="0">
                <a:latin typeface="+mj-lt"/>
              </a:rPr>
              <a:t>IBM – Excel dates number from 1/1/1900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6344" y="4991892"/>
            <a:ext cx="792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+mj-lt"/>
              </a:rPr>
              <a:t>4 years &amp; one day difference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011" y="152895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Dates are stored as a number   i.e. 35981</a:t>
            </a:r>
          </a:p>
        </p:txBody>
      </p:sp>
    </p:spTree>
    <p:extLst>
      <p:ext uri="{BB962C8B-B14F-4D97-AF65-F5344CB8AC3E}">
        <p14:creationId xmlns:p14="http://schemas.microsoft.com/office/powerpoint/2010/main" val="35610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2767584" cy="208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290" y="3200400"/>
            <a:ext cx="6096000" cy="20621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Complete background research.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Map it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What gap can you fill?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What is the next step?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2400"/>
            <a:ext cx="1913438" cy="1688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915165"/>
            <a:ext cx="7620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What has been done in the field?</a:t>
            </a:r>
          </a:p>
        </p:txBody>
      </p:sp>
    </p:spTree>
    <p:extLst>
      <p:ext uri="{BB962C8B-B14F-4D97-AF65-F5344CB8AC3E}">
        <p14:creationId xmlns:p14="http://schemas.microsoft.com/office/powerpoint/2010/main" val="4233687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2819400" cy="609600"/>
          </a:xfrm>
        </p:spPr>
        <p:txBody>
          <a:bodyPr/>
          <a:lstStyle/>
          <a:p>
            <a:r>
              <a:rPr lang="en-US" altLang="en-US" sz="4400" dirty="0"/>
              <a:t>Databases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2133600"/>
            <a:ext cx="8763000" cy="4038600"/>
          </a:xfrm>
        </p:spPr>
        <p:txBody>
          <a:bodyPr>
            <a:normAutofit fontScale="250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sz="14400" b="1" i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designed</a:t>
            </a:r>
            <a:r>
              <a:rPr lang="en-US" sz="144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to collect, sort, &amp; manipulate data</a:t>
            </a:r>
          </a:p>
          <a:p>
            <a:pPr lvl="1">
              <a:buFont typeface="Arial"/>
              <a:buChar char="–"/>
              <a:defRPr/>
            </a:pPr>
            <a:r>
              <a:rPr lang="en-US" sz="14400" dirty="0">
                <a:latin typeface="+mj-lt"/>
              </a:rPr>
              <a:t>Databases can process large amounts of data; usually limited by hardware constraints</a:t>
            </a:r>
          </a:p>
          <a:p>
            <a:pPr lvl="1">
              <a:buFont typeface="Arial"/>
              <a:buChar char="–"/>
              <a:defRPr/>
            </a:pPr>
            <a:r>
              <a:rPr lang="en-US" sz="14400" dirty="0">
                <a:latin typeface="+mj-lt"/>
              </a:rPr>
              <a:t>Structure is in the same format for each member record of a table</a:t>
            </a:r>
          </a:p>
          <a:p>
            <a:pPr lvl="1">
              <a:buFont typeface="Arial"/>
              <a:buChar char="–"/>
              <a:defRPr/>
            </a:pPr>
            <a:r>
              <a:rPr lang="en-US" sz="14400" dirty="0">
                <a:latin typeface="+mj-lt"/>
              </a:rPr>
              <a:t>Data quality control features ensure that valid data is entered</a:t>
            </a:r>
          </a:p>
        </p:txBody>
      </p:sp>
    </p:spTree>
    <p:extLst>
      <p:ext uri="{BB962C8B-B14F-4D97-AF65-F5344CB8AC3E}">
        <p14:creationId xmlns:p14="http://schemas.microsoft.com/office/powerpoint/2010/main" val="6277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2514600" cy="609600"/>
          </a:xfrm>
        </p:spPr>
        <p:txBody>
          <a:bodyPr/>
          <a:lstStyle/>
          <a:p>
            <a:r>
              <a:rPr lang="en-US" altLang="en-US" sz="4400" dirty="0"/>
              <a:t>Databases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763000" cy="4343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Many databases offer audit functions required by certain regulatory agencies</a:t>
            </a:r>
          </a:p>
          <a:p>
            <a:pPr lvl="2">
              <a:buClr>
                <a:schemeClr val="tx1"/>
              </a:buClr>
              <a:buFont typeface="Arial"/>
              <a:buChar char="•"/>
              <a:defRPr/>
            </a:pPr>
            <a:r>
              <a:rPr lang="en-US" sz="3600" dirty="0">
                <a:latin typeface="+mj-lt"/>
              </a:rPr>
              <a:t>Tracks date record created &amp; modified</a:t>
            </a:r>
          </a:p>
          <a:p>
            <a:pPr lvl="2">
              <a:buClr>
                <a:schemeClr val="tx1"/>
              </a:buClr>
              <a:buFont typeface="Arial"/>
              <a:buChar char="•"/>
              <a:defRPr/>
            </a:pPr>
            <a:r>
              <a:rPr lang="en-US" sz="3600" dirty="0">
                <a:latin typeface="+mj-lt"/>
              </a:rPr>
              <a:t>Tracks original and changed values</a:t>
            </a:r>
          </a:p>
          <a:p>
            <a:pPr lvl="2">
              <a:buClr>
                <a:schemeClr val="tx1"/>
              </a:buClr>
              <a:buFont typeface="Arial"/>
              <a:buChar char="•"/>
              <a:defRPr/>
            </a:pPr>
            <a:r>
              <a:rPr lang="en-US" sz="3600" dirty="0">
                <a:latin typeface="+mj-lt"/>
              </a:rPr>
              <a:t>Requires user to give reason for the change</a:t>
            </a:r>
          </a:p>
          <a:p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05736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Advantages of a database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Collection of data in a centralized location</a:t>
            </a:r>
          </a:p>
          <a:p>
            <a:pPr eaLnBrk="1" hangingPunct="1"/>
            <a:r>
              <a:rPr lang="en-US" altLang="en-US" dirty="0">
                <a:latin typeface="+mj-lt"/>
              </a:rPr>
              <a:t>Controls redundant data</a:t>
            </a:r>
          </a:p>
          <a:p>
            <a:pPr eaLnBrk="1" hangingPunct="1"/>
            <a:r>
              <a:rPr lang="en-US" altLang="en-US" dirty="0">
                <a:latin typeface="+mj-lt"/>
              </a:rPr>
              <a:t>Data stored so as to appear to users in one location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Data can be stored in multiple tables and come from multiple sources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A relational database brings it all together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19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100" y="990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Where will your database live?</a:t>
            </a:r>
          </a:p>
        </p:txBody>
      </p:sp>
      <p:pic>
        <p:nvPicPr>
          <p:cNvPr id="29698" name="Picture 2" descr="Where Do I Live? | Game | TinyTap">
            <a:extLst>
              <a:ext uri="{FF2B5EF4-FFF2-40B4-BE49-F238E27FC236}">
                <a16:creationId xmlns:a16="http://schemas.microsoft.com/office/drawing/2014/main" id="{C723EAFD-DE62-4E2E-88E5-14BC5E8C4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6000"/>
            <a:ext cx="4286250" cy="32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17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362456"/>
          </a:xfrm>
        </p:spPr>
        <p:txBody>
          <a:bodyPr/>
          <a:lstStyle/>
          <a:p>
            <a:pPr algn="ctr"/>
            <a:r>
              <a:rPr lang="en-US" dirty="0"/>
              <a:t>U of A / Banner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772400" cy="1509712"/>
          </a:xfrm>
          <a:noFill/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+mj-lt"/>
              </a:rPr>
              <a:t>Qualtrics</a:t>
            </a:r>
            <a:r>
              <a:rPr lang="en-US" sz="4400" dirty="0">
                <a:latin typeface="+mj-lt"/>
              </a:rPr>
              <a:t>™ </a:t>
            </a:r>
            <a:r>
              <a:rPr lang="en-US" sz="3200" dirty="0">
                <a:latin typeface="+mj-lt"/>
              </a:rPr>
              <a:t>– Survey Monkey on steroids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Redcap™ </a:t>
            </a:r>
            <a:r>
              <a:rPr lang="en-US" sz="3200" dirty="0">
                <a:latin typeface="+mj-lt"/>
              </a:rPr>
              <a:t>– Clinical database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4191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+mj-lt"/>
              </a:rPr>
              <a:t>HIPAA Compliant</a:t>
            </a:r>
          </a:p>
        </p:txBody>
      </p:sp>
    </p:spTree>
    <p:extLst>
      <p:ext uri="{BB962C8B-B14F-4D97-AF65-F5344CB8AC3E}">
        <p14:creationId xmlns:p14="http://schemas.microsoft.com/office/powerpoint/2010/main" val="3786796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299" y="914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What is your primary statistical approach?</a:t>
            </a:r>
          </a:p>
        </p:txBody>
      </p:sp>
      <p:pic>
        <p:nvPicPr>
          <p:cNvPr id="30722" name="Picture 2" descr="Statistician: What Is It? and How to Become One? | Ziprecruiter">
            <a:extLst>
              <a:ext uri="{FF2B5EF4-FFF2-40B4-BE49-F238E27FC236}">
                <a16:creationId xmlns:a16="http://schemas.microsoft.com/office/drawing/2014/main" id="{D3966889-8B9B-43FC-9282-D8ED0C53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8251"/>
            <a:ext cx="65314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78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990600"/>
          </a:xfrm>
        </p:spPr>
        <p:txBody>
          <a:bodyPr/>
          <a:lstStyle/>
          <a:p>
            <a:r>
              <a:rPr lang="en-US" dirty="0"/>
              <a:t>Statistics: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799599"/>
            <a:ext cx="8385048" cy="15097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Help understand the odds that results are real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Dependent on type and characteristics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Cannot 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fix</a:t>
            </a:r>
            <a:r>
              <a:rPr lang="en-US" sz="3200" dirty="0">
                <a:latin typeface="+mj-lt"/>
              </a:rPr>
              <a:t> design / data / recruitment problems</a:t>
            </a:r>
          </a:p>
        </p:txBody>
      </p:sp>
      <p:pic>
        <p:nvPicPr>
          <p:cNvPr id="4" name="Picture 6" descr="AMPRO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390775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059580"/>
            <a:ext cx="502920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p value is the calculated probability of seeing a result. We compare this probability with the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a priori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level (such as 5% or 1 in 20 chance) of incorrectly rejecting the null hypothesis (no difference). </a:t>
            </a:r>
          </a:p>
        </p:txBody>
      </p:sp>
    </p:spTree>
    <p:extLst>
      <p:ext uri="{BB962C8B-B14F-4D97-AF65-F5344CB8AC3E}">
        <p14:creationId xmlns:p14="http://schemas.microsoft.com/office/powerpoint/2010/main" val="955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04048" cy="4093464"/>
          </a:xfrm>
        </p:spPr>
        <p:txBody>
          <a:bodyPr/>
          <a:lstStyle/>
          <a:p>
            <a:r>
              <a:rPr lang="en-US" dirty="0"/>
              <a:t>So why is type of data or distribution of values important?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0480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12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</a:rPr>
              <a:t>Statistical tests require certain data properties and characteristics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43400"/>
            <a:ext cx="283845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0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9766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Parametric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020" y="1187768"/>
            <a:ext cx="7772400" cy="1509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Assumes a normal distribution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928" y="1865583"/>
            <a:ext cx="6934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latin typeface="+mj-lt"/>
              </a:rPr>
              <a:t>T-test (1 sample/paired &amp; 2 sample)</a:t>
            </a:r>
          </a:p>
          <a:p>
            <a:pPr lvl="1"/>
            <a:r>
              <a:rPr lang="en-US" sz="3200" dirty="0">
                <a:latin typeface="+mj-lt"/>
              </a:rPr>
              <a:t>Chi-Squared</a:t>
            </a:r>
          </a:p>
          <a:p>
            <a:pPr lvl="1"/>
            <a:r>
              <a:rPr lang="en-US" sz="3200" dirty="0">
                <a:latin typeface="+mj-lt"/>
              </a:rPr>
              <a:t>One-way ANOVA, Welch’s ANOVA</a:t>
            </a:r>
          </a:p>
          <a:p>
            <a:pPr lvl="1"/>
            <a:r>
              <a:rPr lang="en-US" sz="3200" dirty="0">
                <a:latin typeface="+mj-lt"/>
              </a:rPr>
              <a:t>Pearson’s Correlation</a:t>
            </a:r>
          </a:p>
          <a:p>
            <a:pPr lvl="1"/>
            <a:r>
              <a:rPr lang="en-US" sz="3200" dirty="0">
                <a:latin typeface="+mj-lt"/>
              </a:rPr>
              <a:t>Regression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3813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j-lt"/>
              </a:rPr>
              <a:t>more statistical power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4F65F-FA44-490C-9D12-BFD95C064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581400"/>
            <a:ext cx="3696739" cy="28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86651"/>
              </p:ext>
            </p:extLst>
          </p:nvPr>
        </p:nvGraphicFramePr>
        <p:xfrm>
          <a:off x="7467600" y="3731218"/>
          <a:ext cx="95408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4" imgW="1285824" imgH="3924406" progId="MS_ClipArt_Gallery.2">
                  <p:embed/>
                </p:oleObj>
              </mc:Choice>
              <mc:Fallback>
                <p:oleObj name="Clip" r:id="rId4" imgW="1285824" imgH="392440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1218"/>
                        <a:ext cx="95408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05000" y="5334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Types of Research:</a:t>
            </a:r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67F712-ED58-4D26-A9FB-7E3E01D02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399867"/>
              </p:ext>
            </p:extLst>
          </p:nvPr>
        </p:nvGraphicFramePr>
        <p:xfrm>
          <a:off x="2362200" y="1644748"/>
          <a:ext cx="4837112" cy="495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50640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772400" cy="1362456"/>
          </a:xfrm>
        </p:spPr>
        <p:txBody>
          <a:bodyPr/>
          <a:lstStyle/>
          <a:p>
            <a:r>
              <a:rPr lang="en-US" dirty="0"/>
              <a:t>Non-Parametric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36455"/>
            <a:ext cx="7772400" cy="150971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Assumes a non-normal distribution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latin typeface="+mj-lt"/>
              </a:rPr>
              <a:t>Wilcoxon Rank-Sum</a:t>
            </a:r>
          </a:p>
          <a:p>
            <a:pPr lvl="1"/>
            <a:r>
              <a:rPr lang="en-US" sz="3200" dirty="0">
                <a:latin typeface="+mj-lt"/>
              </a:rPr>
              <a:t>Wilcoxon Sign-Rank</a:t>
            </a:r>
          </a:p>
          <a:p>
            <a:pPr lvl="1"/>
            <a:r>
              <a:rPr lang="en-US" sz="3200" dirty="0">
                <a:latin typeface="+mj-lt"/>
              </a:rPr>
              <a:t>Fisher’s Exact</a:t>
            </a:r>
          </a:p>
          <a:p>
            <a:pPr lvl="1"/>
            <a:r>
              <a:rPr lang="en-US" sz="3200" dirty="0" err="1">
                <a:latin typeface="+mj-lt"/>
              </a:rPr>
              <a:t>Kruskal</a:t>
            </a:r>
            <a:r>
              <a:rPr lang="en-US" sz="3200" dirty="0">
                <a:latin typeface="+mj-lt"/>
              </a:rPr>
              <a:t>-Wallis Test</a:t>
            </a:r>
          </a:p>
          <a:p>
            <a:pPr lvl="1"/>
            <a:r>
              <a:rPr lang="en-US" sz="3200" dirty="0">
                <a:latin typeface="+mj-lt"/>
              </a:rPr>
              <a:t>Spearman’s Correlation</a:t>
            </a:r>
          </a:p>
        </p:txBody>
      </p:sp>
    </p:spTree>
    <p:extLst>
      <p:ext uri="{BB962C8B-B14F-4D97-AF65-F5344CB8AC3E}">
        <p14:creationId xmlns:p14="http://schemas.microsoft.com/office/powerpoint/2010/main" val="150705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43200"/>
            <a:ext cx="3754402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600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Time – different type of variable</a:t>
            </a:r>
          </a:p>
        </p:txBody>
      </p:sp>
    </p:spTree>
    <p:extLst>
      <p:ext uri="{BB962C8B-B14F-4D97-AF65-F5344CB8AC3E}">
        <p14:creationId xmlns:p14="http://schemas.microsoft.com/office/powerpoint/2010/main" val="2512073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59671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When can I start the study?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1475988"/>
            <a:ext cx="2844800" cy="213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0306" y="228678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study 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target population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data needed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data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</a:rPr>
              <a:t>statistical analyses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559257"/>
            <a:ext cx="3745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10CF9B">
                    <a:lumMod val="60000"/>
                    <a:lumOff val="40000"/>
                  </a:srgbClr>
                </a:solidFill>
                <a:latin typeface="Calibri"/>
              </a:rPr>
              <a:t>Considerations: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36" y="3284831"/>
            <a:ext cx="1724025" cy="1733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61" y="3659497"/>
            <a:ext cx="2154145" cy="17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57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4478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How will the database be organized?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Who will manage the database?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Anything else I need to consider about the data?</a:t>
            </a:r>
          </a:p>
        </p:txBody>
      </p:sp>
    </p:spTree>
    <p:extLst>
      <p:ext uri="{BB962C8B-B14F-4D97-AF65-F5344CB8AC3E}">
        <p14:creationId xmlns:p14="http://schemas.microsoft.com/office/powerpoint/2010/main" val="1070356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Differences between a clinical &amp; research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Clinical database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Form or report oriented so data is displayed for clinical decision making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Emphasis on displaying or reporting of </a:t>
            </a:r>
            <a:r>
              <a:rPr lang="en-US" dirty="0">
                <a:ln>
                  <a:solidFill>
                    <a:schemeClr val="accent1"/>
                  </a:solidFill>
                </a:ln>
                <a:latin typeface="+mj-lt"/>
              </a:rPr>
              <a:t>individual data </a:t>
            </a:r>
            <a:r>
              <a:rPr lang="en-US" dirty="0">
                <a:latin typeface="+mj-lt"/>
              </a:rPr>
              <a:t>rather than accumulating multiple records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Research database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Table oriented so that data is accumulated for eventual export to a statistical package for data analysis and reporting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Less emphasis on individual records</a:t>
            </a:r>
          </a:p>
        </p:txBody>
      </p:sp>
    </p:spTree>
    <p:extLst>
      <p:ext uri="{BB962C8B-B14F-4D97-AF65-F5344CB8AC3E}">
        <p14:creationId xmlns:p14="http://schemas.microsoft.com/office/powerpoint/2010/main" val="2638612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22827" y="650461"/>
            <a:ext cx="77930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 Management Planning</a:t>
            </a:r>
          </a:p>
        </p:txBody>
      </p:sp>
      <p:pic>
        <p:nvPicPr>
          <p:cNvPr id="31746" name="Picture 2" descr="20 Questions and Answers for Statistician Interview for 2023">
            <a:extLst>
              <a:ext uri="{FF2B5EF4-FFF2-40B4-BE49-F238E27FC236}">
                <a16:creationId xmlns:a16="http://schemas.microsoft.com/office/drawing/2014/main" id="{F88FDFB6-E4C1-4459-8C82-D35D9414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28" y="2113130"/>
            <a:ext cx="6515010" cy="40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819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1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Quality Control of Data Before Study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86973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Collect only needed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Select appropriate computer hardware &amp;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Plan analyses with dummy tabulations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Develop study 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Pre-code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Format boxes for data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Label each page with date, time,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Consider scan technology</a:t>
            </a:r>
          </a:p>
        </p:txBody>
      </p:sp>
    </p:spTree>
    <p:extLst>
      <p:ext uri="{BB962C8B-B14F-4D97-AF65-F5344CB8AC3E}">
        <p14:creationId xmlns:p14="http://schemas.microsoft.com/office/powerpoint/2010/main" val="1098972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What needs to be in the research database?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Research variables directly related to the hypotheses being tested-</a:t>
            </a:r>
            <a:r>
              <a:rPr lang="en-US" altLang="en-US" sz="2800" b="1" dirty="0">
                <a:solidFill>
                  <a:srgbClr val="008000"/>
                </a:solidFill>
                <a:latin typeface="+mj-lt"/>
              </a:rPr>
              <a:t>YES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Clinical measures used for screening-</a:t>
            </a:r>
            <a:r>
              <a:rPr lang="en-US" altLang="en-US" sz="2800" b="1" dirty="0">
                <a:solidFill>
                  <a:srgbClr val="FF6600"/>
                </a:solidFill>
                <a:latin typeface="+mj-lt"/>
              </a:rPr>
              <a:t>MAYBE</a:t>
            </a:r>
          </a:p>
          <a:p>
            <a:pPr lvl="1" eaLnBrk="1" hangingPunct="1"/>
            <a:r>
              <a:rPr lang="en-US" altLang="en-US" sz="2400" dirty="0">
                <a:latin typeface="+mj-lt"/>
              </a:rPr>
              <a:t>Blood work, ECG, medical history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Administrative data-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</a:rPr>
              <a:t>NO</a:t>
            </a:r>
          </a:p>
          <a:p>
            <a:pPr lvl="1" eaLnBrk="1" hangingPunct="1"/>
            <a:r>
              <a:rPr lang="en-US" altLang="en-US" sz="2400" dirty="0">
                <a:latin typeface="+mj-lt"/>
              </a:rPr>
              <a:t>Contact information</a:t>
            </a:r>
          </a:p>
          <a:p>
            <a:pPr lvl="1" eaLnBrk="1" hangingPunct="1"/>
            <a:r>
              <a:rPr lang="en-US" altLang="en-US" sz="2400" dirty="0">
                <a:latin typeface="+mj-lt"/>
              </a:rPr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33760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allAtOnce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Data Elements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391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latin typeface="+mj-lt"/>
              </a:rPr>
              <a:t>Standardized</a:t>
            </a:r>
            <a:r>
              <a:rPr lang="en-US" dirty="0">
                <a:latin typeface="+mj-lt"/>
              </a:rPr>
              <a:t>, unique terms and phrases that delineate discrete pieces of information used to collect data in a clinical trial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latin typeface="+mj-lt"/>
              </a:rPr>
              <a:t>Uniform</a:t>
            </a:r>
            <a:r>
              <a:rPr lang="en-US" dirty="0">
                <a:latin typeface="+mj-lt"/>
              </a:rPr>
              <a:t> representation of demographics and data points to consistently track trends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Elements </a:t>
            </a:r>
            <a:r>
              <a:rPr lang="en-US" b="1" dirty="0">
                <a:latin typeface="+mj-lt"/>
              </a:rPr>
              <a:t>define</a:t>
            </a:r>
            <a:r>
              <a:rPr lang="en-US" dirty="0">
                <a:latin typeface="+mj-lt"/>
              </a:rPr>
              <a:t> study parameters and </a:t>
            </a:r>
            <a:r>
              <a:rPr lang="en-US" b="1" dirty="0">
                <a:latin typeface="+mj-lt"/>
              </a:rPr>
              <a:t>endpoints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58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Designing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Granular primary data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No observer conclusions, synthesis, coding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Categorical/ordinal data when possible—statistical power. Re-slice at analysis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Use validated scales/instruments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Don’t build your own unless unavoidable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Collect key variables with &gt;1 question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Avoid measurements that cluster at one end of scale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Distribution problems, Likert scales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Pilot – have outside reader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54DED-9741-F474-A6E1-DB3EEFFCA2DF}"/>
              </a:ext>
            </a:extLst>
          </p:cNvPr>
          <p:cNvSpPr txBox="1"/>
          <p:nvPr/>
        </p:nvSpPr>
        <p:spPr>
          <a:xfrm>
            <a:off x="37514" y="457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Research Process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438605-8EF2-4BA2-9F80-F6158C42F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772279"/>
              </p:ext>
            </p:extLst>
          </p:nvPr>
        </p:nvGraphicFramePr>
        <p:xfrm>
          <a:off x="381000" y="1577423"/>
          <a:ext cx="8610600" cy="459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84A1C8-8BCA-449E-AC58-83FBD4C69112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936750" cy="221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A9CD9-4B9A-4029-A9A5-2236AF00F151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5" y="3429000"/>
            <a:ext cx="928687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25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Manual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38912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Defines entire study protocol, sequence</a:t>
            </a:r>
          </a:p>
          <a:p>
            <a:pPr eaLnBrk="1" hangingPunct="1"/>
            <a:r>
              <a:rPr lang="en-US" altLang="en-US" dirty="0">
                <a:latin typeface="+mj-lt"/>
              </a:rPr>
              <a:t>Form-specific annotation, guidance</a:t>
            </a:r>
          </a:p>
          <a:p>
            <a:pPr eaLnBrk="1" hangingPunct="1"/>
            <a:r>
              <a:rPr lang="en-US" altLang="en-US" dirty="0">
                <a:latin typeface="+mj-lt"/>
              </a:rPr>
              <a:t>Documents all post-hoc validity checks, edit checks, data curation criteria</a:t>
            </a:r>
          </a:p>
          <a:p>
            <a:pPr eaLnBrk="1" hangingPunct="1"/>
            <a:r>
              <a:rPr lang="en-US" altLang="en-US" dirty="0">
                <a:latin typeface="+mj-lt"/>
              </a:rPr>
              <a:t>Evolving document with periodic updates</a:t>
            </a:r>
          </a:p>
          <a:p>
            <a:pPr lvl="2" eaLnBrk="1" hangingPunct="1"/>
            <a:r>
              <a:rPr lang="en-US" altLang="en-US" dirty="0">
                <a:latin typeface="+mj-lt"/>
              </a:rPr>
              <a:t>Preferably on-line</a:t>
            </a:r>
          </a:p>
          <a:p>
            <a:pPr eaLnBrk="1" hangingPunct="1"/>
            <a:r>
              <a:rPr lang="en-US" altLang="en-US" dirty="0">
                <a:latin typeface="+mj-lt"/>
              </a:rPr>
              <a:t>Use for training, quality control, process planning</a:t>
            </a:r>
          </a:p>
        </p:txBody>
      </p:sp>
    </p:spTree>
    <p:extLst>
      <p:ext uri="{BB962C8B-B14F-4D97-AF65-F5344CB8AC3E}">
        <p14:creationId xmlns:p14="http://schemas.microsoft.com/office/powerpoint/2010/main" val="1455345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Dictionary - Operational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j-lt"/>
              </a:rPr>
              <a:t>For every form/table, lists: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Variable name (database field)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Variable description (plain English)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Variable type (string, integer, numeric, etc.)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Variable length (or precision)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Nullability (missing or no value indicator)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Range checks, allowable values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+mj-lt"/>
              </a:rPr>
              <a:t>Coding conventions, with definitions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474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code: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Forces analyzable data structure, format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Vastly simplifies analysis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Speeds data input/transcription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Vastly simplifies data analysis/reporting</a:t>
            </a:r>
          </a:p>
        </p:txBody>
      </p:sp>
    </p:spTree>
    <p:extLst>
      <p:ext uri="{BB962C8B-B14F-4D97-AF65-F5344CB8AC3E}">
        <p14:creationId xmlns:p14="http://schemas.microsoft.com/office/powerpoint/2010/main" val="532615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Rules for Data Entry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3762" y="1828800"/>
            <a:ext cx="77724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Each variable has its own field in the dataset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Categorical and nominal values require a number or string code 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dirty="0" err="1">
                <a:latin typeface="+mj-lt"/>
              </a:rPr>
              <a:t>i.e</a:t>
            </a:r>
            <a:r>
              <a:rPr lang="en-US" altLang="en-US" sz="2000" dirty="0">
                <a:latin typeface="+mj-lt"/>
              </a:rPr>
              <a:t> 0 = blonde, 1 = brunette, 2 = redhead, etc.)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Continuous values are entered directly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Missing values must be different values from a real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+mj-lt"/>
              </a:rPr>
              <a:t>Common formats are “99” or bullets “</a:t>
            </a:r>
            <a:r>
              <a:rPr lang="en-US" altLang="en-US" sz="1800" dirty="0">
                <a:latin typeface="+mj-lt"/>
                <a:cs typeface="Tahoma" pitchFamily="34" charset="0"/>
              </a:rPr>
              <a:t>·”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+mj-lt"/>
                <a:cs typeface="Tahoma" pitchFamily="34" charset="0"/>
              </a:rPr>
              <a:t>Don’t know is a response—do not leave blank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latin typeface="+mj-lt"/>
                <a:cs typeface="Tahoma" pitchFamily="34" charset="0"/>
              </a:rPr>
              <a:t>“0” is not the same as missing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  <a:cs typeface="Tahoma" pitchFamily="34" charset="0"/>
              </a:rPr>
              <a:t>Coding instructions should be on form</a:t>
            </a:r>
          </a:p>
        </p:txBody>
      </p:sp>
    </p:spTree>
    <p:extLst>
      <p:ext uri="{BB962C8B-B14F-4D97-AF65-F5344CB8AC3E}">
        <p14:creationId xmlns:p14="http://schemas.microsoft.com/office/powerpoint/2010/main" val="1370861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863"/>
            <a:ext cx="7793038" cy="1666875"/>
          </a:xfrm>
        </p:spPr>
        <p:txBody>
          <a:bodyPr/>
          <a:lstStyle/>
          <a:p>
            <a:pPr eaLnBrk="1" hangingPunct="1"/>
            <a:r>
              <a:rPr lang="en-US" altLang="en-US" dirty="0"/>
              <a:t>Avoid open-ended questions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81200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Enter the subject’s gender:___________________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Enter the subject's level of education:__________</a:t>
            </a:r>
          </a:p>
        </p:txBody>
      </p:sp>
    </p:spTree>
    <p:extLst>
      <p:ext uri="{BB962C8B-B14F-4D97-AF65-F5344CB8AC3E}">
        <p14:creationId xmlns:p14="http://schemas.microsoft.com/office/powerpoint/2010/main" val="17547968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930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 pre-coded, close ended  responses where possible</a:t>
            </a:r>
          </a:p>
        </p:txBody>
      </p:sp>
      <p:pic>
        <p:nvPicPr>
          <p:cNvPr id="53251" name="Picture 7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7104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53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Data Validation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743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In a database, validation “controls” what can be inserted into a field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65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Edit Checks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Patient identification and record linkage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ID #’s, name spelling, ID#’s on all pages</a:t>
            </a:r>
          </a:p>
          <a:p>
            <a:pPr eaLnBrk="1" hangingPunct="1"/>
            <a:r>
              <a:rPr lang="en-US" altLang="en-US" dirty="0">
                <a:latin typeface="+mj-lt"/>
              </a:rPr>
              <a:t>Legibility</a:t>
            </a:r>
          </a:p>
          <a:p>
            <a:pPr eaLnBrk="1" hangingPunct="1"/>
            <a:r>
              <a:rPr lang="en-US" altLang="en-US" dirty="0">
                <a:latin typeface="+mj-lt"/>
              </a:rPr>
              <a:t>Correct form for examination</a:t>
            </a:r>
          </a:p>
          <a:p>
            <a:pPr eaLnBrk="1" hangingPunct="1"/>
            <a:r>
              <a:rPr lang="en-US" altLang="en-US" dirty="0">
                <a:latin typeface="+mj-lt"/>
              </a:rPr>
              <a:t>Missing data</a:t>
            </a:r>
          </a:p>
          <a:p>
            <a:pPr eaLnBrk="1" hangingPunct="1"/>
            <a:r>
              <a:rPr lang="en-US" altLang="en-US" dirty="0">
                <a:latin typeface="+mj-lt"/>
              </a:rPr>
              <a:t>Consistency</a:t>
            </a:r>
          </a:p>
          <a:p>
            <a:pPr eaLnBrk="1" hangingPunct="1"/>
            <a:r>
              <a:rPr lang="en-US" altLang="en-US" dirty="0">
                <a:latin typeface="+mj-lt"/>
              </a:rPr>
              <a:t>Range and inadmissible codes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1985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Backup</a:t>
            </a:r>
          </a:p>
        </p:txBody>
      </p:sp>
      <p:sp>
        <p:nvSpPr>
          <p:cNvPr id="75779" name="Rectangle 1029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Data must be backed up on a regular basis to protect against: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Theft, fire, floods, hurricanes,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Equipment failure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j-lt"/>
              </a:rPr>
              <a:t>Computer backup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Mirrored  drives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Digital tapes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+mj-lt"/>
              </a:rPr>
              <a:t>Store backup tapes off-site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31131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Attributes of Successful Data Management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209800"/>
            <a:ext cx="6858000" cy="3733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+mj-lt"/>
              </a:rPr>
              <a:t>Attention to detail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Explicit structure and process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Robust designs</a:t>
            </a:r>
          </a:p>
          <a:p>
            <a:pPr lvl="1" eaLnBrk="1" hangingPunct="1"/>
            <a:r>
              <a:rPr lang="en-US" altLang="en-US" sz="2400" dirty="0">
                <a:latin typeface="+mj-lt"/>
              </a:rPr>
              <a:t>Anticipate failures, lapses and mistakes</a:t>
            </a:r>
          </a:p>
          <a:p>
            <a:pPr lvl="1" eaLnBrk="1" hangingPunct="1"/>
            <a:r>
              <a:rPr lang="en-US" altLang="en-US" sz="2400" dirty="0">
                <a:latin typeface="+mj-lt"/>
              </a:rPr>
              <a:t>Design systems that identify and correct them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Mechanisms for verification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Well documented</a:t>
            </a:r>
          </a:p>
        </p:txBody>
      </p:sp>
    </p:spTree>
    <p:extLst>
      <p:ext uri="{BB962C8B-B14F-4D97-AF65-F5344CB8AC3E}">
        <p14:creationId xmlns:p14="http://schemas.microsoft.com/office/powerpoint/2010/main" val="240123192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</a:schemeClr>
            </a:gs>
            <a:gs pos="13000">
              <a:schemeClr val="accent2">
                <a:lumMod val="75000"/>
              </a:schemeClr>
            </a:gs>
            <a:gs pos="100000">
              <a:srgbClr val="9EDFFA"/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187" y="455315"/>
            <a:ext cx="819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a Hypothesis?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6BC3C54-67D2-43C5-AC3B-1B1D5E035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290651"/>
              </p:ext>
            </p:extLst>
          </p:nvPr>
        </p:nvGraphicFramePr>
        <p:xfrm>
          <a:off x="422500" y="1752600"/>
          <a:ext cx="82990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578" y="5172365"/>
            <a:ext cx="79448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Example: Food insecurity is associated with higher HbA1c levels</a:t>
            </a:r>
          </a:p>
        </p:txBody>
      </p:sp>
    </p:spTree>
    <p:extLst>
      <p:ext uri="{BB962C8B-B14F-4D97-AF65-F5344CB8AC3E}">
        <p14:creationId xmlns:p14="http://schemas.microsoft.com/office/powerpoint/2010/main" val="16991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D9C117-8943-4AEE-BFDE-C259BE8F8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601900"/>
              </p:ext>
            </p:extLst>
          </p:nvPr>
        </p:nvGraphicFramePr>
        <p:xfrm>
          <a:off x="224618" y="3362632"/>
          <a:ext cx="8694764" cy="402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334F5A-DBCF-4299-88A9-5392FF69A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914400"/>
            <a:ext cx="4225413" cy="28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532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1AEE50-4E91-461E-858E-08BB6A45C0DE}"/>
              </a:ext>
            </a:extLst>
          </p:cNvPr>
          <p:cNvGraphicFramePr/>
          <p:nvPr/>
        </p:nvGraphicFramePr>
        <p:xfrm>
          <a:off x="1143000" y="585440"/>
          <a:ext cx="6781800" cy="332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3AFC5B-8E9C-484F-BC13-CE52D914A74F}"/>
              </a:ext>
            </a:extLst>
          </p:cNvPr>
          <p:cNvGraphicFramePr/>
          <p:nvPr/>
        </p:nvGraphicFramePr>
        <p:xfrm>
          <a:off x="1143000" y="4087346"/>
          <a:ext cx="7086600" cy="218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36406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D9C117-8943-4AEE-BFDE-C259BE8F8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059352"/>
              </p:ext>
            </p:extLst>
          </p:nvPr>
        </p:nvGraphicFramePr>
        <p:xfrm>
          <a:off x="224618" y="3200400"/>
          <a:ext cx="8694764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334F5A-DBCF-4299-88A9-5392FF69A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685800"/>
            <a:ext cx="6248400" cy="29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3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52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Where do I find help?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E383A-1F40-4867-BC6B-5470BFBF1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5117"/>
            <a:ext cx="8382000" cy="62103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C2A3057-FFE3-42F1-B915-355F737CAFA9}"/>
              </a:ext>
            </a:extLst>
          </p:cNvPr>
          <p:cNvSpPr/>
          <p:nvPr/>
        </p:nvSpPr>
        <p:spPr>
          <a:xfrm>
            <a:off x="3048000" y="5867400"/>
            <a:ext cx="4572000" cy="838200"/>
          </a:xfrm>
          <a:prstGeom prst="ellipse">
            <a:avLst/>
          </a:prstGeom>
          <a:noFill/>
          <a:ln w="76200">
            <a:solidFill>
              <a:srgbClr val="D62E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612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528" y="457200"/>
            <a:ext cx="290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Where do I find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BB80-A25C-4DA7-9065-ED21E5F15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02" y="-19929"/>
            <a:ext cx="513214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D2725C-CD15-4F2F-B3F2-6ED75A852CBE}"/>
              </a:ext>
            </a:extLst>
          </p:cNvPr>
          <p:cNvSpPr/>
          <p:nvPr/>
        </p:nvSpPr>
        <p:spPr>
          <a:xfrm>
            <a:off x="6248400" y="4876800"/>
            <a:ext cx="1752600" cy="1371600"/>
          </a:xfrm>
          <a:prstGeom prst="ellipse">
            <a:avLst/>
          </a:prstGeom>
          <a:noFill/>
          <a:ln w="76200">
            <a:solidFill>
              <a:srgbClr val="0000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6553200" cy="6341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AE0F4-4C42-4965-A597-DBA22E2643CC}"/>
              </a:ext>
            </a:extLst>
          </p:cNvPr>
          <p:cNvSpPr txBox="1"/>
          <p:nvPr/>
        </p:nvSpPr>
        <p:spPr>
          <a:xfrm>
            <a:off x="381000" y="410308"/>
            <a:ext cx="3886200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pause for a moment so you can let this information sink in.</a:t>
            </a:r>
          </a:p>
        </p:txBody>
      </p:sp>
    </p:spTree>
    <p:extLst>
      <p:ext uri="{BB962C8B-B14F-4D97-AF65-F5344CB8AC3E}">
        <p14:creationId xmlns:p14="http://schemas.microsoft.com/office/powerpoint/2010/main" val="9548130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lipartbest.com/cliparts/LcK/rgz/LcKrgz7c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524000"/>
            <a:ext cx="67437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2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88F792-D683-A27C-F84F-64BA9C02E55C}"/>
              </a:ext>
            </a:extLst>
          </p:cNvPr>
          <p:cNvSpPr txBox="1"/>
          <p:nvPr/>
        </p:nvSpPr>
        <p:spPr>
          <a:xfrm>
            <a:off x="762000" y="609600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hypothesis should be </a:t>
            </a:r>
            <a:r>
              <a:rPr lang="en-US" sz="4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measureable</a:t>
            </a: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do able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2" descr="Image result for measureable">
            <a:extLst>
              <a:ext uri="{FF2B5EF4-FFF2-40B4-BE49-F238E27FC236}">
                <a16:creationId xmlns:a16="http://schemas.microsoft.com/office/drawing/2014/main" id="{E06FFC51-E517-4EAD-BB84-C3E9C60C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2249"/>
            <a:ext cx="5181600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measureable">
            <a:extLst>
              <a:ext uri="{FF2B5EF4-FFF2-40B4-BE49-F238E27FC236}">
                <a16:creationId xmlns:a16="http://schemas.microsoft.com/office/drawing/2014/main" id="{3E107293-6DA2-487F-8961-F22AF877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6" y="3657600"/>
            <a:ext cx="2971800" cy="29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 icebreaker games to help your team build authentic connections - Work  Life by Atlassian">
            <a:extLst>
              <a:ext uri="{FF2B5EF4-FFF2-40B4-BE49-F238E27FC236}">
                <a16:creationId xmlns:a16="http://schemas.microsoft.com/office/drawing/2014/main" id="{DABEDB3D-730D-4A73-BCD0-A1AC9D51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38" y="2922000"/>
            <a:ext cx="692052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41558-4A77-4E4A-9D67-A0184CBA3A2B}"/>
              </a:ext>
            </a:extLst>
          </p:cNvPr>
          <p:cNvSpPr txBox="1"/>
          <p:nvPr/>
        </p:nvSpPr>
        <p:spPr>
          <a:xfrm>
            <a:off x="990600" y="5832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Once you have your primary question, you can start to build your project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38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18790</TotalTime>
  <Words>2144</Words>
  <Application>Microsoft Office PowerPoint</Application>
  <PresentationFormat>On-screen Show (4:3)</PresentationFormat>
  <Paragraphs>400</Paragraphs>
  <Slides>76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Archer Book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Clip</vt:lpstr>
      <vt:lpstr>Introduction to research</vt:lpstr>
      <vt:lpstr>PowerPoint Presentation</vt:lpstr>
      <vt:lpstr>What is Research?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Design </vt:lpstr>
      <vt:lpstr>Study Designs</vt:lpstr>
      <vt:lpstr>Descriptive Research Design</vt:lpstr>
      <vt:lpstr>Experimental Research Design</vt:lpstr>
      <vt:lpstr>Correlational Research Design</vt:lpstr>
      <vt:lpstr>Diagnostic Research Design</vt:lpstr>
      <vt:lpstr>Explanatory Research Design</vt:lpstr>
      <vt:lpstr>PowerPoint Presentation</vt:lpstr>
      <vt:lpstr>PowerPoint Presentation</vt:lpstr>
      <vt:lpstr>Data Types</vt:lpstr>
      <vt:lpstr>Categorical Data</vt:lpstr>
      <vt:lpstr>Examples:</vt:lpstr>
      <vt:lpstr>Ordinal Data</vt:lpstr>
      <vt:lpstr>Binary Data</vt:lpstr>
      <vt:lpstr>Quantity or Quantitative  Data</vt:lpstr>
      <vt:lpstr>Discrete Data</vt:lpstr>
      <vt:lpstr>PowerPoint Presentation</vt:lpstr>
      <vt:lpstr>PowerPoint Presentation</vt:lpstr>
      <vt:lpstr>PowerPoint Presentation</vt:lpstr>
      <vt:lpstr>Important Information:</vt:lpstr>
      <vt:lpstr>PowerPoint Presentation</vt:lpstr>
      <vt:lpstr>To determine sample size, you need to know:</vt:lpstr>
      <vt:lpstr>PowerPoint Presentation</vt:lpstr>
      <vt:lpstr>PowerPoint Presentation</vt:lpstr>
      <vt:lpstr>PowerPoint Presentation</vt:lpstr>
      <vt:lpstr>PowerPoint Presentation</vt:lpstr>
      <vt:lpstr>What is a database?</vt:lpstr>
      <vt:lpstr>Why use a database?</vt:lpstr>
      <vt:lpstr>Databases versus Excel</vt:lpstr>
      <vt:lpstr>One Excel issue</vt:lpstr>
      <vt:lpstr>Databases</vt:lpstr>
      <vt:lpstr>Databases</vt:lpstr>
      <vt:lpstr>Advantages of a database</vt:lpstr>
      <vt:lpstr>PowerPoint Presentation</vt:lpstr>
      <vt:lpstr>U of A / Banner resources</vt:lpstr>
      <vt:lpstr>PowerPoint Presentation</vt:lpstr>
      <vt:lpstr>Statistics:</vt:lpstr>
      <vt:lpstr>So why is type of data or distribution of values important? </vt:lpstr>
      <vt:lpstr>PowerPoint Presentation</vt:lpstr>
      <vt:lpstr>Parametric methods</vt:lpstr>
      <vt:lpstr>Non-Parametric methods</vt:lpstr>
      <vt:lpstr>PowerPoint Presentation</vt:lpstr>
      <vt:lpstr>PowerPoint Presentation</vt:lpstr>
      <vt:lpstr>PowerPoint Presentation</vt:lpstr>
      <vt:lpstr>Differences between a clinical &amp; research database</vt:lpstr>
      <vt:lpstr>Data Management Planning</vt:lpstr>
      <vt:lpstr>Quality Control of Data Before Study</vt:lpstr>
      <vt:lpstr>What needs to be in the research database?</vt:lpstr>
      <vt:lpstr>Common Data Elements</vt:lpstr>
      <vt:lpstr>Designing the questions</vt:lpstr>
      <vt:lpstr>Operations Manual</vt:lpstr>
      <vt:lpstr>Data Dictionary - Operational</vt:lpstr>
      <vt:lpstr>Why code:</vt:lpstr>
      <vt:lpstr>Rules for Data Entry</vt:lpstr>
      <vt:lpstr>Avoid open-ended questions</vt:lpstr>
      <vt:lpstr>Use pre-coded, close ended  responses where possible</vt:lpstr>
      <vt:lpstr>Data Validation</vt:lpstr>
      <vt:lpstr>Types of Edit Checks</vt:lpstr>
      <vt:lpstr>Backup</vt:lpstr>
      <vt:lpstr>Attributes of Successful Data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Never Thought You Wanted to Know About Thought You Wanted to Know About Biostatistics &amp; Study Design Services</dc:title>
  <dc:creator>Hashemzadeh, Mehrtash - (mehrtashh)</dc:creator>
  <cp:lastModifiedBy>Hashemzadeh, Mehrtash - (mehrtashh)</cp:lastModifiedBy>
  <cp:revision>186</cp:revision>
  <cp:lastPrinted>2015-10-15T23:05:35Z</cp:lastPrinted>
  <dcterms:created xsi:type="dcterms:W3CDTF">2015-08-19T19:47:52Z</dcterms:created>
  <dcterms:modified xsi:type="dcterms:W3CDTF">2025-11-03T15:32:48Z</dcterms:modified>
</cp:coreProperties>
</file>