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65"/>
  </p:notesMasterIdLst>
  <p:handoutMasterIdLst>
    <p:handoutMasterId r:id="rId66"/>
  </p:handoutMasterIdLst>
  <p:sldIdLst>
    <p:sldId id="256" r:id="rId2"/>
    <p:sldId id="328" r:id="rId3"/>
    <p:sldId id="337" r:id="rId4"/>
    <p:sldId id="257" r:id="rId5"/>
    <p:sldId id="258" r:id="rId6"/>
    <p:sldId id="259" r:id="rId7"/>
    <p:sldId id="321" r:id="rId8"/>
    <p:sldId id="260" r:id="rId9"/>
    <p:sldId id="320" r:id="rId10"/>
    <p:sldId id="264" r:id="rId11"/>
    <p:sldId id="278" r:id="rId12"/>
    <p:sldId id="295" r:id="rId13"/>
    <p:sldId id="270" r:id="rId14"/>
    <p:sldId id="272" r:id="rId15"/>
    <p:sldId id="279" r:id="rId16"/>
    <p:sldId id="276" r:id="rId17"/>
    <p:sldId id="277" r:id="rId18"/>
    <p:sldId id="263" r:id="rId19"/>
    <p:sldId id="261" r:id="rId20"/>
    <p:sldId id="267" r:id="rId21"/>
    <p:sldId id="294" r:id="rId22"/>
    <p:sldId id="268" r:id="rId23"/>
    <p:sldId id="280" r:id="rId24"/>
    <p:sldId id="296" r:id="rId25"/>
    <p:sldId id="298" r:id="rId26"/>
    <p:sldId id="329" r:id="rId27"/>
    <p:sldId id="325" r:id="rId28"/>
    <p:sldId id="274" r:id="rId29"/>
    <p:sldId id="265" r:id="rId30"/>
    <p:sldId id="273" r:id="rId31"/>
    <p:sldId id="290" r:id="rId32"/>
    <p:sldId id="291" r:id="rId33"/>
    <p:sldId id="292" r:id="rId34"/>
    <p:sldId id="327" r:id="rId35"/>
    <p:sldId id="293" r:id="rId36"/>
    <p:sldId id="271" r:id="rId37"/>
    <p:sldId id="326" r:id="rId38"/>
    <p:sldId id="281" r:id="rId39"/>
    <p:sldId id="287" r:id="rId40"/>
    <p:sldId id="286" r:id="rId41"/>
    <p:sldId id="269" r:id="rId42"/>
    <p:sldId id="302" r:id="rId43"/>
    <p:sldId id="266" r:id="rId44"/>
    <p:sldId id="304" r:id="rId45"/>
    <p:sldId id="305" r:id="rId46"/>
    <p:sldId id="307" r:id="rId47"/>
    <p:sldId id="299" r:id="rId48"/>
    <p:sldId id="301" r:id="rId49"/>
    <p:sldId id="300" r:id="rId50"/>
    <p:sldId id="310" r:id="rId51"/>
    <p:sldId id="311" r:id="rId52"/>
    <p:sldId id="324" r:id="rId53"/>
    <p:sldId id="330" r:id="rId54"/>
    <p:sldId id="331" r:id="rId55"/>
    <p:sldId id="332" r:id="rId56"/>
    <p:sldId id="333" r:id="rId57"/>
    <p:sldId id="334" r:id="rId58"/>
    <p:sldId id="335" r:id="rId59"/>
    <p:sldId id="336" r:id="rId60"/>
    <p:sldId id="338" r:id="rId61"/>
    <p:sldId id="289" r:id="rId62"/>
    <p:sldId id="318" r:id="rId63"/>
    <p:sldId id="322" r:id="rId64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055D"/>
    <a:srgbClr val="1730E7"/>
    <a:srgbClr val="006699"/>
    <a:srgbClr val="B9E7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07" autoAdjust="0"/>
    <p:restoredTop sz="86410"/>
  </p:normalViewPr>
  <p:slideViewPr>
    <p:cSldViewPr snapToGrid="0">
      <p:cViewPr varScale="1">
        <p:scale>
          <a:sx n="61" d="100"/>
          <a:sy n="61" d="100"/>
        </p:scale>
        <p:origin x="651" y="27"/>
      </p:cViewPr>
      <p:guideLst/>
    </p:cSldViewPr>
  </p:slideViewPr>
  <p:outlineViewPr>
    <p:cViewPr>
      <p:scale>
        <a:sx n="33" d="100"/>
        <a:sy n="33" d="100"/>
      </p:scale>
      <p:origin x="0" y="-4901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A46BB8D-36BC-4A31-9F45-D271F2514C77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FFBD2CC-ECBC-4BEB-865D-FE2070858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6757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D2000F-DD6F-41CD-B6DF-0040604D65D7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06F9D6-746E-4810-BE92-436525D8F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492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6F9D6-746E-4810-BE92-436525D8F22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1655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Other factors: loss to follow-up, adherence,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6F9D6-746E-4810-BE92-436525D8F22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4395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06F9D6-746E-4810-BE92-436525D8F22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4073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6F9D6-746E-4810-BE92-436525D8F22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8212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06F9D6-746E-4810-BE92-436525D8F22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44365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6F9D6-746E-4810-BE92-436525D8F22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4754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06F9D6-746E-4810-BE92-436525D8F22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53650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6F9D6-746E-4810-BE92-436525D8F229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5724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6F9D6-746E-4810-BE92-436525D8F229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8289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06F9D6-746E-4810-BE92-436525D8F22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88719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6F9D6-746E-4810-BE92-436525D8F229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8376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06F9D6-746E-4810-BE92-436525D8F22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63559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6F9D6-746E-4810-BE92-436525D8F229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4926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6F9D6-746E-4810-BE92-436525D8F229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4939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6F9D6-746E-4810-BE92-436525D8F229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9345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6F9D6-746E-4810-BE92-436525D8F229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99156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6F9D6-746E-4810-BE92-436525D8F229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16667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6F9D6-746E-4810-BE92-436525D8F229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59704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6F9D6-746E-4810-BE92-436525D8F229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79196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6F9D6-746E-4810-BE92-436525D8F229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77601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6F9D6-746E-4810-BE92-436525D8F229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7316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6F9D6-746E-4810-BE92-436525D8F229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4998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06F9D6-746E-4810-BE92-436525D8F22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76738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6F9D6-746E-4810-BE92-436525D8F22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6392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6F9D6-746E-4810-BE92-436525D8F22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8229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</a:t>
            </a:r>
            <a:r>
              <a:rPr lang="en-US" baseline="0" dirty="0"/>
              <a:t> this testing framework we never say to “accept H</a:t>
            </a:r>
            <a:r>
              <a:rPr lang="en-US" sz="1100" baseline="-25000" dirty="0"/>
              <a:t>0</a:t>
            </a:r>
            <a:r>
              <a:rPr lang="en-US" baseline="0" dirty="0"/>
              <a:t>”.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6F9D6-746E-4810-BE92-436525D8F22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6154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6F9D6-746E-4810-BE92-436525D8F22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0416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6F9D6-746E-4810-BE92-436525D8F22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8339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6F9D6-746E-4810-BE92-436525D8F22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093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6" name="Group 65"/>
          <p:cNvGrpSpPr/>
          <p:nvPr/>
        </p:nvGrpSpPr>
        <p:grpSpPr>
          <a:xfrm>
            <a:off x="1" y="2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67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8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1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6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8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0239" y="1122363"/>
            <a:ext cx="6593681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0239" y="3602038"/>
            <a:ext cx="6593681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01052" y="5410204"/>
            <a:ext cx="2057400" cy="365125"/>
          </a:xfrm>
        </p:spPr>
        <p:txBody>
          <a:bodyPr/>
          <a:lstStyle/>
          <a:p>
            <a:fld id="{3C49C8C5-ADE4-44EB-8C6E-D1B8D520B3A6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0238" y="5410204"/>
            <a:ext cx="384366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5604" y="5410202"/>
            <a:ext cx="578317" cy="365125"/>
          </a:xfrm>
        </p:spPr>
        <p:txBody>
          <a:bodyPr/>
          <a:lstStyle/>
          <a:p>
            <a:fld id="{2A41BB02-D95A-4288-9A02-6FE7B82F3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823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9" y="4304667"/>
            <a:ext cx="7434266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6059" y="606426"/>
            <a:ext cx="7434266" cy="3299778"/>
          </a:xfrm>
          <a:prstGeom prst="round2DiagRect">
            <a:avLst>
              <a:gd name="adj1" fmla="val 5101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4" y="5124020"/>
            <a:ext cx="7433144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8C5-ADE4-44EB-8C6E-D1B8D520B3A6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BB02-D95A-4288-9A02-6FE7B82F3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617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93" y="609600"/>
            <a:ext cx="7429466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9" y="4419602"/>
            <a:ext cx="7428344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8C5-ADE4-44EB-8C6E-D1B8D520B3A6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BB02-D95A-4288-9A02-6FE7B82F3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4923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2"/>
            <a:ext cx="6977064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9" y="4309919"/>
            <a:ext cx="74295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8C5-ADE4-44EB-8C6E-D1B8D520B3A6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BB02-D95A-4288-9A02-6FE7B82F3591}" type="slidenum">
              <a:rPr lang="en-US" smtClean="0"/>
              <a:t>‹#›</a:t>
            </a:fld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696579" y="71845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817473" y="276497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629255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9" y="2134044"/>
            <a:ext cx="74295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4" y="4657655"/>
            <a:ext cx="7428379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8C5-ADE4-44EB-8C6E-D1B8D520B3A6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BB02-D95A-4288-9A02-6FE7B82F3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6691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56061" y="609600"/>
            <a:ext cx="74294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56059" y="2674463"/>
            <a:ext cx="2397674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56060" y="3360263"/>
            <a:ext cx="2396432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6076" y="2677635"/>
            <a:ext cx="238828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86076" y="3363435"/>
            <a:ext cx="238895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332" y="2674463"/>
            <a:ext cx="2396226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89332" y="3360263"/>
            <a:ext cx="2396226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8C5-ADE4-44EB-8C6E-D1B8D520B3A6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BB02-D95A-4288-9A02-6FE7B82F3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0016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74294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56060" y="4404596"/>
            <a:ext cx="239643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56060" y="2666998"/>
            <a:ext cx="239643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56060" y="4980861"/>
            <a:ext cx="239643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66790" y="4404596"/>
            <a:ext cx="24003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66791" y="2666998"/>
            <a:ext cx="2399205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65695" y="4980857"/>
            <a:ext cx="24003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426" y="4404595"/>
            <a:ext cx="2393056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89333" y="2666998"/>
            <a:ext cx="2396227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89332" y="4980857"/>
            <a:ext cx="2396226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8C5-ADE4-44EB-8C6E-D1B8D520B3A6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BB02-D95A-4288-9A02-6FE7B82F3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3335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8C5-ADE4-44EB-8C6E-D1B8D520B3A6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BB02-D95A-4288-9A02-6FE7B82F3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808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1" y="609602"/>
            <a:ext cx="1503758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58" y="609602"/>
            <a:ext cx="5811443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8C5-ADE4-44EB-8C6E-D1B8D520B3A6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BB02-D95A-4288-9A02-6FE7B82F3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746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856061" y="618518"/>
            <a:ext cx="7429499" cy="147857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856061" y="2249487"/>
            <a:ext cx="7429499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9" name="Date Placeholder 3"/>
          <p:cNvSpPr>
            <a:spLocks noGrp="1"/>
          </p:cNvSpPr>
          <p:nvPr>
            <p:ph type="dt" sz="half" idx="10"/>
          </p:nvPr>
        </p:nvSpPr>
        <p:spPr>
          <a:xfrm>
            <a:off x="5592691" y="5883279"/>
            <a:ext cx="2057400" cy="365125"/>
          </a:xfrm>
        </p:spPr>
        <p:txBody>
          <a:bodyPr/>
          <a:lstStyle/>
          <a:p>
            <a:fld id="{3C49C8C5-ADE4-44EB-8C6E-D1B8D520B3A6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5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56059" y="5883278"/>
            <a:ext cx="467948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07242" y="5883277"/>
            <a:ext cx="578317" cy="365125"/>
          </a:xfrm>
        </p:spPr>
        <p:txBody>
          <a:bodyPr/>
          <a:lstStyle/>
          <a:p>
            <a:fld id="{2A41BB02-D95A-4288-9A02-6FE7B82F3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058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1419229"/>
            <a:ext cx="74295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424362"/>
            <a:ext cx="74295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8C5-ADE4-44EB-8C6E-D1B8D520B3A6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BB02-D95A-4288-9A02-6FE7B82F3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786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9" y="2249486"/>
            <a:ext cx="3658792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2249486"/>
            <a:ext cx="3656408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8C5-ADE4-44EB-8C6E-D1B8D520B3A6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BB02-D95A-4288-9A02-6FE7B82F3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363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619129"/>
            <a:ext cx="74295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8903" y="2249486"/>
            <a:ext cx="3435949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9" y="3073400"/>
            <a:ext cx="3658793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1993" y="2249485"/>
            <a:ext cx="3433565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3073400"/>
            <a:ext cx="3656408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8C5-ADE4-44EB-8C6E-D1B8D520B3A6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BB02-D95A-4288-9A02-6FE7B82F3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884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8C5-ADE4-44EB-8C6E-D1B8D520B3A6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BB02-D95A-4288-9A02-6FE7B82F3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895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8C5-ADE4-44EB-8C6E-D1B8D520B3A6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BB02-D95A-4288-9A02-6FE7B82F3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324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030" y="609601"/>
            <a:ext cx="2892028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151" y="592666"/>
            <a:ext cx="4418407" cy="5198534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030" y="2249486"/>
            <a:ext cx="2892028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8C5-ADE4-44EB-8C6E-D1B8D520B3A6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BB02-D95A-4288-9A02-6FE7B82F3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763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2" y="609600"/>
            <a:ext cx="3753962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32867" y="609600"/>
            <a:ext cx="3452693" cy="5181602"/>
          </a:xfrm>
          <a:prstGeom prst="round2DiagRect">
            <a:avLst>
              <a:gd name="adj1" fmla="val 6074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9" y="2249486"/>
            <a:ext cx="3753964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8C5-ADE4-44EB-8C6E-D1B8D520B3A6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BB02-D95A-4288-9A02-6FE7B82F3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688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2"/>
            <a:ext cx="9041774" cy="6858001"/>
            <a:chOff x="-14288" y="0"/>
            <a:chExt cx="9041774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8352798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061" y="618518"/>
            <a:ext cx="7429499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61" y="2249487"/>
            <a:ext cx="74294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2691" y="588327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49C8C5-ADE4-44EB-8C6E-D1B8D520B3A6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6059" y="5883278"/>
            <a:ext cx="46794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7242" y="5883277"/>
            <a:ext cx="578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41BB02-D95A-4288-9A02-6FE7B82F3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9256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pbc-treo-biostat@arizona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power.hhu.de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sample-size.net/" TargetMode="External"/><Relationship Id="rId5" Type="http://schemas.openxmlformats.org/officeDocument/2006/relationships/hyperlink" Target="https://biostat.app.vumc.org/wiki/Main/PowerSampleSize" TargetMode="External"/><Relationship Id="rId4" Type="http://schemas.openxmlformats.org/officeDocument/2006/relationships/hyperlink" Target="https://powerandsamplesize.com/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hyperlink" Target="https://www.gpower.hhu.de/" TargetMode="Externa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hyperlink" Target="https://phoenixmed.arizona.edu/research/resources/biostatistics-services" TargetMode="External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92634" y="668795"/>
            <a:ext cx="7067917" cy="2078974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6600" cap="none" dirty="0"/>
              <a:t>Introduction to</a:t>
            </a:r>
            <a:br>
              <a:rPr lang="en-US" sz="6600" cap="none" dirty="0"/>
            </a:br>
            <a:r>
              <a:rPr lang="en-US" sz="6600" cap="none" dirty="0"/>
              <a:t>POWER ANALYSIS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56757" y="3059831"/>
            <a:ext cx="7067917" cy="1904547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Janet Foote and Chengcheng Hu</a:t>
            </a:r>
          </a:p>
          <a:p>
            <a:pPr>
              <a:spcBef>
                <a:spcPts val="0"/>
              </a:spcBef>
            </a:pPr>
            <a:r>
              <a:rPr lang="en-US" sz="2400" cap="none" dirty="0"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pbc-treo-biostat@arizona.edu</a:t>
            </a:r>
            <a:endParaRPr lang="en-US" sz="24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endParaRPr lang="en-US" sz="24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2400" cap="none" dirty="0">
                <a:latin typeface="Arial" panose="020B0604020202020204" pitchFamily="34" charset="0"/>
                <a:cs typeface="Arial" panose="020B0604020202020204" pitchFamily="34" charset="0"/>
              </a:rPr>
              <a:t>Biostatistics and Study Design Service</a:t>
            </a:r>
          </a:p>
          <a:p>
            <a:pPr>
              <a:spcBef>
                <a:spcPts val="0"/>
              </a:spcBef>
            </a:pPr>
            <a:r>
              <a:rPr lang="en-US" sz="2400" cap="none" dirty="0">
                <a:latin typeface="Arial" panose="020B0604020202020204" pitchFamily="34" charset="0"/>
                <a:cs typeface="Arial" panose="020B0604020202020204" pitchFamily="34" charset="0"/>
              </a:rPr>
              <a:t>University of Arizona College of Medicine-Phoenix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6513" y="5880426"/>
            <a:ext cx="3340682" cy="640297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091" y="5880427"/>
            <a:ext cx="3448458" cy="640297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3531599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1994" y="217612"/>
            <a:ext cx="77286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Hypotheses to Be Tested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33413" y="1287630"/>
            <a:ext cx="807243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Null hypothesis 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40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0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</a:p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	No effect / No difference / No   	relationship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9112" y="3360122"/>
            <a:ext cx="840581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Alternative hypothesis 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40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(or called Research hypothesis)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–	</a:t>
            </a:r>
          </a:p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	New discovery: Effect / Difference	/ Relationship</a:t>
            </a:r>
          </a:p>
        </p:txBody>
      </p:sp>
    </p:spTree>
    <p:extLst>
      <p:ext uri="{BB962C8B-B14F-4D97-AF65-F5344CB8AC3E}">
        <p14:creationId xmlns:p14="http://schemas.microsoft.com/office/powerpoint/2010/main" val="335611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9652" y="200027"/>
            <a:ext cx="79152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Logic of Hypothesis Testing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2432" y="1179471"/>
            <a:ext cx="8075342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2400"/>
              </a:spcBef>
              <a:buClr>
                <a:srgbClr val="FFFF00"/>
              </a:buClr>
              <a:buSzPct val="80000"/>
              <a:buFont typeface="Monotype Sorts" panose="05010101010101010101" pitchFamily="2" charset="2"/>
              <a:buChar char="l"/>
            </a:pP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32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0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– no effect or no difference</a:t>
            </a:r>
          </a:p>
          <a:p>
            <a:pPr marL="457200" indent="-457200">
              <a:spcBef>
                <a:spcPts val="2400"/>
              </a:spcBef>
              <a:buClr>
                <a:srgbClr val="FFFF00"/>
              </a:buClr>
              <a:buSzPct val="80000"/>
              <a:buFont typeface="Monotype Sorts" panose="05010101010101010101" pitchFamily="2" charset="2"/>
              <a:buChar char="l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Assuming 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32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is true, calculate the probability of observing the actual result or anything more extreme – this probability is called </a:t>
            </a:r>
            <a:r>
              <a:rPr lang="en-US" sz="32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-value</a:t>
            </a:r>
          </a:p>
          <a:p>
            <a:pPr marL="457200" indent="-457200">
              <a:spcBef>
                <a:spcPts val="2400"/>
              </a:spcBef>
              <a:buClr>
                <a:srgbClr val="FFFF00"/>
              </a:buClr>
              <a:buSzPct val="80000"/>
              <a:buFont typeface="Monotype Sorts" panose="05010101010101010101" pitchFamily="2" charset="2"/>
              <a:buChar char="l"/>
            </a:pPr>
            <a:r>
              <a:rPr 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the p-value is too small, say below a nominal value (</a:t>
            </a:r>
            <a:r>
              <a:rPr lang="en-US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significance level </a:t>
            </a:r>
            <a:r>
              <a:rPr lang="el-GR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), we reject </a:t>
            </a:r>
            <a:r>
              <a:rPr lang="en-US" sz="3200" i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3200" i="1" baseline="-25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3200" i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conclude that </a:t>
            </a:r>
            <a:r>
              <a:rPr lang="en-US" sz="3200" i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3200" i="1" baseline="-25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true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317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24460" y="148899"/>
            <a:ext cx="8154650" cy="872303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b="1" cap="non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Steps of A Hypothesis Testing Procedure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160216" y="1021200"/>
            <a:ext cx="8683143" cy="5227200"/>
          </a:xfrm>
        </p:spPr>
        <p:txBody>
          <a:bodyPr>
            <a:noAutofit/>
          </a:bodyPr>
          <a:lstStyle/>
          <a:p>
            <a:pPr marL="547688" indent="-547688">
              <a:spcBef>
                <a:spcPts val="0"/>
              </a:spcBef>
              <a:buSzPct val="110000"/>
              <a:buFontTx/>
              <a:buAutoNum type="arabicParenR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State the 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research/alternative hypothesis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(e.g. drug has an effect compared to placebo)</a:t>
            </a:r>
            <a:endParaRPr lang="en-US" sz="28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7688" indent="-547688">
              <a:spcBef>
                <a:spcPts val="0"/>
              </a:spcBef>
              <a:buSzPct val="110000"/>
              <a:buFontTx/>
              <a:buAutoNum type="arabicParenR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State the 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 hypothesis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(e.g. no drug effect)</a:t>
            </a:r>
          </a:p>
          <a:p>
            <a:pPr marL="547688" indent="-547688">
              <a:spcBef>
                <a:spcPts val="0"/>
              </a:spcBef>
              <a:buSzPct val="110000"/>
              <a:buFontTx/>
              <a:buAutoNum type="arabicParenR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Identify a 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 statistic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based on data</a:t>
            </a:r>
          </a:p>
          <a:p>
            <a:pPr marL="547688" indent="-547688">
              <a:lnSpc>
                <a:spcPct val="100000"/>
              </a:lnSpc>
              <a:spcBef>
                <a:spcPts val="0"/>
              </a:spcBef>
              <a:buSzPct val="110000"/>
              <a:buFontTx/>
              <a:buAutoNum type="arabicParenR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Calculate 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p-value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 if the null hypothesis is true, the probability of observing a value of the test statistic as extreme as or more extreme than the actually observed value</a:t>
            </a:r>
          </a:p>
          <a:p>
            <a:pPr marL="547688" indent="-547688">
              <a:lnSpc>
                <a:spcPct val="100000"/>
              </a:lnSpc>
              <a:spcBef>
                <a:spcPts val="0"/>
              </a:spcBef>
              <a:buSzPct val="110000"/>
              <a:buFontTx/>
              <a:buAutoNum type="arabicParenR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If the p-value is smaller than the pre-determined 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alpha level (usually 0.05),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reject the null hypothesis and conclude that the alternative hypothesis is true</a:t>
            </a:r>
          </a:p>
        </p:txBody>
      </p:sp>
    </p:spTree>
    <p:extLst>
      <p:ext uri="{BB962C8B-B14F-4D97-AF65-F5344CB8AC3E}">
        <p14:creationId xmlns:p14="http://schemas.microsoft.com/office/powerpoint/2010/main" val="3887845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312" y="1657727"/>
            <a:ext cx="6686093" cy="446075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7456" y="513750"/>
            <a:ext cx="79090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How far away the parameter estimate is from the null value to be unusual enough to reject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8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3650E2-8FD6-4727-88D8-AAF02F0DD67B}"/>
              </a:ext>
            </a:extLst>
          </p:cNvPr>
          <p:cNvSpPr txBox="1"/>
          <p:nvPr/>
        </p:nvSpPr>
        <p:spPr>
          <a:xfrm>
            <a:off x="900897" y="6308350"/>
            <a:ext cx="676150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Figure from J. Frost, https://statisticsbyjim.com/hypothesis-testing/hypothesis-tests-significance-levels-alpha-p-values/</a:t>
            </a:r>
          </a:p>
        </p:txBody>
      </p:sp>
    </p:spTree>
    <p:extLst>
      <p:ext uri="{BB962C8B-B14F-4D97-AF65-F5344CB8AC3E}">
        <p14:creationId xmlns:p14="http://schemas.microsoft.com/office/powerpoint/2010/main" val="35546223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4658" y="377435"/>
            <a:ext cx="79597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Possible Outcomes of A Testing Procedure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6211776"/>
              </p:ext>
            </p:extLst>
          </p:nvPr>
        </p:nvGraphicFramePr>
        <p:xfrm>
          <a:off x="1790710" y="2433536"/>
          <a:ext cx="7080625" cy="36888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6283">
                  <a:extLst>
                    <a:ext uri="{9D8B030D-6E8A-4147-A177-3AD203B41FA5}">
                      <a16:colId xmlns:a16="http://schemas.microsoft.com/office/drawing/2014/main" val="3123053461"/>
                    </a:ext>
                  </a:extLst>
                </a:gridCol>
                <a:gridCol w="2557171">
                  <a:extLst>
                    <a:ext uri="{9D8B030D-6E8A-4147-A177-3AD203B41FA5}">
                      <a16:colId xmlns:a16="http://schemas.microsoft.com/office/drawing/2014/main" val="3633962195"/>
                    </a:ext>
                  </a:extLst>
                </a:gridCol>
                <a:gridCol w="2557171">
                  <a:extLst>
                    <a:ext uri="{9D8B030D-6E8A-4147-A177-3AD203B41FA5}">
                      <a16:colId xmlns:a16="http://schemas.microsoft.com/office/drawing/2014/main" val="3774548873"/>
                    </a:ext>
                  </a:extLst>
                </a:gridCol>
              </a:tblGrid>
              <a:tr h="1476032">
                <a:tc>
                  <a:txBody>
                    <a:bodyPr/>
                    <a:lstStyle/>
                    <a:p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Null hypothesis</a:t>
                      </a:r>
                      <a:endParaRPr lang="en-US" sz="3200" baseline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</a:t>
                      </a:r>
                      <a:r>
                        <a:rPr kumimoji="0" lang="en-US" sz="3200" b="1" i="1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i="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 FALSE</a:t>
                      </a:r>
                      <a:endParaRPr lang="en-US" sz="3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Null hypothesis </a:t>
                      </a:r>
                      <a:r>
                        <a:rPr kumimoji="0" lang="en-US" sz="32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</a:t>
                      </a:r>
                      <a:r>
                        <a:rPr kumimoji="0" lang="en-US" sz="3200" b="1" i="1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i="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 TRUE</a:t>
                      </a:r>
                      <a:endParaRPr lang="en-US" sz="3200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5956087"/>
                  </a:ext>
                </a:extLst>
              </a:tr>
              <a:tr h="1067187">
                <a:tc>
                  <a:txBody>
                    <a:bodyPr/>
                    <a:lstStyle/>
                    <a:p>
                      <a:r>
                        <a:rPr lang="en-US" sz="3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Reject </a:t>
                      </a:r>
                      <a:r>
                        <a:rPr lang="en-US" sz="3200" b="1" i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r>
                        <a:rPr lang="en-US" sz="3200" b="1" i="1" baseline="-25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lvl="1" algn="ctr"/>
                      <a:r>
                        <a:rPr lang="en-US" sz="32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Correct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Wrong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18197041"/>
                  </a:ext>
                </a:extLst>
              </a:tr>
              <a:tr h="1067187">
                <a:tc>
                  <a:txBody>
                    <a:bodyPr/>
                    <a:lstStyle/>
                    <a:p>
                      <a:r>
                        <a:rPr lang="en-US" sz="3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 to Reject </a:t>
                      </a:r>
                      <a:r>
                        <a:rPr lang="en-US" sz="3200" b="1" i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r>
                        <a:rPr lang="en-US" sz="3200" b="1" i="1" baseline="-25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Wrong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Correct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82322359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617013" y="1838066"/>
            <a:ext cx="1660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Truth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9943" y="4499969"/>
            <a:ext cx="17007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Your decision</a:t>
            </a:r>
          </a:p>
        </p:txBody>
      </p:sp>
    </p:spTree>
    <p:extLst>
      <p:ext uri="{BB962C8B-B14F-4D97-AF65-F5344CB8AC3E}">
        <p14:creationId xmlns:p14="http://schemas.microsoft.com/office/powerpoint/2010/main" val="20980100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6987" y="408172"/>
            <a:ext cx="81103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Possible Outcomes of A Testing Procedure (with probabilities)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0715521"/>
              </p:ext>
            </p:extLst>
          </p:nvPr>
        </p:nvGraphicFramePr>
        <p:xfrm>
          <a:off x="269827" y="1873721"/>
          <a:ext cx="8507463" cy="45447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2366">
                  <a:extLst>
                    <a:ext uri="{9D8B030D-6E8A-4147-A177-3AD203B41FA5}">
                      <a16:colId xmlns:a16="http://schemas.microsoft.com/office/drawing/2014/main" val="3123053461"/>
                    </a:ext>
                  </a:extLst>
                </a:gridCol>
                <a:gridCol w="2959276">
                  <a:extLst>
                    <a:ext uri="{9D8B030D-6E8A-4147-A177-3AD203B41FA5}">
                      <a16:colId xmlns:a16="http://schemas.microsoft.com/office/drawing/2014/main" val="3633962195"/>
                    </a:ext>
                  </a:extLst>
                </a:gridCol>
                <a:gridCol w="2835821">
                  <a:extLst>
                    <a:ext uri="{9D8B030D-6E8A-4147-A177-3AD203B41FA5}">
                      <a16:colId xmlns:a16="http://schemas.microsoft.com/office/drawing/2014/main" val="3774548873"/>
                    </a:ext>
                  </a:extLst>
                </a:gridCol>
              </a:tblGrid>
              <a:tr h="14711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Null hypothesis </a:t>
                      </a:r>
                      <a:r>
                        <a:rPr lang="en-US" sz="3200" i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r>
                        <a:rPr lang="en-US" sz="3200" i="1" baseline="-25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r>
                        <a:rPr lang="en-US" sz="3200" i="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is FALSE</a:t>
                      </a:r>
                      <a:endParaRPr lang="en-US" sz="3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Null hypothesis </a:t>
                      </a:r>
                      <a:r>
                        <a:rPr lang="en-US" sz="3200" i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r>
                        <a:rPr lang="en-US" sz="3200" i="1" baseline="-25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r>
                        <a:rPr lang="en-US" sz="3200" i="1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i="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 TRUE</a:t>
                      </a:r>
                      <a:endParaRPr lang="en-US" sz="3200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25956087"/>
                  </a:ext>
                </a:extLst>
              </a:tr>
              <a:tr h="1355788">
                <a:tc>
                  <a:txBody>
                    <a:bodyPr/>
                    <a:lstStyle/>
                    <a:p>
                      <a:r>
                        <a:rPr lang="en-US" sz="3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Reject </a:t>
                      </a:r>
                      <a:r>
                        <a:rPr lang="en-US" sz="3200" b="1" i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r>
                        <a:rPr lang="en-US" sz="3200" b="1" i="1" baseline="-25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Correct decision</a:t>
                      </a:r>
                    </a:p>
                    <a:p>
                      <a:pPr algn="ctr"/>
                      <a:r>
                        <a:rPr lang="en-US" sz="32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POWER</a:t>
                      </a:r>
                    </a:p>
                    <a:p>
                      <a:pPr algn="ctr"/>
                      <a:r>
                        <a:rPr lang="en-US" sz="28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2800" b="1" i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– </a:t>
                      </a:r>
                      <a:r>
                        <a:rPr lang="el-GR" sz="2800" b="1" i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β</a:t>
                      </a:r>
                      <a:r>
                        <a:rPr lang="en-US" sz="28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Type</a:t>
                      </a:r>
                      <a:r>
                        <a:rPr lang="en-US" sz="3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 error</a:t>
                      </a:r>
                    </a:p>
                    <a:p>
                      <a:pPr algn="ctr"/>
                      <a:r>
                        <a:rPr lang="en-US" sz="3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l-GR" sz="3200" i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α</a:t>
                      </a:r>
                      <a:r>
                        <a:rPr lang="en-US" sz="3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18197041"/>
                  </a:ext>
                </a:extLst>
              </a:tr>
              <a:tr h="1557713">
                <a:tc>
                  <a:txBody>
                    <a:bodyPr/>
                    <a:lstStyle/>
                    <a:p>
                      <a:r>
                        <a:rPr lang="en-US" sz="3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 to Reject</a:t>
                      </a:r>
                      <a:r>
                        <a:rPr lang="en-US" sz="32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i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r>
                        <a:rPr lang="en-US" sz="3200" b="1" i="1" baseline="-25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Type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ll</a:t>
                      </a:r>
                      <a:r>
                        <a:rPr lang="en-US" sz="2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error (</a:t>
                      </a:r>
                      <a:r>
                        <a:rPr lang="el-GR" sz="28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β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Correct decision</a:t>
                      </a:r>
                    </a:p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28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1 - </a:t>
                      </a:r>
                      <a:r>
                        <a:rPr lang="el-GR" sz="28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α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823223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82579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8948" y="449586"/>
            <a:ext cx="853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Errors of A Testing Procedure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1536" y="1750578"/>
            <a:ext cx="7949227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800"/>
              </a:spcAft>
              <a:buClr>
                <a:srgbClr val="FFFF00"/>
              </a:buClr>
              <a:buSzPct val="80000"/>
              <a:buFont typeface="Monotype Sorts" panose="05010101010101010101" pitchFamily="2" charset="2"/>
              <a:buChar char="l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Type I error </a:t>
            </a:r>
            <a:r>
              <a:rPr lang="el-GR" sz="36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with probability </a:t>
            </a:r>
            <a:r>
              <a:rPr lang="el-GR" sz="3600" i="1" dirty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l-GR" sz="3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: finding an effect that is not there </a:t>
            </a:r>
          </a:p>
          <a:p>
            <a:pPr marL="457200" indent="-457200">
              <a:spcAft>
                <a:spcPts val="1800"/>
              </a:spcAft>
              <a:buClr>
                <a:srgbClr val="FFFF00"/>
              </a:buClr>
              <a:buSzPct val="80000"/>
              <a:buFont typeface="Monotype Sorts" panose="05010101010101010101" pitchFamily="2" charset="2"/>
              <a:buChar char="l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Type II error (with probability </a:t>
            </a:r>
            <a:r>
              <a:rPr lang="el-GR" sz="3600" i="1" dirty="0"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): not finding an effect that actually exists</a:t>
            </a:r>
          </a:p>
          <a:p>
            <a:pPr marL="457200" indent="-457200">
              <a:spcAft>
                <a:spcPts val="1800"/>
              </a:spcAft>
              <a:buClr>
                <a:srgbClr val="FFFF00"/>
              </a:buClr>
              <a:buSzPct val="80000"/>
              <a:buFont typeface="Monotype Sorts" panose="05010101010101010101" pitchFamily="2" charset="2"/>
              <a:buChar char="l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Power is equal to 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1 – </a:t>
            </a:r>
            <a:r>
              <a:rPr lang="el-GR" sz="3600" i="1" dirty="0"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(one minus the type II error probability)</a:t>
            </a:r>
          </a:p>
        </p:txBody>
      </p:sp>
    </p:spTree>
    <p:extLst>
      <p:ext uri="{BB962C8B-B14F-4D97-AF65-F5344CB8AC3E}">
        <p14:creationId xmlns:p14="http://schemas.microsoft.com/office/powerpoint/2010/main" val="2637964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65020" y="443615"/>
                <a:ext cx="799060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Commonly Used </a:t>
                </a: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𝜶</m:t>
                    </m:r>
                  </m:oMath>
                </a14:m>
                <a:r>
                  <a:rPr lang="en-US" sz="40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𝜷</m:t>
                    </m:r>
                    <m:r>
                      <a:rPr lang="en-US" sz="4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0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Values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020" y="443615"/>
                <a:ext cx="7990609" cy="707886"/>
              </a:xfrm>
              <a:prstGeom prst="rect">
                <a:avLst/>
              </a:prstGeom>
              <a:blipFill>
                <a:blip r:embed="rId2"/>
                <a:stretch>
                  <a:fillRect l="-2670" t="-15517" r="-1754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554637" y="1688892"/>
            <a:ext cx="7666844" cy="4201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spcAft>
                <a:spcPts val="1800"/>
              </a:spcAft>
              <a:buClr>
                <a:srgbClr val="FFFF00"/>
              </a:buClr>
              <a:buSzPct val="80000"/>
              <a:buFont typeface="Monotype Sorts" panose="05010101010101010101" pitchFamily="2" charset="2"/>
              <a:buChar char="l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Maximum probability of type I error (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) is commonly set at 0.05, though other values could be used depending on the study</a:t>
            </a:r>
          </a:p>
          <a:p>
            <a:pPr marL="571500" indent="-571500">
              <a:spcAft>
                <a:spcPts val="1800"/>
              </a:spcAft>
              <a:buClr>
                <a:srgbClr val="FFFF00"/>
              </a:buClr>
              <a:buSzPct val="80000"/>
              <a:buFont typeface="Monotype Sorts" panose="05010101010101010101" pitchFamily="2" charset="2"/>
              <a:buChar char="l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Acceptable power level (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1-</a:t>
            </a:r>
            <a:r>
              <a:rPr lang="el-GR" sz="3600" i="1" dirty="0">
                <a:latin typeface="Arial" panose="020B0604020202020204" pitchFamily="34" charset="0"/>
                <a:cs typeface="Arial" panose="020B0604020202020204" pitchFamily="34" charset="0"/>
              </a:rPr>
              <a:t> β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): typically, 0.8 is required and 0.9 is desirable</a:t>
            </a:r>
          </a:p>
        </p:txBody>
      </p:sp>
    </p:spTree>
    <p:extLst>
      <p:ext uri="{BB962C8B-B14F-4D97-AF65-F5344CB8AC3E}">
        <p14:creationId xmlns:p14="http://schemas.microsoft.com/office/powerpoint/2010/main" val="3673700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96510" y="534456"/>
            <a:ext cx="1981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79787" y="1843952"/>
            <a:ext cx="8001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Power – probability that you will find a statistically significant difference when a difference actually exists (you reject 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40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4000" baseline="-25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when you should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89107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3438" y="627345"/>
            <a:ext cx="8195536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Clr>
                <a:srgbClr val="FFFF00"/>
              </a:buClr>
              <a:buSzPct val="80000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Factors that affect power:</a:t>
            </a:r>
          </a:p>
          <a:p>
            <a:pPr marL="571500" indent="-571500">
              <a:spcAft>
                <a:spcPts val="1200"/>
              </a:spcAft>
              <a:buClr>
                <a:srgbClr val="FFFF00"/>
              </a:buClr>
              <a:buSzPct val="80000"/>
              <a:buFont typeface="Monotype Sorts" panose="05010101010101010101" pitchFamily="2" charset="2"/>
              <a:buChar char="l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Experimental design (including outcome measures and statistical methods)</a:t>
            </a:r>
          </a:p>
          <a:p>
            <a:pPr marL="571500" indent="-571500">
              <a:spcAft>
                <a:spcPts val="1200"/>
              </a:spcAft>
              <a:buClr>
                <a:srgbClr val="FFFF00"/>
              </a:buClr>
              <a:buSzPct val="80000"/>
              <a:buFont typeface="Monotype Sorts" panose="05010101010101010101" pitchFamily="2" charset="2"/>
              <a:buChar char="l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Level of significance</a:t>
            </a:r>
          </a:p>
          <a:p>
            <a:pPr marL="571500" indent="-571500">
              <a:spcAft>
                <a:spcPts val="1200"/>
              </a:spcAft>
              <a:buClr>
                <a:srgbClr val="FFFF00"/>
              </a:buClr>
              <a:buSzPct val="80000"/>
              <a:buFont typeface="Monotype Sorts" panose="05010101010101010101" pitchFamily="2" charset="2"/>
              <a:buChar char="l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Sample size</a:t>
            </a:r>
          </a:p>
          <a:p>
            <a:pPr marL="571500" indent="-571500">
              <a:spcAft>
                <a:spcPts val="1200"/>
              </a:spcAft>
              <a:buClr>
                <a:srgbClr val="FFFF00"/>
              </a:buClr>
              <a:buSzPct val="80000"/>
              <a:buFont typeface="Monotype Sorts" panose="05010101010101010101" pitchFamily="2" charset="2"/>
              <a:buChar char="l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Effect size</a:t>
            </a:r>
          </a:p>
          <a:p>
            <a:pPr marL="571500" indent="-571500">
              <a:spcAft>
                <a:spcPts val="1200"/>
              </a:spcAft>
              <a:buClr>
                <a:srgbClr val="FFFF00"/>
              </a:buClr>
              <a:buSzPct val="80000"/>
              <a:buFont typeface="Monotype Sorts" panose="05010101010101010101" pitchFamily="2" charset="2"/>
              <a:buChar char="l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Other factors</a:t>
            </a:r>
          </a:p>
        </p:txBody>
      </p:sp>
    </p:spTree>
    <p:extLst>
      <p:ext uri="{BB962C8B-B14F-4D97-AF65-F5344CB8AC3E}">
        <p14:creationId xmlns:p14="http://schemas.microsoft.com/office/powerpoint/2010/main" val="3299429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01573" y="498965"/>
            <a:ext cx="70792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3785" y="1847687"/>
            <a:ext cx="769620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2400"/>
              </a:spcBef>
              <a:buClr>
                <a:srgbClr val="FFFF00"/>
              </a:buClr>
              <a:buSzPct val="80000"/>
              <a:buFont typeface="Monotype Sorts" panose="05010101010101010101" pitchFamily="2" charset="2"/>
              <a:buChar char="l"/>
              <a:defRPr/>
            </a:pPr>
            <a:r>
              <a:rPr 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understand the context and basic concepts of power analysis and sample size determination</a:t>
            </a:r>
          </a:p>
          <a:p>
            <a:pPr marL="457200" indent="-457200">
              <a:spcBef>
                <a:spcPts val="2400"/>
              </a:spcBef>
              <a:buClr>
                <a:srgbClr val="FFFF00"/>
              </a:buClr>
              <a:buSzPct val="80000"/>
              <a:buFont typeface="Monotype Sorts" panose="05010101010101010101" pitchFamily="2" charset="2"/>
              <a:buChar char="l"/>
              <a:defRPr/>
            </a:pPr>
            <a:r>
              <a:rPr 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recognize the information needed to perform power analysis</a:t>
            </a:r>
          </a:p>
          <a:p>
            <a:pPr marL="457200" indent="-457200">
              <a:spcBef>
                <a:spcPts val="2400"/>
              </a:spcBef>
              <a:buClr>
                <a:srgbClr val="FFFF00"/>
              </a:buClr>
              <a:buSzPct val="80000"/>
              <a:buFont typeface="Monotype Sorts" panose="05010101010101010101" pitchFamily="2" charset="2"/>
              <a:buChar char="l"/>
              <a:defRPr/>
            </a:pPr>
            <a:r>
              <a:rPr 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perform power analysis for simple study designs using a free software</a:t>
            </a:r>
          </a:p>
        </p:txBody>
      </p:sp>
    </p:spTree>
    <p:extLst>
      <p:ext uri="{BB962C8B-B14F-4D97-AF65-F5344CB8AC3E}">
        <p14:creationId xmlns:p14="http://schemas.microsoft.com/office/powerpoint/2010/main" val="208084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47826" y="552452"/>
            <a:ext cx="48196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to do first?</a:t>
            </a:r>
          </a:p>
        </p:txBody>
      </p:sp>
      <p:sp>
        <p:nvSpPr>
          <p:cNvPr id="4" name="Cloud Callout 3"/>
          <p:cNvSpPr/>
          <p:nvPr/>
        </p:nvSpPr>
        <p:spPr>
          <a:xfrm>
            <a:off x="838200" y="1400175"/>
            <a:ext cx="6972300" cy="375285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 rot="20907334">
            <a:off x="2381252" y="2009777"/>
            <a:ext cx="428625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Comic Sans MS" panose="030F0702030302020204" pitchFamily="66" charset="0"/>
              </a:rPr>
              <a:t>Study design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Comic Sans MS" panose="030F0702030302020204" pitchFamily="66" charset="0"/>
              </a:rPr>
              <a:t>Significance level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Comic Sans MS" panose="030F0702030302020204" pitchFamily="66" charset="0"/>
              </a:rPr>
              <a:t>Sample size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Comic Sans MS" panose="030F0702030302020204" pitchFamily="66" charset="0"/>
              </a:rPr>
              <a:t>Effect size….</a:t>
            </a:r>
          </a:p>
        </p:txBody>
      </p:sp>
    </p:spTree>
    <p:extLst>
      <p:ext uri="{BB962C8B-B14F-4D97-AF65-F5344CB8AC3E}">
        <p14:creationId xmlns:p14="http://schemas.microsoft.com/office/powerpoint/2010/main" val="29475255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85850" y="400052"/>
            <a:ext cx="7086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Factors that affect power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97879" y="1504950"/>
            <a:ext cx="8050823" cy="4811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spcAft>
                <a:spcPts val="800"/>
              </a:spcAft>
              <a:buClr>
                <a:srgbClr val="FFFF00"/>
              </a:buClr>
              <a:buSzPct val="80000"/>
              <a:buFont typeface="Monotype Sorts" panose="05010101010101010101" pitchFamily="2" charset="2"/>
              <a:buChar char="l"/>
            </a:pPr>
            <a:r>
              <a:rPr lang="en-US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Experimental design (including outcome measures and statistical methods)</a:t>
            </a:r>
          </a:p>
          <a:p>
            <a:pPr marL="571500" indent="-571500">
              <a:spcAft>
                <a:spcPts val="800"/>
              </a:spcAft>
              <a:buClr>
                <a:srgbClr val="FFFF00"/>
              </a:buClr>
              <a:buSzPct val="80000"/>
              <a:buFont typeface="Monotype Sorts" panose="05010101010101010101" pitchFamily="2" charset="2"/>
              <a:buChar char="l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Level of significance</a:t>
            </a:r>
          </a:p>
          <a:p>
            <a:pPr marL="571500" indent="-571500">
              <a:spcAft>
                <a:spcPts val="800"/>
              </a:spcAft>
              <a:buClr>
                <a:srgbClr val="FFFF00"/>
              </a:buClr>
              <a:buSzPct val="80000"/>
              <a:buFont typeface="Monotype Sorts" panose="05010101010101010101" pitchFamily="2" charset="2"/>
              <a:buChar char="l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Sample size</a:t>
            </a:r>
          </a:p>
          <a:p>
            <a:pPr marL="571500" indent="-571500">
              <a:spcAft>
                <a:spcPts val="800"/>
              </a:spcAft>
              <a:buClr>
                <a:srgbClr val="FFFF00"/>
              </a:buClr>
              <a:buSzPct val="80000"/>
              <a:buFont typeface="Monotype Sorts" panose="05010101010101010101" pitchFamily="2" charset="2"/>
              <a:buChar char="l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Effect size</a:t>
            </a:r>
          </a:p>
          <a:p>
            <a:pPr marL="571500" indent="-571500">
              <a:spcAft>
                <a:spcPts val="800"/>
              </a:spcAft>
              <a:buClr>
                <a:srgbClr val="FFFF00"/>
              </a:buClr>
              <a:buSzPct val="80000"/>
              <a:buFont typeface="Monotype Sorts" panose="05010101010101010101" pitchFamily="2" charset="2"/>
              <a:buChar char="l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Other factors</a:t>
            </a:r>
          </a:p>
        </p:txBody>
      </p:sp>
    </p:spTree>
    <p:extLst>
      <p:ext uri="{BB962C8B-B14F-4D97-AF65-F5344CB8AC3E}">
        <p14:creationId xmlns:p14="http://schemas.microsoft.com/office/powerpoint/2010/main" val="20235546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62152" y="428627"/>
            <a:ext cx="54197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Question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06583" y="1429034"/>
            <a:ext cx="7730836" cy="4570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spcBef>
                <a:spcPts val="1800"/>
              </a:spcBef>
              <a:buClr>
                <a:srgbClr val="FFFF00"/>
              </a:buClr>
              <a:buSzPct val="80000"/>
              <a:buFont typeface="Monotype Sorts" panose="05010101010101010101" pitchFamily="2" charset="2"/>
              <a:buChar char="l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Research hypothesis </a:t>
            </a:r>
            <a:r>
              <a:rPr lang="en-US" sz="3600" i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3600" i="1" baseline="-25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:  what do you expect to happen?</a:t>
            </a:r>
          </a:p>
          <a:p>
            <a:pPr marL="914400" lvl="1" indent="-457200">
              <a:spcBef>
                <a:spcPts val="1200"/>
              </a:spcBef>
              <a:buClr>
                <a:srgbClr val="FFFF00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 on treatment A has lower systolic blood pressure than group on treatment B</a:t>
            </a:r>
          </a:p>
          <a:p>
            <a:pPr marL="914400" lvl="1" indent="-457200">
              <a:spcBef>
                <a:spcPts val="1200"/>
              </a:spcBef>
              <a:buClr>
                <a:srgbClr val="FFFF00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 with a certain trait is more likely to get sick compared to group without trait</a:t>
            </a:r>
          </a:p>
          <a:p>
            <a:pPr marL="571500" indent="-571500">
              <a:spcBef>
                <a:spcPts val="1800"/>
              </a:spcBef>
              <a:buClr>
                <a:srgbClr val="FFFF00"/>
              </a:buClr>
              <a:buSzPct val="80000"/>
              <a:buFont typeface="Monotype Sorts" panose="05010101010101010101" pitchFamily="2" charset="2"/>
              <a:buChar char="l"/>
            </a:pPr>
            <a:r>
              <a:rPr lang="en-US" sz="3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 hypothesis </a:t>
            </a:r>
            <a:r>
              <a:rPr lang="en-US" sz="3600" i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3600" i="1" baseline="-25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</a:t>
            </a:r>
            <a:r>
              <a:rPr lang="en-US" sz="3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no expected effect in the population</a:t>
            </a:r>
          </a:p>
        </p:txBody>
      </p:sp>
    </p:spTree>
    <p:extLst>
      <p:ext uri="{BB962C8B-B14F-4D97-AF65-F5344CB8AC3E}">
        <p14:creationId xmlns:p14="http://schemas.microsoft.com/office/powerpoint/2010/main" val="2911569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4701" y="420353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Experimental Design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64820" y="1374033"/>
            <a:ext cx="7858537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Clr>
                <a:srgbClr val="FFFF00"/>
              </a:buClr>
              <a:buSzPct val="80000"/>
              <a:buFont typeface="Monotype Sorts" panose="05010101010101010101" pitchFamily="2" charset="2"/>
              <a:buChar char="l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Prospective study</a:t>
            </a:r>
          </a:p>
          <a:p>
            <a:pPr marL="457200" indent="-457200">
              <a:spcAft>
                <a:spcPts val="1200"/>
              </a:spcAft>
              <a:buClr>
                <a:srgbClr val="FFFF00"/>
              </a:buClr>
              <a:buSzPct val="80000"/>
              <a:buFont typeface="Monotype Sorts" panose="05010101010101010101" pitchFamily="2" charset="2"/>
              <a:buChar char="l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Retrospective study</a:t>
            </a:r>
          </a:p>
          <a:p>
            <a:pPr marL="457200" indent="-457200">
              <a:spcAft>
                <a:spcPts val="1200"/>
              </a:spcAft>
              <a:buClr>
                <a:srgbClr val="FFFF00"/>
              </a:buClr>
              <a:buSzPct val="80000"/>
              <a:buFont typeface="Monotype Sorts" panose="05010101010101010101" pitchFamily="2" charset="2"/>
              <a:buChar char="l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Cohort study</a:t>
            </a:r>
          </a:p>
          <a:p>
            <a:pPr marL="457200" indent="-457200">
              <a:spcAft>
                <a:spcPts val="1200"/>
              </a:spcAft>
              <a:buClr>
                <a:srgbClr val="FFFF00"/>
              </a:buClr>
              <a:buSzPct val="80000"/>
              <a:buFont typeface="Monotype Sorts" panose="05010101010101010101" pitchFamily="2" charset="2"/>
              <a:buChar char="l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Case-control study</a:t>
            </a:r>
          </a:p>
          <a:p>
            <a:pPr marL="457200" indent="-457200">
              <a:spcAft>
                <a:spcPts val="1200"/>
              </a:spcAft>
              <a:buClr>
                <a:srgbClr val="FFFF00"/>
              </a:buClr>
              <a:buSzPct val="80000"/>
              <a:buFont typeface="Monotype Sorts" panose="05010101010101010101" pitchFamily="2" charset="2"/>
              <a:buChar char="l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Cross-sectional study/survey</a:t>
            </a:r>
          </a:p>
          <a:p>
            <a:pPr marL="457200" indent="-457200">
              <a:spcAft>
                <a:spcPts val="1200"/>
              </a:spcAft>
              <a:buClr>
                <a:srgbClr val="FFFF00"/>
              </a:buClr>
              <a:buSzPct val="80000"/>
              <a:buFont typeface="Monotype Sorts" panose="05010101010101010101" pitchFamily="2" charset="2"/>
              <a:buChar char="l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Randomized controlled trial</a:t>
            </a:r>
          </a:p>
          <a:p>
            <a:pPr marL="457200" indent="-457200">
              <a:spcAft>
                <a:spcPts val="1200"/>
              </a:spcAft>
              <a:buClr>
                <a:srgbClr val="FFFF00"/>
              </a:buClr>
              <a:buSzPct val="80000"/>
              <a:buFont typeface="Monotype Sorts" panose="05010101010101010101" pitchFamily="2" charset="2"/>
              <a:buChar char="l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etc., etc.</a:t>
            </a:r>
          </a:p>
        </p:txBody>
      </p:sp>
    </p:spTree>
    <p:extLst>
      <p:ext uri="{BB962C8B-B14F-4D97-AF65-F5344CB8AC3E}">
        <p14:creationId xmlns:p14="http://schemas.microsoft.com/office/powerpoint/2010/main" val="1188025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7073" y="429821"/>
            <a:ext cx="86099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Outcome Measure to Address </a:t>
            </a:r>
          </a:p>
          <a:p>
            <a:pPr algn="ctr"/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Research Question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97699" y="1653429"/>
            <a:ext cx="7885291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000"/>
              </a:spcBef>
              <a:buClr>
                <a:srgbClr val="FFFF00"/>
              </a:buClr>
              <a:buSzPct val="80000"/>
              <a:buFont typeface="Monotype Sorts" panose="05010101010101010101" pitchFamily="2" charset="2"/>
              <a:buChar char="l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Continuous / numerical</a:t>
            </a:r>
          </a:p>
          <a:p>
            <a:pPr marL="457200" indent="-457200">
              <a:spcBef>
                <a:spcPts val="1000"/>
              </a:spcBef>
              <a:buClr>
                <a:srgbClr val="FFFF00"/>
              </a:buClr>
              <a:buSzPct val="80000"/>
              <a:buFont typeface="Monotype Sorts" panose="05010101010101010101" pitchFamily="2" charset="2"/>
              <a:buChar char="l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Normally distributed continuous</a:t>
            </a:r>
          </a:p>
          <a:p>
            <a:pPr marL="457200" indent="-457200">
              <a:spcBef>
                <a:spcPts val="1000"/>
              </a:spcBef>
              <a:buClr>
                <a:srgbClr val="FFFF00"/>
              </a:buClr>
              <a:buSzPct val="80000"/>
              <a:buFont typeface="Monotype Sorts" panose="05010101010101010101" pitchFamily="2" charset="2"/>
              <a:buChar char="l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Binary</a:t>
            </a:r>
          </a:p>
          <a:p>
            <a:pPr marL="457200" indent="-457200">
              <a:spcBef>
                <a:spcPts val="1000"/>
              </a:spcBef>
              <a:buClr>
                <a:srgbClr val="FFFF00"/>
              </a:buClr>
              <a:buSzPct val="80000"/>
              <a:buFont typeface="Monotype Sorts" panose="05010101010101010101" pitchFamily="2" charset="2"/>
              <a:buChar char="l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Multi-level / multi-categorical</a:t>
            </a:r>
          </a:p>
          <a:p>
            <a:pPr marL="457200" indent="-457200">
              <a:spcBef>
                <a:spcPts val="1000"/>
              </a:spcBef>
              <a:buClr>
                <a:srgbClr val="FFFF00"/>
              </a:buClr>
              <a:buSzPct val="80000"/>
              <a:buFont typeface="Monotype Sorts" panose="05010101010101010101" pitchFamily="2" charset="2"/>
              <a:buChar char="l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Counts</a:t>
            </a:r>
          </a:p>
          <a:p>
            <a:pPr marL="457200" indent="-457200">
              <a:spcBef>
                <a:spcPts val="1000"/>
              </a:spcBef>
              <a:buClr>
                <a:srgbClr val="FFFF00"/>
              </a:buClr>
              <a:buSzPct val="80000"/>
              <a:buFont typeface="Monotype Sorts" panose="05010101010101010101" pitchFamily="2" charset="2"/>
              <a:buChar char="l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Survival time (right-censored)</a:t>
            </a:r>
          </a:p>
          <a:p>
            <a:pPr marL="457200" indent="-457200">
              <a:spcBef>
                <a:spcPts val="1000"/>
              </a:spcBef>
              <a:buClr>
                <a:srgbClr val="FFFF00"/>
              </a:buClr>
              <a:buSzPct val="80000"/>
              <a:buFont typeface="Monotype Sorts" panose="05010101010101010101" pitchFamily="2" charset="2"/>
              <a:buChar char="l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Independent vs. correlated data</a:t>
            </a:r>
          </a:p>
        </p:txBody>
      </p:sp>
    </p:spTree>
    <p:extLst>
      <p:ext uri="{BB962C8B-B14F-4D97-AF65-F5344CB8AC3E}">
        <p14:creationId xmlns:p14="http://schemas.microsoft.com/office/powerpoint/2010/main" val="38456704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2385" y="489509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Objectives of Analysis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37791" y="1820154"/>
            <a:ext cx="7620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Clr>
                <a:srgbClr val="FFFF00"/>
              </a:buClr>
              <a:buSzPct val="80000"/>
              <a:buFont typeface="Monotype Sorts" panose="05010101010101010101" pitchFamily="2" charset="2"/>
              <a:buChar char="l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Compare one-sample mean/proportion to a fixed value</a:t>
            </a:r>
          </a:p>
          <a:p>
            <a:pPr marL="457200" indent="-457200">
              <a:spcAft>
                <a:spcPts val="1200"/>
              </a:spcAft>
              <a:buClr>
                <a:srgbClr val="FFFF00"/>
              </a:buClr>
              <a:buSzPct val="80000"/>
              <a:buFont typeface="Monotype Sorts" panose="05010101010101010101" pitchFamily="2" charset="2"/>
              <a:buChar char="l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Two-sample comparison</a:t>
            </a:r>
          </a:p>
          <a:p>
            <a:pPr marL="457200" indent="-457200">
              <a:spcAft>
                <a:spcPts val="1200"/>
              </a:spcAft>
              <a:buClr>
                <a:srgbClr val="FFFF00"/>
              </a:buClr>
              <a:buSzPct val="80000"/>
              <a:buFont typeface="Monotype Sorts" panose="05010101010101010101" pitchFamily="2" charset="2"/>
              <a:buChar char="l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More than two samples/groups</a:t>
            </a:r>
          </a:p>
          <a:p>
            <a:pPr marL="457200" indent="-457200">
              <a:spcAft>
                <a:spcPts val="1200"/>
              </a:spcAft>
              <a:buClr>
                <a:srgbClr val="FFFF00"/>
              </a:buClr>
              <a:buSzPct val="80000"/>
              <a:buFont typeface="Monotype Sorts" panose="05010101010101010101" pitchFamily="2" charset="2"/>
              <a:buChar char="l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Regression / correlative analysis</a:t>
            </a:r>
          </a:p>
          <a:p>
            <a:pPr marL="457200" indent="-457200">
              <a:spcAft>
                <a:spcPts val="1200"/>
              </a:spcAft>
              <a:buClr>
                <a:srgbClr val="FFFF00"/>
              </a:buClr>
              <a:buSzPct val="80000"/>
              <a:buFont typeface="Monotype Sorts" panose="05010101010101010101" pitchFamily="2" charset="2"/>
              <a:buChar char="l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Estimation of certain parameters</a:t>
            </a:r>
          </a:p>
        </p:txBody>
      </p:sp>
    </p:spTree>
    <p:extLst>
      <p:ext uri="{BB962C8B-B14F-4D97-AF65-F5344CB8AC3E}">
        <p14:creationId xmlns:p14="http://schemas.microsoft.com/office/powerpoint/2010/main" val="18879971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3438" y="627345"/>
            <a:ext cx="8195536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Clr>
                <a:srgbClr val="FFFF00"/>
              </a:buClr>
              <a:buSzPct val="80000"/>
              <a:defRPr/>
            </a:pP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Factors that affect power:</a:t>
            </a:r>
          </a:p>
          <a:p>
            <a:pPr marL="571500" indent="-571500">
              <a:spcAft>
                <a:spcPts val="1200"/>
              </a:spcAft>
              <a:buClr>
                <a:srgbClr val="FFFF00"/>
              </a:buClr>
              <a:buSzPct val="80000"/>
              <a:buFont typeface="Monotype Sorts" panose="05010101010101010101" pitchFamily="2" charset="2"/>
              <a:buChar char="l"/>
              <a:defRPr/>
            </a:pP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Experimental design (including outcome measures and statistical methods)</a:t>
            </a:r>
          </a:p>
          <a:p>
            <a:pPr marL="571500" indent="-571500">
              <a:spcAft>
                <a:spcPts val="1200"/>
              </a:spcAft>
              <a:buClr>
                <a:srgbClr val="FFFF00"/>
              </a:buClr>
              <a:buSzPct val="80000"/>
              <a:buFont typeface="Monotype Sorts" panose="05010101010101010101" pitchFamily="2" charset="2"/>
              <a:buChar char="l"/>
              <a:defRPr/>
            </a:pPr>
            <a:r>
              <a:rPr lang="en-US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 of significance</a:t>
            </a:r>
          </a:p>
          <a:p>
            <a:pPr marL="571500" indent="-571500">
              <a:spcAft>
                <a:spcPts val="1200"/>
              </a:spcAft>
              <a:buClr>
                <a:srgbClr val="FFFF00"/>
              </a:buClr>
              <a:buSzPct val="80000"/>
              <a:buFont typeface="Monotype Sorts" panose="05010101010101010101" pitchFamily="2" charset="2"/>
              <a:buChar char="l"/>
              <a:defRPr/>
            </a:pPr>
            <a:r>
              <a:rPr lang="en-US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Sample size</a:t>
            </a:r>
          </a:p>
          <a:p>
            <a:pPr marL="571500" indent="-571500">
              <a:spcAft>
                <a:spcPts val="1200"/>
              </a:spcAft>
              <a:buClr>
                <a:srgbClr val="FFFF00"/>
              </a:buClr>
              <a:buSzPct val="80000"/>
              <a:buFont typeface="Monotype Sorts" panose="05010101010101010101" pitchFamily="2" charset="2"/>
              <a:buChar char="l"/>
              <a:defRPr/>
            </a:pPr>
            <a:r>
              <a:rPr lang="en-US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 size</a:t>
            </a:r>
          </a:p>
          <a:p>
            <a:pPr marL="571500" indent="-571500">
              <a:spcAft>
                <a:spcPts val="1200"/>
              </a:spcAft>
              <a:buClr>
                <a:srgbClr val="FFFF00"/>
              </a:buClr>
              <a:buSzPct val="80000"/>
              <a:buFont typeface="Monotype Sorts" panose="05010101010101010101" pitchFamily="2" charset="2"/>
              <a:buChar char="l"/>
              <a:defRPr/>
            </a:pP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factors</a:t>
            </a:r>
          </a:p>
        </p:txBody>
      </p:sp>
    </p:spTree>
    <p:extLst>
      <p:ext uri="{BB962C8B-B14F-4D97-AF65-F5344CB8AC3E}">
        <p14:creationId xmlns:p14="http://schemas.microsoft.com/office/powerpoint/2010/main" val="31730190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4211" y="443617"/>
            <a:ext cx="62578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 Size (ES)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54637" y="1425125"/>
                <a:ext cx="7666844" cy="58777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>
                  <a:spcAft>
                    <a:spcPts val="1200"/>
                  </a:spcAft>
                  <a:buClr>
                    <a:srgbClr val="FFFF00"/>
                  </a:buClr>
                  <a:buSzPct val="80000"/>
                  <a:buFont typeface="Monotype Sorts" panose="05010101010101010101" pitchFamily="2" charset="2"/>
                  <a:buChar char="l"/>
                  <a:defRPr/>
                </a:pPr>
                <a:r>
                  <a:rPr lang="en-US" sz="32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Magnitude of difference / strength of correlation</a:t>
                </a:r>
              </a:p>
              <a:p>
                <a:pPr marL="571500" indent="-571500">
                  <a:spcAft>
                    <a:spcPts val="1200"/>
                  </a:spcAft>
                  <a:buClr>
                    <a:srgbClr val="FFFF00"/>
                  </a:buClr>
                  <a:buSzPct val="80000"/>
                  <a:buFont typeface="Monotype Sorts" panose="05010101010101010101" pitchFamily="2" charset="2"/>
                  <a:buChar char="l"/>
                  <a:defRPr/>
                </a:pPr>
                <a:r>
                  <a:rPr lang="en-US" sz="32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For two-group comparisons, ES is commonly defined as </a:t>
                </a:r>
                <a:r>
                  <a:rPr lang="en-US" sz="3200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standardized</a:t>
                </a:r>
                <a:r>
                  <a:rPr lang="en-US" sz="32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mean difference; when the groups have identical standard deviation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𝜎</m:t>
                    </m:r>
                  </m:oMath>
                </a14:m>
                <a:r>
                  <a:rPr lang="en-US" sz="32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ctr">
                  <a:spcAft>
                    <a:spcPts val="1200"/>
                  </a:spcAft>
                  <a:buClr>
                    <a:srgbClr val="FFFF00"/>
                  </a:buClr>
                  <a:buSzPct val="80000"/>
                  <a:defRPr/>
                </a:pPr>
                <a:r>
                  <a:rPr lang="en-US" sz="3600" dirty="0">
                    <a:solidFill>
                      <a:prstClr val="white"/>
                    </a:solidFill>
                    <a:cs typeface="Arial" panose="020B0604020202020204" pitchFamily="34" charset="0"/>
                  </a:rPr>
                  <a:t>ES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6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6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36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en-US" sz="36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𝜎</m:t>
                        </m:r>
                      </m:den>
                    </m:f>
                  </m:oMath>
                </a14:m>
                <a:endParaRPr lang="en-US" sz="36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571500" indent="-571500">
                  <a:spcAft>
                    <a:spcPts val="1200"/>
                  </a:spcAft>
                  <a:buClr>
                    <a:srgbClr val="FFFF00"/>
                  </a:buClr>
                  <a:buSzPct val="80000"/>
                  <a:buFont typeface="Monotype Sorts" panose="05010101010101010101" pitchFamily="2" charset="2"/>
                  <a:buChar char="l"/>
                  <a:defRPr/>
                </a:pPr>
                <a:r>
                  <a:rPr lang="en-US" sz="32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Effect size depends on both absolute difference and variability</a:t>
                </a:r>
              </a:p>
              <a:p>
                <a:pPr>
                  <a:spcAft>
                    <a:spcPts val="1800"/>
                  </a:spcAft>
                  <a:buClr>
                    <a:srgbClr val="FFFF00"/>
                  </a:buClr>
                  <a:buSzPct val="80000"/>
                  <a:defRPr/>
                </a:pPr>
                <a:endParaRPr lang="en-US" sz="32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637" y="1425125"/>
                <a:ext cx="7666844" cy="5877763"/>
              </a:xfrm>
              <a:prstGeom prst="rect">
                <a:avLst/>
              </a:prstGeom>
              <a:blipFill>
                <a:blip r:embed="rId3"/>
                <a:stretch>
                  <a:fillRect l="-954" t="-13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2148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35923" y="1382286"/>
            <a:ext cx="747978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400"/>
              </a:spcAft>
              <a:buClr>
                <a:srgbClr val="FFFF00"/>
              </a:buClr>
              <a:buSzPct val="80000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When other factors are fixed, power increases for</a:t>
            </a:r>
          </a:p>
          <a:p>
            <a:pPr marL="571500" indent="-571500">
              <a:spcAft>
                <a:spcPts val="2400"/>
              </a:spcAft>
              <a:buClr>
                <a:srgbClr val="FFFF00"/>
              </a:buClr>
              <a:buSzPct val="80000"/>
              <a:buFont typeface="Monotype Sorts" panose="05010101010101010101" pitchFamily="2" charset="2"/>
              <a:buChar char="l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larger sample size</a:t>
            </a:r>
          </a:p>
          <a:p>
            <a:pPr marL="571500" indent="-571500">
              <a:spcAft>
                <a:spcPts val="2400"/>
              </a:spcAft>
              <a:buClr>
                <a:srgbClr val="FFFF00"/>
              </a:buClr>
              <a:buSzPct val="80000"/>
              <a:buFont typeface="Monotype Sorts" panose="05010101010101010101" pitchFamily="2" charset="2"/>
              <a:buChar char="l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larger significance level (</a:t>
            </a:r>
            <a:r>
              <a:rPr lang="el-GR" sz="4000" dirty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571500" indent="-571500">
              <a:spcAft>
                <a:spcPts val="2400"/>
              </a:spcAft>
              <a:buClr>
                <a:srgbClr val="FFFF00"/>
              </a:buClr>
              <a:buSzPct val="80000"/>
              <a:buFont typeface="Monotype Sorts" panose="05010101010101010101" pitchFamily="2" charset="2"/>
              <a:buChar char="l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larger effect size</a:t>
            </a:r>
          </a:p>
        </p:txBody>
      </p:sp>
    </p:spTree>
    <p:extLst>
      <p:ext uri="{BB962C8B-B14F-4D97-AF65-F5344CB8AC3E}">
        <p14:creationId xmlns:p14="http://schemas.microsoft.com/office/powerpoint/2010/main" val="40546196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4826" y="1047681"/>
            <a:ext cx="5039400" cy="46553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90251" y="266700"/>
            <a:ext cx="74485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Parameters for power analysis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44841" y="5776120"/>
            <a:ext cx="75393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With any three, the fourth can be determined</a:t>
            </a:r>
            <a:r>
              <a:rPr lang="en-US" dirty="0"/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14602" y="6562725"/>
            <a:ext cx="63531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Taken from D. </a:t>
            </a:r>
            <a:r>
              <a:rPr lang="en-US" sz="1200" dirty="0" err="1"/>
              <a:t>Bondareva</a:t>
            </a:r>
            <a:r>
              <a:rPr lang="en-US" sz="1200" dirty="0"/>
              <a:t>, https://</a:t>
            </a:r>
            <a:r>
              <a:rPr lang="en-US" sz="1200" dirty="0" err="1"/>
              <a:t>www.slideshare.net</a:t>
            </a:r>
            <a:r>
              <a:rPr lang="en-US" sz="1200" dirty="0"/>
              <a:t>/</a:t>
            </a:r>
            <a:r>
              <a:rPr lang="en-US" sz="1200" dirty="0" err="1"/>
              <a:t>dbondareva</a:t>
            </a:r>
            <a:r>
              <a:rPr lang="en-US" sz="1200" dirty="0"/>
              <a:t>/introduction-to-power-analysis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200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01573" y="498965"/>
            <a:ext cx="70792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Outline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3785" y="1847689"/>
            <a:ext cx="769620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2400"/>
              </a:spcBef>
              <a:buClr>
                <a:srgbClr val="FFFF00"/>
              </a:buClr>
              <a:buSzPct val="80000"/>
              <a:buFont typeface="Monotype Sorts" panose="05010101010101010101" pitchFamily="2" charset="2"/>
              <a:buChar char="l"/>
              <a:defRPr/>
            </a:pPr>
            <a:r>
              <a:rPr 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 of statistical inference and hypothesis testing</a:t>
            </a:r>
          </a:p>
          <a:p>
            <a:pPr marL="457200" indent="-457200">
              <a:spcBef>
                <a:spcPts val="2400"/>
              </a:spcBef>
              <a:buClr>
                <a:srgbClr val="FFFF00"/>
              </a:buClr>
              <a:buSzPct val="80000"/>
              <a:buFont typeface="Monotype Sorts" panose="05010101010101010101" pitchFamily="2" charset="2"/>
              <a:buChar char="l"/>
              <a:defRPr/>
            </a:pPr>
            <a:r>
              <a:rPr 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 to power analysis</a:t>
            </a:r>
          </a:p>
          <a:p>
            <a:pPr marL="457200" indent="-457200">
              <a:spcBef>
                <a:spcPts val="2400"/>
              </a:spcBef>
              <a:buClr>
                <a:srgbClr val="FFFF00"/>
              </a:buClr>
              <a:buSzPct val="80000"/>
              <a:buFont typeface="Monotype Sorts" panose="05010101010101010101" pitchFamily="2" charset="2"/>
              <a:buChar char="l"/>
              <a:defRPr/>
            </a:pPr>
            <a:r>
              <a:rPr 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Software demonstration</a:t>
            </a:r>
          </a:p>
          <a:p>
            <a:pPr marL="457200" indent="-457200">
              <a:spcBef>
                <a:spcPts val="2400"/>
              </a:spcBef>
              <a:buClr>
                <a:srgbClr val="FFFF00"/>
              </a:buClr>
              <a:buSzPct val="80000"/>
              <a:buFont typeface="Monotype Sorts" panose="05010101010101010101" pitchFamily="2" charset="2"/>
              <a:buChar char="l"/>
              <a:defRPr/>
            </a:pPr>
            <a:r>
              <a:rPr 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Multiple comparisons</a:t>
            </a:r>
          </a:p>
        </p:txBody>
      </p:sp>
    </p:spTree>
    <p:extLst>
      <p:ext uri="{BB962C8B-B14F-4D97-AF65-F5344CB8AC3E}">
        <p14:creationId xmlns:p14="http://schemas.microsoft.com/office/powerpoint/2010/main" val="467725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4060" y="193852"/>
            <a:ext cx="27578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 Size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802" y="891350"/>
            <a:ext cx="7117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Strength of relationship/size of effect: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1520" y="5970257"/>
            <a:ext cx="770290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 size is not influenced by sample size</a:t>
            </a:r>
            <a:endParaRPr lang="en-US" sz="3000" dirty="0">
              <a:solidFill>
                <a:srgbClr val="FFFF00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284922" y="3110996"/>
            <a:ext cx="2351316" cy="1797371"/>
            <a:chOff x="3284922" y="3110994"/>
            <a:chExt cx="2351316" cy="1797371"/>
          </a:xfrm>
        </p:grpSpPr>
        <p:sp>
          <p:nvSpPr>
            <p:cNvPr id="4" name="5-Point Star 3"/>
            <p:cNvSpPr/>
            <p:nvPr/>
          </p:nvSpPr>
          <p:spPr>
            <a:xfrm>
              <a:off x="3327186" y="3112034"/>
              <a:ext cx="99893" cy="11526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5-Point Star 6"/>
            <p:cNvSpPr/>
            <p:nvPr/>
          </p:nvSpPr>
          <p:spPr>
            <a:xfrm>
              <a:off x="3284922" y="4793105"/>
              <a:ext cx="99893" cy="11526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5-Point Star 7"/>
            <p:cNvSpPr/>
            <p:nvPr/>
          </p:nvSpPr>
          <p:spPr>
            <a:xfrm>
              <a:off x="5495362" y="4793105"/>
              <a:ext cx="99893" cy="11526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5-Point Star 8"/>
            <p:cNvSpPr/>
            <p:nvPr/>
          </p:nvSpPr>
          <p:spPr>
            <a:xfrm>
              <a:off x="5536345" y="3110994"/>
              <a:ext cx="99893" cy="11526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4">
            <a:extLst>
              <a:ext uri="{FF2B5EF4-FFF2-40B4-BE49-F238E27FC236}">
                <a16:creationId xmlns:a16="http://schemas.microsoft.com/office/drawing/2014/main" id="{83F4A1EC-E797-40B5-84EE-AF4563E11F8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619250" y="1517650"/>
            <a:ext cx="5621338" cy="4254500"/>
            <a:chOff x="1020" y="956"/>
            <a:chExt cx="3541" cy="2680"/>
          </a:xfrm>
        </p:grpSpPr>
        <p:sp>
          <p:nvSpPr>
            <p:cNvPr id="11" name="AutoShape 3">
              <a:extLst>
                <a:ext uri="{FF2B5EF4-FFF2-40B4-BE49-F238E27FC236}">
                  <a16:creationId xmlns:a16="http://schemas.microsoft.com/office/drawing/2014/main" id="{18164FB3-CDAA-40CD-B7F8-459057277332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020" y="956"/>
              <a:ext cx="3541" cy="2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029" name="Picture 5">
              <a:extLst>
                <a:ext uri="{FF2B5EF4-FFF2-40B4-BE49-F238E27FC236}">
                  <a16:creationId xmlns:a16="http://schemas.microsoft.com/office/drawing/2014/main" id="{88A476CB-AD06-4ED6-AC50-33FE1032C1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0" y="956"/>
              <a:ext cx="3545" cy="26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258665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38269" y="224629"/>
            <a:ext cx="41831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 Size (ES)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1" y="965622"/>
            <a:ext cx="79735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Larger ES, greater power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4705" y="1879449"/>
            <a:ext cx="6507483" cy="4742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7489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6151" y="356303"/>
            <a:ext cx="64182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At a given effect size: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151" y="1220878"/>
            <a:ext cx="7441153" cy="5172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2936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9292" y="241403"/>
            <a:ext cx="76404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With larger ES, smaller 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can achieve the same power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2377" y="1630676"/>
            <a:ext cx="6914690" cy="5004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5137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1871" y="245060"/>
            <a:ext cx="85953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 Size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1869" y="1112499"/>
            <a:ext cx="8477706" cy="52239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90000"/>
              </a:lnSpc>
              <a:spcAft>
                <a:spcPts val="1000"/>
              </a:spcAft>
              <a:buClr>
                <a:srgbClr val="FFFF00"/>
              </a:buClr>
              <a:buSzPct val="80000"/>
              <a:buFont typeface="Monotype Sorts" panose="05010101010101010101" pitchFamily="2" charset="2"/>
              <a:buChar char="l"/>
              <a:defRPr/>
            </a:pPr>
            <a:r>
              <a:rPr 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effect size used in power analysis needs to be </a:t>
            </a:r>
            <a:r>
              <a:rPr lang="en-US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realistic</a:t>
            </a:r>
            <a:r>
              <a:rPr 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the population under study</a:t>
            </a:r>
          </a:p>
          <a:p>
            <a:pPr marL="457200" indent="-457200">
              <a:lnSpc>
                <a:spcPct val="90000"/>
              </a:lnSpc>
              <a:spcAft>
                <a:spcPts val="1000"/>
              </a:spcAft>
              <a:buClr>
                <a:srgbClr val="FFFF00"/>
              </a:buClr>
              <a:buSzPct val="80000"/>
              <a:buFont typeface="Monotype Sorts" panose="05010101010101010101" pitchFamily="2" charset="2"/>
              <a:buChar char="l"/>
              <a:defRPr/>
            </a:pPr>
            <a:r>
              <a:rPr 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effect size also needs to be “</a:t>
            </a:r>
            <a:r>
              <a:rPr lang="en-US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clinically significant</a:t>
            </a:r>
            <a:r>
              <a:rPr 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– a change of that size makes a meaningful difference in the health status of a study participant</a:t>
            </a:r>
          </a:p>
          <a:p>
            <a:pPr marL="457200" indent="-457200">
              <a:lnSpc>
                <a:spcPct val="90000"/>
              </a:lnSpc>
              <a:spcAft>
                <a:spcPts val="1000"/>
              </a:spcAft>
              <a:buClr>
                <a:srgbClr val="FFFF00"/>
              </a:buClr>
              <a:buSzPct val="80000"/>
              <a:buFont typeface="Monotype Sorts" panose="05010101010101010101" pitchFamily="2" charset="2"/>
              <a:buChar char="l"/>
              <a:defRPr/>
            </a:pPr>
            <a:r>
              <a:rPr 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Example: we might have enough power to detect a 3 mmHg difference in SBP under different conditions but that change is well within the range of biological variation</a:t>
            </a:r>
          </a:p>
        </p:txBody>
      </p:sp>
    </p:spTree>
    <p:extLst>
      <p:ext uri="{BB962C8B-B14F-4D97-AF65-F5344CB8AC3E}">
        <p14:creationId xmlns:p14="http://schemas.microsoft.com/office/powerpoint/2010/main" val="3200421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8079" y="418704"/>
            <a:ext cx="45368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 Size (cont.)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54638" y="1531084"/>
            <a:ext cx="8312464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800"/>
              </a:spcAft>
              <a:buClr>
                <a:srgbClr val="FFFF00"/>
              </a:buClr>
              <a:buSzPct val="80000"/>
              <a:buFont typeface="Monotype Sorts" panose="05010101010101010101" pitchFamily="2" charset="2"/>
              <a:buChar char="l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Small effect size may be impressive if</a:t>
            </a:r>
          </a:p>
          <a:p>
            <a:pPr marL="914400" lvl="1" indent="-457200">
              <a:spcAft>
                <a:spcPts val="600"/>
              </a:spcAft>
              <a:buClr>
                <a:srgbClr val="FFFF00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Difficult to change</a:t>
            </a:r>
          </a:p>
          <a:p>
            <a:pPr marL="914400" lvl="1" indent="-457200">
              <a:spcAft>
                <a:spcPts val="1800"/>
              </a:spcAft>
              <a:buClr>
                <a:srgbClr val="FFFF00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Valuable (increased life expectancy) </a:t>
            </a:r>
          </a:p>
          <a:p>
            <a:pPr marL="457200" indent="-457200">
              <a:spcAft>
                <a:spcPts val="1800"/>
              </a:spcAft>
              <a:buClr>
                <a:srgbClr val="FFFF00"/>
              </a:buClr>
              <a:buSzPct val="80000"/>
              <a:buFont typeface="Monotype Sorts" panose="05010101010101010101" pitchFamily="2" charset="2"/>
              <a:buChar char="l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Large ES may or may not have any practical value</a:t>
            </a:r>
          </a:p>
          <a:p>
            <a:pPr marL="457200" indent="-457200">
              <a:spcAft>
                <a:spcPts val="1800"/>
              </a:spcAft>
              <a:buClr>
                <a:srgbClr val="FFFF00"/>
              </a:buClr>
              <a:buSzPct val="80000"/>
              <a:buFont typeface="Monotype Sorts" panose="05010101010101010101" pitchFamily="2" charset="2"/>
              <a:buChar char="l"/>
            </a:pPr>
            <a:r>
              <a:rPr lang="en-US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Interpretation is subjective; compare with similar studies in field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1671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00252" y="428627"/>
            <a:ext cx="57816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Literature Review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94325" y="1673904"/>
            <a:ext cx="7435277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spcAft>
                <a:spcPts val="1800"/>
              </a:spcAft>
              <a:buClr>
                <a:srgbClr val="FFFF00"/>
              </a:buClr>
              <a:buSzPct val="80000"/>
              <a:buFont typeface="Monotype Sorts" panose="05010101010101010101" pitchFamily="2" charset="2"/>
              <a:buChar char="l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Commonly used study designs</a:t>
            </a:r>
          </a:p>
          <a:p>
            <a:pPr marL="571500" indent="-571500">
              <a:spcAft>
                <a:spcPts val="1800"/>
              </a:spcAft>
              <a:buClr>
                <a:srgbClr val="FFFF00"/>
              </a:buClr>
              <a:buSzPct val="80000"/>
              <a:buFont typeface="Monotype Sorts" panose="05010101010101010101" pitchFamily="2" charset="2"/>
              <a:buChar char="l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Which outcome measure is commonly used / well accepted in the specific field</a:t>
            </a:r>
          </a:p>
          <a:p>
            <a:pPr marL="571500" indent="-571500">
              <a:spcAft>
                <a:spcPts val="1800"/>
              </a:spcAft>
              <a:buClr>
                <a:srgbClr val="FFFF00"/>
              </a:buClr>
              <a:buSzPct val="80000"/>
              <a:buFont typeface="Monotype Sorts" panose="05010101010101010101" pitchFamily="2" charset="2"/>
              <a:buChar char="l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Distribution of the outcome?</a:t>
            </a:r>
          </a:p>
          <a:p>
            <a:pPr marL="571500" indent="-571500">
              <a:spcAft>
                <a:spcPts val="1800"/>
              </a:spcAft>
              <a:buClr>
                <a:srgbClr val="FFFF00"/>
              </a:buClr>
              <a:buSzPct val="80000"/>
              <a:buFont typeface="Monotype Sorts" panose="05010101010101010101" pitchFamily="2" charset="2"/>
              <a:buChar char="l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Effect size (rough range is fine)</a:t>
            </a:r>
          </a:p>
        </p:txBody>
      </p:sp>
    </p:spTree>
    <p:extLst>
      <p:ext uri="{BB962C8B-B14F-4D97-AF65-F5344CB8AC3E}">
        <p14:creationId xmlns:p14="http://schemas.microsoft.com/office/powerpoint/2010/main" val="103773389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3353" y="372678"/>
            <a:ext cx="6705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Pilot Study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8786" y="1388608"/>
            <a:ext cx="8397241" cy="4542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90000"/>
              </a:lnSpc>
              <a:spcAft>
                <a:spcPts val="1800"/>
              </a:spcAft>
              <a:buClr>
                <a:srgbClr val="FFFF00"/>
              </a:buClr>
              <a:buSzPct val="80000"/>
              <a:buFont typeface="Monotype Sorts" panose="05010101010101010101" pitchFamily="2" charset="2"/>
              <a:buChar char="l"/>
            </a:pPr>
            <a:r>
              <a:rPr 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no prior information is available, a </a:t>
            </a:r>
            <a:r>
              <a:rPr lang="en-US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pilot study</a:t>
            </a:r>
            <a:r>
              <a:rPr 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recommended to acquire such knowledge</a:t>
            </a:r>
          </a:p>
          <a:p>
            <a:pPr marL="457200" indent="-457200">
              <a:lnSpc>
                <a:spcPct val="90000"/>
              </a:lnSpc>
              <a:spcAft>
                <a:spcPts val="1800"/>
              </a:spcAft>
              <a:buClr>
                <a:srgbClr val="FFFF00"/>
              </a:buClr>
              <a:buSzPct val="80000"/>
              <a:buFont typeface="Monotype Sorts" panose="05010101010101010101" pitchFamily="2" charset="2"/>
              <a:buChar char="l"/>
              <a:defRPr/>
            </a:pPr>
            <a:r>
              <a:rPr 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pilot study, typically with a small sample size, provides knowledge like group difference and variability of the outcome in the target population </a:t>
            </a:r>
          </a:p>
          <a:p>
            <a:pPr marL="457200" indent="-457200">
              <a:lnSpc>
                <a:spcPct val="90000"/>
              </a:lnSpc>
              <a:spcAft>
                <a:spcPts val="1800"/>
              </a:spcAft>
              <a:buClr>
                <a:srgbClr val="FFFF00"/>
              </a:buClr>
              <a:buSzPct val="80000"/>
              <a:buFont typeface="Monotype Sorts" panose="05010101010101010101" pitchFamily="2" charset="2"/>
              <a:buChar char="l"/>
              <a:defRPr/>
            </a:pPr>
            <a:r>
              <a:rPr 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rough “guesstimate” or a range for the parameters is often sufficient </a:t>
            </a:r>
          </a:p>
        </p:txBody>
      </p:sp>
    </p:spTree>
    <p:extLst>
      <p:ext uri="{BB962C8B-B14F-4D97-AF65-F5344CB8AC3E}">
        <p14:creationId xmlns:p14="http://schemas.microsoft.com/office/powerpoint/2010/main" val="3955688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9311" y="221144"/>
            <a:ext cx="68804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Sample Size Determination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298389"/>
            <a:ext cx="8305800" cy="459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ts val="3700"/>
              </a:lnSpc>
              <a:spcAft>
                <a:spcPts val="1800"/>
              </a:spcAft>
              <a:buClr>
                <a:srgbClr val="FFFF00"/>
              </a:buClr>
              <a:buSzPct val="80000"/>
              <a:buFont typeface="Monotype Sorts" panose="05010101010101010101" pitchFamily="2" charset="2"/>
              <a:buChar char="l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If the </a:t>
            </a:r>
            <a:r>
              <a:rPr lang="en-US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primary objective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is to </a:t>
            </a:r>
            <a:r>
              <a:rPr lang="en-US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 a hypothesis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like whether a treatment has a beneficial effect compared to placebo, the sample size calculation is based on </a:t>
            </a:r>
            <a:r>
              <a:rPr lang="en-US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the chance to identify a treatment effect of a certain level</a:t>
            </a:r>
          </a:p>
          <a:p>
            <a:pPr marL="457200" indent="-457200">
              <a:lnSpc>
                <a:spcPts val="3700"/>
              </a:lnSpc>
              <a:spcAft>
                <a:spcPts val="1800"/>
              </a:spcAft>
              <a:buClr>
                <a:srgbClr val="FFFF00"/>
              </a:buClr>
              <a:buSzPct val="80000"/>
              <a:buFont typeface="Monotype Sorts" panose="05010101010101010101" pitchFamily="2" charset="2"/>
              <a:buChar char="l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If the </a:t>
            </a:r>
            <a:r>
              <a:rPr lang="en-US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primary objective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is to </a:t>
            </a:r>
            <a:r>
              <a:rPr lang="en-US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estimate a parameter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the sample size calculation is based on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precision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of the estimation</a:t>
            </a:r>
          </a:p>
        </p:txBody>
      </p:sp>
    </p:spTree>
    <p:extLst>
      <p:ext uri="{BB962C8B-B14F-4D97-AF65-F5344CB8AC3E}">
        <p14:creationId xmlns:p14="http://schemas.microsoft.com/office/powerpoint/2010/main" val="593808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791" y="328577"/>
            <a:ext cx="86246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Sample Size for Estimation Problems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6610" y="1161521"/>
            <a:ext cx="8305800" cy="506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Clr>
                <a:srgbClr val="FFFF00"/>
              </a:buClr>
              <a:buSzPct val="80000"/>
              <a:buFont typeface="Monotype Sorts" panose="05010101010101010101" pitchFamily="2" charset="2"/>
              <a:buChar char="l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Estimator of any parameter of interest is accompanied by a precision measure of the estimator, like a 95% confidence interval (CI)</a:t>
            </a:r>
          </a:p>
          <a:p>
            <a:pPr marL="457200" indent="-457200">
              <a:spcAft>
                <a:spcPts val="600"/>
              </a:spcAft>
              <a:buClr>
                <a:srgbClr val="FFFF00"/>
              </a:buClr>
              <a:buSzPct val="80000"/>
              <a:buFont typeface="Monotype Sorts" panose="05010101010101010101" pitchFamily="2" charset="2"/>
              <a:buChar char="l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Increasing the sample size will shrink the CI</a:t>
            </a:r>
          </a:p>
          <a:p>
            <a:pPr marL="457200" indent="-457200">
              <a:spcAft>
                <a:spcPts val="600"/>
              </a:spcAft>
              <a:buClr>
                <a:srgbClr val="FFFF00"/>
              </a:buClr>
              <a:buSzPct val="80000"/>
              <a:buFont typeface="Monotype Sorts" panose="05010101010101010101" pitchFamily="2" charset="2"/>
              <a:buChar char="l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When the primary objective is to estimate a parameter, sample size is based on a certain level of precision to be achieved (measured, for example, by width of CI)</a:t>
            </a:r>
          </a:p>
          <a:p>
            <a:pPr marL="457200" indent="-457200">
              <a:spcAft>
                <a:spcPts val="600"/>
              </a:spcAft>
              <a:buClr>
                <a:srgbClr val="FFFF00"/>
              </a:buClr>
              <a:buSzPct val="80000"/>
              <a:buFont typeface="Monotype Sorts" panose="05010101010101010101" pitchFamily="2" charset="2"/>
              <a:buChar char="l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Expected range of the parameter and variability in the outcome measure need to be obtained from literature review or pilot data</a:t>
            </a:r>
          </a:p>
        </p:txBody>
      </p:sp>
    </p:spTree>
    <p:extLst>
      <p:ext uri="{BB962C8B-B14F-4D97-AF65-F5344CB8AC3E}">
        <p14:creationId xmlns:p14="http://schemas.microsoft.com/office/powerpoint/2010/main" val="1451857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9650" y="1423335"/>
            <a:ext cx="74866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In research, the aim is to find a consistent, believable result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09652" y="3495675"/>
            <a:ext cx="69818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We want to make sure our finding is unlikely to “happen by chance”</a:t>
            </a:r>
          </a:p>
        </p:txBody>
      </p:sp>
    </p:spTree>
    <p:extLst>
      <p:ext uri="{BB962C8B-B14F-4D97-AF65-F5344CB8AC3E}">
        <p14:creationId xmlns:p14="http://schemas.microsoft.com/office/powerpoint/2010/main" val="1572693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9700" y="284683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 Analysis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9100" y="1215543"/>
            <a:ext cx="8382000" cy="5198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90000"/>
              </a:lnSpc>
              <a:spcAft>
                <a:spcPts val="1800"/>
              </a:spcAft>
              <a:buClr>
                <a:srgbClr val="FFFF00"/>
              </a:buClr>
              <a:buSzPct val="80000"/>
              <a:buFont typeface="Monotype Sorts" panose="05010101010101010101" pitchFamily="2" charset="2"/>
              <a:buChar char="l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Sample size: minimum number of study participants to achieve a certain power (at least 80%, preferably 90%) for assumed effect size (or a certain level of precision for estimation)</a:t>
            </a:r>
          </a:p>
          <a:p>
            <a:pPr marL="457200" indent="-457200">
              <a:lnSpc>
                <a:spcPct val="90000"/>
              </a:lnSpc>
              <a:spcAft>
                <a:spcPts val="1800"/>
              </a:spcAft>
              <a:buClr>
                <a:srgbClr val="FFFF00"/>
              </a:buClr>
              <a:buSzPct val="80000"/>
              <a:buFont typeface="Monotype Sorts" panose="05010101010101010101" pitchFamily="2" charset="2"/>
              <a:buChar char="l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After sample size is determined, due to uncertainty in the assumed effect size, the power (or precision for estimation) needs to be calculated for a number of possible scenarios, with parameters taking different values in a reasonable range</a:t>
            </a:r>
          </a:p>
        </p:txBody>
      </p:sp>
    </p:spTree>
    <p:extLst>
      <p:ext uri="{BB962C8B-B14F-4D97-AF65-F5344CB8AC3E}">
        <p14:creationId xmlns:p14="http://schemas.microsoft.com/office/powerpoint/2010/main" val="3937409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15679" y="239201"/>
            <a:ext cx="26705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Software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84619" y="1416650"/>
            <a:ext cx="7723136" cy="4724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800"/>
              </a:spcAft>
              <a:buClr>
                <a:srgbClr val="FFFF00"/>
              </a:buClr>
              <a:buSzPct val="80000"/>
              <a:buFont typeface="Monotype Sorts" panose="05010101010101010101" pitchFamily="2" charset="2"/>
              <a:buChar char="l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Power analysis can be conducted in popular statistical packages:  SAS, SPSS, STATA, R</a:t>
            </a:r>
          </a:p>
          <a:p>
            <a:pPr marL="457200" indent="-457200">
              <a:spcAft>
                <a:spcPts val="1800"/>
              </a:spcAft>
              <a:buClr>
                <a:srgbClr val="FFFF00"/>
              </a:buClr>
              <a:buSzPct val="80000"/>
              <a:buFont typeface="Monotype Sorts" panose="05010101010101010101" pitchFamily="2" charset="2"/>
              <a:buChar char="l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Specialized software:  PASS,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nQuery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Aft>
                <a:spcPts val="1800"/>
              </a:spcAft>
              <a:buClr>
                <a:srgbClr val="FFFF00"/>
              </a:buClr>
              <a:buSzPct val="80000"/>
              <a:buFont typeface="Monotype Sorts" panose="05010101010101010101" pitchFamily="2" charset="2"/>
              <a:buChar char="l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Online/free: </a:t>
            </a:r>
            <a:r>
              <a:rPr lang="en-US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G*Power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Powerandsamplesize.com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PS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sample-size.net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Aft>
                <a:spcPts val="1800"/>
              </a:spcAft>
              <a:buClr>
                <a:srgbClr val="FFFF00"/>
              </a:buClr>
              <a:buSzPct val="80000"/>
              <a:buFont typeface="Monotype Sorts" panose="05010101010101010101" pitchFamily="2" charset="2"/>
              <a:buChar char="l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Simulation for complicated designs</a:t>
            </a:r>
          </a:p>
        </p:txBody>
      </p:sp>
    </p:spTree>
    <p:extLst>
      <p:ext uri="{BB962C8B-B14F-4D97-AF65-F5344CB8AC3E}">
        <p14:creationId xmlns:p14="http://schemas.microsoft.com/office/powerpoint/2010/main" val="1500471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35129" y="262713"/>
            <a:ext cx="78737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G*Power 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https://www.gpower.hhu.de/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009" y="1077556"/>
            <a:ext cx="4866926" cy="55177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3065" y="1463040"/>
            <a:ext cx="32026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Windows or mac versions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Download &amp; unpack</a:t>
            </a:r>
          </a:p>
        </p:txBody>
      </p:sp>
    </p:spTree>
    <p:extLst>
      <p:ext uri="{BB962C8B-B14F-4D97-AF65-F5344CB8AC3E}">
        <p14:creationId xmlns:p14="http://schemas.microsoft.com/office/powerpoint/2010/main" val="274415607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5804" y="2185919"/>
            <a:ext cx="8392390" cy="4355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spcAft>
                <a:spcPts val="600"/>
              </a:spcAft>
              <a:buClr>
                <a:srgbClr val="FFFF00"/>
              </a:buClr>
              <a:buSzPct val="70000"/>
              <a:buFont typeface="Monotype Sorts" panose="05010101010101010101" pitchFamily="2" charset="2"/>
              <a:buChar char="l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Diabetics on Diet A vs. Diet B </a:t>
            </a:r>
          </a:p>
          <a:p>
            <a:pPr marL="571500" indent="-571500">
              <a:spcAft>
                <a:spcPts val="600"/>
              </a:spcAft>
              <a:buClr>
                <a:srgbClr val="FFFF00"/>
              </a:buClr>
              <a:buSzPct val="70000"/>
              <a:buFont typeface="Monotype Sorts" panose="05010101010101010101" pitchFamily="2" charset="2"/>
              <a:buChar char="l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Followed for 6 weeks</a:t>
            </a:r>
          </a:p>
          <a:p>
            <a:pPr marL="571500" indent="-571500">
              <a:spcAft>
                <a:spcPts val="600"/>
              </a:spcAft>
              <a:buClr>
                <a:srgbClr val="FFFF00"/>
              </a:buClr>
              <a:buSzPct val="70000"/>
              <a:buFont typeface="Monotype Sorts" panose="05010101010101010101" pitchFamily="2" charset="2"/>
              <a:buChar char="l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Outcome: fasting blood glucose level </a:t>
            </a:r>
          </a:p>
          <a:p>
            <a:pPr marL="571500" indent="-571500">
              <a:spcAft>
                <a:spcPts val="600"/>
              </a:spcAft>
              <a:buClr>
                <a:srgbClr val="FFFF00"/>
              </a:buClr>
              <a:buSzPct val="70000"/>
              <a:buFont typeface="Monotype Sorts" panose="05010101010101010101" pitchFamily="2" charset="2"/>
              <a:buChar char="l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Expect: ~ 10 mg/dl difference  </a:t>
            </a:r>
          </a:p>
          <a:p>
            <a:pPr marL="571500" indent="-571500">
              <a:spcAft>
                <a:spcPts val="600"/>
              </a:spcAft>
              <a:buClr>
                <a:srgbClr val="FFFF00"/>
              </a:buClr>
              <a:buSzPct val="70000"/>
              <a:buFont typeface="Monotype Sorts" panose="05010101010101010101" pitchFamily="2" charset="2"/>
              <a:buChar char="l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St. Dev: Diet A = 15, Diet B = 17</a:t>
            </a:r>
          </a:p>
          <a:p>
            <a:pPr marL="571500" indent="-571500">
              <a:spcAft>
                <a:spcPts val="600"/>
              </a:spcAft>
              <a:buClr>
                <a:srgbClr val="FFFF00"/>
              </a:buClr>
              <a:buSzPct val="70000"/>
              <a:buFont typeface="Monotype Sorts" panose="05010101010101010101" pitchFamily="2" charset="2"/>
              <a:buChar char="l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Significance level </a:t>
            </a:r>
            <a:r>
              <a:rPr lang="el-GR" sz="3200" i="1" dirty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= 0.05</a:t>
            </a:r>
          </a:p>
          <a:p>
            <a:pPr marL="571500" indent="-571500">
              <a:spcAft>
                <a:spcPts val="600"/>
              </a:spcAft>
              <a:buClr>
                <a:srgbClr val="FFFF00"/>
              </a:buClr>
              <a:buSzPct val="70000"/>
              <a:buFont typeface="Monotype Sorts" panose="05010101010101010101" pitchFamily="2" charset="2"/>
              <a:buChar char="l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Desire 80% power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05396" y="792235"/>
            <a:ext cx="77332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 Planning:</a:t>
            </a:r>
          </a:p>
          <a:p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Fixed power – determining sample size</a:t>
            </a:r>
          </a:p>
        </p:txBody>
      </p:sp>
    </p:spTree>
    <p:extLst>
      <p:ext uri="{BB962C8B-B14F-4D97-AF65-F5344CB8AC3E}">
        <p14:creationId xmlns:p14="http://schemas.microsoft.com/office/powerpoint/2010/main" val="32490054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31870" y="135507"/>
            <a:ext cx="21767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G*Power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780" y="225391"/>
            <a:ext cx="5561802" cy="6335619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2435841" y="2889197"/>
            <a:ext cx="1736591" cy="54556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929359" y="2781621"/>
            <a:ext cx="4607602" cy="71461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324832" y="3870192"/>
            <a:ext cx="1736591" cy="62496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512041" y="4025154"/>
            <a:ext cx="1736591" cy="545566"/>
          </a:xfrm>
          <a:prstGeom prst="ellipse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158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7" grpId="0" animBg="1"/>
      <p:bldP spid="8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2236" y="2"/>
            <a:ext cx="21767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G*Power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73" y="522516"/>
            <a:ext cx="8785987" cy="6239691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6131859" y="4241587"/>
            <a:ext cx="3142770" cy="157522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732291" y="5885972"/>
            <a:ext cx="3334871" cy="630091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978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2236" y="2"/>
            <a:ext cx="21767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G*Power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762" y="85260"/>
            <a:ext cx="6344535" cy="6687483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5071464" y="6277857"/>
            <a:ext cx="3717833" cy="63777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828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706" y="1125456"/>
            <a:ext cx="7974454" cy="405819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3360" y="276627"/>
            <a:ext cx="80221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 curve in relation to sample size</a:t>
            </a:r>
          </a:p>
        </p:txBody>
      </p:sp>
    </p:spTree>
    <p:extLst>
      <p:ext uri="{BB962C8B-B14F-4D97-AF65-F5344CB8AC3E}">
        <p14:creationId xmlns:p14="http://schemas.microsoft.com/office/powerpoint/2010/main" val="292631121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6811" y="461883"/>
            <a:ext cx="83763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FFFF00"/>
              </a:buClr>
              <a:buSzPct val="80000"/>
              <a:buFont typeface="Monotype Sorts" panose="05010101010101010101" pitchFamily="2" charset="2"/>
              <a:buChar char="l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To test if four groups have different mean scores using </a:t>
            </a:r>
            <a:r>
              <a:rPr lang="en-US" sz="3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one-way ANOVA</a:t>
            </a:r>
          </a:p>
          <a:p>
            <a:pPr marL="457200" indent="-457200">
              <a:buClr>
                <a:srgbClr val="FFFF00"/>
              </a:buClr>
              <a:buSzPct val="80000"/>
              <a:buFont typeface="Monotype Sorts" panose="05010101010101010101" pitchFamily="2" charset="2"/>
              <a:buChar char="l"/>
            </a:pPr>
            <a:r>
              <a:rPr lang="en-US" sz="3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Assuming equal standard deviation of 80</a:t>
            </a:r>
          </a:p>
          <a:p>
            <a:pPr marL="457200" indent="-457200">
              <a:buClr>
                <a:srgbClr val="FFFF00"/>
              </a:buClr>
              <a:buSzPct val="80000"/>
              <a:buFont typeface="Monotype Sorts" panose="05010101010101010101" pitchFamily="2" charset="2"/>
              <a:buChar char="l"/>
            </a:pPr>
            <a:r>
              <a:rPr lang="en-US" sz="3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Assuming group means 550, 598, 598, 646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047" y="2554752"/>
            <a:ext cx="6041340" cy="3918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90436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63E652F-F753-40CD-88BE-E48499A1D2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89" y="166689"/>
            <a:ext cx="8429625" cy="6524625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6118144" y="2950956"/>
            <a:ext cx="2850776" cy="247425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193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6178" y="1058727"/>
            <a:ext cx="4497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If I throw 8 heads in a row…</a:t>
            </a:r>
          </a:p>
          <a:p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-  you would say “it’s rigged” or “those results aren’t right?”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351" y="1899583"/>
            <a:ext cx="3483509" cy="3483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02091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106" y="0"/>
            <a:ext cx="4880134" cy="68580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4057170" y="3711388"/>
            <a:ext cx="2850776" cy="247425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eft Arrow 4"/>
          <p:cNvSpPr/>
          <p:nvPr/>
        </p:nvSpPr>
        <p:spPr>
          <a:xfrm>
            <a:off x="6254805" y="5363458"/>
            <a:ext cx="1498387" cy="23052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292148" y="4948517"/>
            <a:ext cx="1713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 = 17 / group</a:t>
            </a:r>
          </a:p>
        </p:txBody>
      </p:sp>
    </p:spTree>
    <p:extLst>
      <p:ext uri="{BB962C8B-B14F-4D97-AF65-F5344CB8AC3E}">
        <p14:creationId xmlns:p14="http://schemas.microsoft.com/office/powerpoint/2010/main" val="4103938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760" y="0"/>
            <a:ext cx="63484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92779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791" y="328577"/>
            <a:ext cx="86246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Multiple Comparisons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16612" y="1091185"/>
                <a:ext cx="8105359" cy="52168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spcAft>
                    <a:spcPts val="600"/>
                  </a:spcAft>
                  <a:buClr>
                    <a:srgbClr val="FFFF00"/>
                  </a:buClr>
                  <a:buSzPct val="80000"/>
                  <a:buFont typeface="Monotype Sorts" panose="05010101010101010101" pitchFamily="2" charset="2"/>
                  <a:buChar char="l"/>
                  <a:defRPr/>
                </a:pPr>
                <a:r>
                  <a:rPr lang="en-US" sz="28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 the same study, we test two null hypotheses </a:t>
                </a:r>
                <a:r>
                  <a:rPr lang="en-US" sz="28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H</a:t>
                </a:r>
                <a:r>
                  <a:rPr lang="en-US" sz="2800" i="1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01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and </a:t>
                </a:r>
                <a:r>
                  <a:rPr lang="en-US" sz="28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H</a:t>
                </a:r>
                <a:r>
                  <a:rPr lang="en-US" sz="2800" i="1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02</a:t>
                </a:r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57200" indent="-457200">
                  <a:spcAft>
                    <a:spcPts val="600"/>
                  </a:spcAft>
                  <a:buClr>
                    <a:srgbClr val="FFFF00"/>
                  </a:buClr>
                  <a:buSzPct val="80000"/>
                  <a:buFont typeface="Monotype Sorts" panose="05010101010101010101" pitchFamily="2" charset="2"/>
                  <a:buChar char="l"/>
                  <a:defRPr/>
                </a:pPr>
                <a:r>
                  <a:rPr lang="en-US" sz="28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Each type I error rate is controlled at 0.05:</a:t>
                </a:r>
              </a:p>
              <a:p>
                <a:pPr>
                  <a:spcAft>
                    <a:spcPts val="600"/>
                  </a:spcAft>
                  <a:buClr>
                    <a:srgbClr val="FFFF00"/>
                  </a:buClr>
                  <a:buSzPct val="80000"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en-US" sz="28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reject</m:t>
                          </m:r>
                          <m:r>
                            <a:rPr lang="en-US" sz="280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01</m:t>
                              </m:r>
                            </m:sub>
                          </m:sSub>
                          <m:r>
                            <a:rPr lang="en-US" sz="28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</m:e>
                      </m:d>
                      <m:r>
                        <a:rPr lang="en-US" sz="280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𝐻</m:t>
                          </m:r>
                        </m:e>
                        <m:sub>
                          <m:r>
                            <a:rPr lang="en-US" sz="28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01</m:t>
                          </m:r>
                        </m:sub>
                      </m:sSub>
                      <m:r>
                        <a:rPr lang="en-US" sz="280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is</m:t>
                      </m:r>
                      <m:r>
                        <a:rPr lang="en-US" sz="280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true</m:t>
                      </m:r>
                      <m:r>
                        <a:rPr lang="en-US" sz="280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  <m:r>
                        <a:rPr lang="en-US" sz="28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≤0.05</m:t>
                      </m:r>
                    </m:oMath>
                  </m:oMathPara>
                </a14:m>
                <a:endParaRPr lang="en-US" sz="2800" i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Aft>
                    <a:spcPts val="600"/>
                  </a:spcAft>
                  <a:buClr>
                    <a:srgbClr val="FFFF00"/>
                  </a:buClr>
                  <a:buSzPct val="80000"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en-US" sz="28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reject</m:t>
                          </m:r>
                          <m:r>
                            <a:rPr lang="en-US" sz="280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02</m:t>
                              </m:r>
                            </m:sub>
                          </m:sSub>
                          <m:r>
                            <a:rPr lang="en-US" sz="28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</m:e>
                      </m:d>
                      <m:r>
                        <a:rPr lang="en-US" sz="280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𝐻</m:t>
                          </m:r>
                        </m:e>
                        <m:sub>
                          <m:r>
                            <a:rPr lang="en-US" sz="28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02</m:t>
                          </m:r>
                        </m:sub>
                      </m:sSub>
                      <m:r>
                        <a:rPr lang="en-US" sz="280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is</m:t>
                      </m:r>
                      <m:r>
                        <a:rPr lang="en-US" sz="280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true</m:t>
                      </m:r>
                      <m:r>
                        <a:rPr lang="en-US" sz="280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  <m:r>
                        <a:rPr lang="en-US" sz="28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≤0.05</m:t>
                      </m:r>
                    </m:oMath>
                  </m:oMathPara>
                </a14:m>
                <a:endParaRPr lang="en-US" sz="2800" i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57200" indent="-457200">
                  <a:spcAft>
                    <a:spcPts val="600"/>
                  </a:spcAft>
                  <a:buClr>
                    <a:srgbClr val="FFFF00"/>
                  </a:buClr>
                  <a:buSzPct val="80000"/>
                  <a:buFont typeface="Monotype Sorts" panose="05010101010101010101" pitchFamily="2" charset="2"/>
                  <a:buChar char="l"/>
                  <a:defRPr/>
                </a:pPr>
                <a:r>
                  <a:rPr lang="en-US" sz="28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However, when both </a:t>
                </a:r>
                <a:r>
                  <a:rPr lang="en-US" sz="2800" i="1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</a:t>
                </a:r>
                <a:r>
                  <a:rPr lang="en-US" sz="2800" i="1" baseline="-250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01</a:t>
                </a:r>
                <a:r>
                  <a:rPr lang="en-US" sz="28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and </a:t>
                </a:r>
                <a:r>
                  <a:rPr lang="en-US" sz="2800" i="1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</a:t>
                </a:r>
                <a:r>
                  <a:rPr lang="en-US" sz="2800" i="1" baseline="-250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02</a:t>
                </a:r>
                <a:r>
                  <a:rPr lang="en-US" sz="28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are true, the probability that we wrongly reject at least one of them is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&gt;0.05</m:t>
                    </m:r>
                  </m:oMath>
                </a14:m>
                <a:endParaRPr lang="en-US" sz="28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57200" indent="-457200">
                  <a:spcAft>
                    <a:spcPts val="600"/>
                  </a:spcAft>
                  <a:buClr>
                    <a:srgbClr val="FFFF00"/>
                  </a:buClr>
                  <a:buSzPct val="80000"/>
                  <a:buFont typeface="Monotype Sorts" panose="05010101010101010101" pitchFamily="2" charset="2"/>
                  <a:buChar char="l"/>
                  <a:defRPr/>
                </a:pPr>
                <a:r>
                  <a:rPr lang="en-US" sz="28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For example, when the two test statistics are independent, the chance we wrongly reject </a:t>
                </a:r>
                <a:r>
                  <a:rPr lang="en-US" sz="2800" i="1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</a:t>
                </a:r>
                <a:r>
                  <a:rPr lang="en-US" sz="2800" i="1" baseline="-250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01</a:t>
                </a:r>
                <a:r>
                  <a:rPr lang="en-US" sz="28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or </a:t>
                </a:r>
                <a:r>
                  <a:rPr lang="en-US" sz="2800" i="1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</a:t>
                </a:r>
                <a:r>
                  <a:rPr lang="en-US" sz="2800" i="1" baseline="-250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02</a:t>
                </a:r>
                <a:r>
                  <a:rPr lang="en-US" sz="28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or both will be ≤ 0.0975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612" y="1091185"/>
                <a:ext cx="8105359" cy="5216813"/>
              </a:xfrm>
              <a:prstGeom prst="rect">
                <a:avLst/>
              </a:prstGeom>
              <a:blipFill>
                <a:blip r:embed="rId2"/>
                <a:stretch>
                  <a:fillRect l="-677" t="-1168" r="-1128" b="-2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3616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791" y="328577"/>
            <a:ext cx="86246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Familywise Error Rate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6612" y="1243585"/>
            <a:ext cx="8105359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Clr>
                <a:srgbClr val="FFFF00"/>
              </a:buClr>
              <a:buSzPct val="80000"/>
              <a:buFont typeface="Monotype Sorts" panose="05010101010101010101" pitchFamily="2" charset="2"/>
              <a:buChar char="l"/>
              <a:defRPr/>
            </a:pP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Familywise Error Rate</a:t>
            </a:r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FWER</a:t>
            </a:r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): the probability of one or more false rejections of null hypotheses (false discoveries)</a:t>
            </a:r>
          </a:p>
          <a:p>
            <a:pPr marL="457200" indent="-457200">
              <a:spcAft>
                <a:spcPts val="600"/>
              </a:spcAft>
              <a:buClr>
                <a:srgbClr val="FFFF00"/>
              </a:buClr>
              <a:buSzPct val="80000"/>
              <a:buFont typeface="Monotype Sorts" panose="05010101010101010101" pitchFamily="2" charset="2"/>
              <a:buChar char="l"/>
              <a:defRPr/>
            </a:pPr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Also called </a:t>
            </a:r>
            <a:r>
              <a:rPr lang="en-US" sz="28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experimentwise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error rate (EWER)</a:t>
            </a:r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though sometimes the two phrases have different meanings</a:t>
            </a:r>
          </a:p>
          <a:p>
            <a:pPr marL="457200" indent="-457200">
              <a:spcAft>
                <a:spcPts val="600"/>
              </a:spcAft>
              <a:buClr>
                <a:srgbClr val="FFFF00"/>
              </a:buClr>
              <a:buSzPct val="80000"/>
              <a:buFont typeface="Monotype Sorts" panose="05010101010101010101" pitchFamily="2" charset="2"/>
              <a:buChar char="l"/>
              <a:defRPr/>
            </a:pPr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all </a:t>
            </a:r>
            <a:r>
              <a:rPr lang="en-US" sz="2800" i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test statistics for </a:t>
            </a:r>
            <a:r>
              <a:rPr lang="en-US" sz="2800" i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true null hypotheses are independent (all with significance level 0.05):</a:t>
            </a:r>
          </a:p>
          <a:p>
            <a:pPr>
              <a:spcAft>
                <a:spcPts val="600"/>
              </a:spcAft>
              <a:buClr>
                <a:srgbClr val="FFFF00"/>
              </a:buClr>
              <a:buSzPct val="80000"/>
              <a:defRPr/>
            </a:pPr>
            <a:b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717276"/>
              </p:ext>
            </p:extLst>
          </p:nvPr>
        </p:nvGraphicFramePr>
        <p:xfrm>
          <a:off x="1230922" y="5441461"/>
          <a:ext cx="7092470" cy="9358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6630">
                  <a:extLst>
                    <a:ext uri="{9D8B030D-6E8A-4147-A177-3AD203B41FA5}">
                      <a16:colId xmlns:a16="http://schemas.microsoft.com/office/drawing/2014/main" val="3700057000"/>
                    </a:ext>
                  </a:extLst>
                </a:gridCol>
                <a:gridCol w="845120">
                  <a:extLst>
                    <a:ext uri="{9D8B030D-6E8A-4147-A177-3AD203B41FA5}">
                      <a16:colId xmlns:a16="http://schemas.microsoft.com/office/drawing/2014/main" val="1162010457"/>
                    </a:ext>
                  </a:extLst>
                </a:gridCol>
                <a:gridCol w="845120">
                  <a:extLst>
                    <a:ext uri="{9D8B030D-6E8A-4147-A177-3AD203B41FA5}">
                      <a16:colId xmlns:a16="http://schemas.microsoft.com/office/drawing/2014/main" val="2726871735"/>
                    </a:ext>
                  </a:extLst>
                </a:gridCol>
                <a:gridCol w="845120">
                  <a:extLst>
                    <a:ext uri="{9D8B030D-6E8A-4147-A177-3AD203B41FA5}">
                      <a16:colId xmlns:a16="http://schemas.microsoft.com/office/drawing/2014/main" val="1011861312"/>
                    </a:ext>
                  </a:extLst>
                </a:gridCol>
                <a:gridCol w="845120">
                  <a:extLst>
                    <a:ext uri="{9D8B030D-6E8A-4147-A177-3AD203B41FA5}">
                      <a16:colId xmlns:a16="http://schemas.microsoft.com/office/drawing/2014/main" val="1539562862"/>
                    </a:ext>
                  </a:extLst>
                </a:gridCol>
                <a:gridCol w="845120">
                  <a:extLst>
                    <a:ext uri="{9D8B030D-6E8A-4147-A177-3AD203B41FA5}">
                      <a16:colId xmlns:a16="http://schemas.microsoft.com/office/drawing/2014/main" val="1405093933"/>
                    </a:ext>
                  </a:extLst>
                </a:gridCol>
                <a:gridCol w="845120">
                  <a:extLst>
                    <a:ext uri="{9D8B030D-6E8A-4147-A177-3AD203B41FA5}">
                      <a16:colId xmlns:a16="http://schemas.microsoft.com/office/drawing/2014/main" val="4242230547"/>
                    </a:ext>
                  </a:extLst>
                </a:gridCol>
                <a:gridCol w="845120">
                  <a:extLst>
                    <a:ext uri="{9D8B030D-6E8A-4147-A177-3AD203B41FA5}">
                      <a16:colId xmlns:a16="http://schemas.microsoft.com/office/drawing/2014/main" val="523273085"/>
                    </a:ext>
                  </a:extLst>
                </a:gridCol>
              </a:tblGrid>
              <a:tr h="467946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1391278"/>
                  </a:ext>
                </a:extLst>
              </a:tr>
              <a:tr h="46794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FWER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.098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.143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.185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.226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.401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.642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.923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68642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9766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791" y="328577"/>
            <a:ext cx="86246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FWER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81443" y="1173245"/>
                <a:ext cx="8105359" cy="44935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spcAft>
                    <a:spcPts val="1800"/>
                  </a:spcAft>
                  <a:buClr>
                    <a:srgbClr val="FFFF00"/>
                  </a:buClr>
                  <a:buSzPct val="80000"/>
                  <a:buFont typeface="Monotype Sorts" panose="05010101010101010101" pitchFamily="2" charset="2"/>
                  <a:buChar char="l"/>
                  <a:defRPr/>
                </a:pPr>
                <a:r>
                  <a:rPr lang="en-US" sz="32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FWER can be much higher that the nominal significance level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</m:oMath>
                </a14:m>
                <a:r>
                  <a:rPr lang="en-US" sz="32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(say 0.05)</a:t>
                </a:r>
              </a:p>
              <a:p>
                <a:pPr marL="457200" indent="-457200">
                  <a:spcAft>
                    <a:spcPts val="1800"/>
                  </a:spcAft>
                  <a:buClr>
                    <a:srgbClr val="FFFF00"/>
                  </a:buClr>
                  <a:buSzPct val="80000"/>
                  <a:buFont typeface="Monotype Sorts" panose="05010101010101010101" pitchFamily="2" charset="2"/>
                  <a:buChar char="l"/>
                  <a:defRPr/>
                </a:pPr>
                <a:r>
                  <a:rPr lang="en-US" sz="32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If we test multiple null hypotheses at  level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</m:oMath>
                </a14:m>
                <a:r>
                  <a:rPr lang="en-US" sz="32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in the same study, when many of them are true we are very likely to (falsely) reject at least one of them</a:t>
                </a:r>
              </a:p>
              <a:p>
                <a:pPr marL="457200" indent="-457200">
                  <a:spcAft>
                    <a:spcPts val="1800"/>
                  </a:spcAft>
                  <a:buClr>
                    <a:srgbClr val="FFFF00"/>
                  </a:buClr>
                  <a:buSzPct val="80000"/>
                  <a:buFont typeface="Monotype Sorts" panose="05010101010101010101" pitchFamily="2" charset="2"/>
                  <a:buChar char="l"/>
                  <a:defRPr/>
                </a:pPr>
                <a:r>
                  <a:rPr lang="en-US" sz="3200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Remedy</a:t>
                </a:r>
                <a:r>
                  <a:rPr lang="en-US" sz="32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test each individual hypothesis with significance level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en-US" sz="32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</m:oMath>
                </a14:m>
                <a:endParaRPr lang="en-US" sz="32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443" y="1173245"/>
                <a:ext cx="8105359" cy="4493538"/>
              </a:xfrm>
              <a:prstGeom prst="rect">
                <a:avLst/>
              </a:prstGeom>
              <a:blipFill>
                <a:blip r:embed="rId2"/>
                <a:stretch>
                  <a:fillRect l="-902" t="-1762" r="-526" b="-33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1626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791" y="328577"/>
            <a:ext cx="86246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Bonferroni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Procedure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81440" y="1173245"/>
                <a:ext cx="8234314" cy="49859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spcAft>
                    <a:spcPts val="1800"/>
                  </a:spcAft>
                  <a:buClr>
                    <a:srgbClr val="FFFF00"/>
                  </a:buClr>
                  <a:buSzPct val="80000"/>
                  <a:buFont typeface="Monotype Sorts" panose="05010101010101010101" pitchFamily="2" charset="2"/>
                  <a:buChar char="l"/>
                  <a:defRPr/>
                </a:pPr>
                <a:r>
                  <a:rPr lang="en-US" sz="32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 control FWER at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</m:oMath>
                </a14:m>
                <a:r>
                  <a:rPr lang="en-US" sz="32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level when testing </a:t>
                </a:r>
                <a:r>
                  <a:rPr lang="en-US" sz="3200" i="1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</a:t>
                </a:r>
                <a:r>
                  <a:rPr lang="en-US" sz="32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null hypotheses, we reject any of them when the corresponding p-value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en-US" sz="32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  <m:r>
                      <a:rPr lang="en-US" sz="32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</m:t>
                    </m:r>
                    <m:r>
                      <a:rPr lang="en-US" sz="32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endParaRPr lang="en-US" sz="32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57200" indent="-457200">
                  <a:spcAft>
                    <a:spcPts val="1800"/>
                  </a:spcAft>
                  <a:buClr>
                    <a:srgbClr val="FFFF00"/>
                  </a:buClr>
                  <a:buSzPct val="80000"/>
                  <a:buFont typeface="Monotype Sorts" panose="05010101010101010101" pitchFamily="2" charset="2"/>
                  <a:buChar char="l"/>
                  <a:defRPr/>
                </a:pPr>
                <a:r>
                  <a:rPr lang="en-US" sz="32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This is a conservative method, </a:t>
                </a:r>
                <a:r>
                  <a:rPr lang="en-US" sz="3200" i="1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i.e.</a:t>
                </a:r>
                <a:r>
                  <a:rPr lang="en-US" sz="32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we might unnecessarily sacrifice some power to guarantee the control of FWER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en-US" sz="32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</m:oMath>
                </a14:m>
                <a:endParaRPr lang="en-US" sz="32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57200" indent="-457200">
                  <a:spcAft>
                    <a:spcPts val="1800"/>
                  </a:spcAft>
                  <a:buClr>
                    <a:srgbClr val="FFFF00"/>
                  </a:buClr>
                  <a:buSzPct val="80000"/>
                  <a:buFont typeface="Monotype Sorts" panose="05010101010101010101" pitchFamily="2" charset="2"/>
                  <a:buChar char="l"/>
                  <a:defRPr/>
                </a:pPr>
                <a:r>
                  <a:rPr lang="en-US" sz="32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Power analysis is straightforward: we just use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  <m:r>
                      <a:rPr lang="en-US" sz="32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</m:t>
                    </m:r>
                    <m:r>
                      <a:rPr lang="en-US" sz="32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en-US" sz="32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instead of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</m:oMath>
                </a14:m>
                <a:r>
                  <a:rPr lang="en-US" sz="32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in the regular power calculation for one single null hypothesis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440" y="1173245"/>
                <a:ext cx="8234314" cy="4985980"/>
              </a:xfrm>
              <a:prstGeom prst="rect">
                <a:avLst/>
              </a:prstGeom>
              <a:blipFill>
                <a:blip r:embed="rId3"/>
                <a:stretch>
                  <a:fillRect l="-888" t="-1589" r="-2295" b="-30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1459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791" y="328577"/>
            <a:ext cx="86246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Alternative Procedures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22827" y="1208416"/>
            <a:ext cx="7894345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800"/>
              </a:spcBef>
              <a:buClr>
                <a:srgbClr val="FFFF00"/>
              </a:buClr>
              <a:buSzPct val="80000"/>
              <a:buFont typeface="Monotype Sorts" panose="05010101010101010101" pitchFamily="2" charset="2"/>
              <a:buChar char="l"/>
              <a:defRPr/>
            </a:pPr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all pairwise comparisons across multiple groups (three or more), some popular tests:</a:t>
            </a:r>
          </a:p>
          <a:p>
            <a:pPr marL="914400" lvl="1" indent="-457200">
              <a:spcBef>
                <a:spcPts val="600"/>
              </a:spcBef>
              <a:buClr>
                <a:srgbClr val="FFFF00"/>
              </a:buClr>
              <a:buSzPct val="80000"/>
              <a:buFont typeface="Wingdings" panose="05000000000000000000" pitchFamily="2" charset="2"/>
              <a:buChar char="q"/>
              <a:defRPr/>
            </a:pPr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Tukey/Tukey-Kramer test</a:t>
            </a:r>
          </a:p>
          <a:p>
            <a:pPr marL="914400" lvl="1" indent="-457200">
              <a:spcBef>
                <a:spcPts val="600"/>
              </a:spcBef>
              <a:buClr>
                <a:srgbClr val="FFFF00"/>
              </a:buClr>
              <a:buSzPct val="80000"/>
              <a:buFont typeface="Wingdings" panose="05000000000000000000" pitchFamily="2" charset="2"/>
              <a:buChar char="q"/>
              <a:defRPr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Scheffé’s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test</a:t>
            </a:r>
          </a:p>
          <a:p>
            <a:pPr marL="914400" lvl="1" indent="-457200">
              <a:spcBef>
                <a:spcPts val="600"/>
              </a:spcBef>
              <a:buClr>
                <a:srgbClr val="FFFF00"/>
              </a:buClr>
              <a:buSzPct val="80000"/>
              <a:buFont typeface="Wingdings" panose="05000000000000000000" pitchFamily="2" charset="2"/>
              <a:buChar char="q"/>
              <a:defRPr/>
            </a:pPr>
            <a:r>
              <a:rPr lang="en-US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Sidak’s</a:t>
            </a:r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test</a:t>
            </a:r>
          </a:p>
          <a:p>
            <a:pPr marL="914400" lvl="1" indent="-457200">
              <a:spcBef>
                <a:spcPts val="600"/>
              </a:spcBef>
              <a:buClr>
                <a:srgbClr val="FFFF00"/>
              </a:buClr>
              <a:buSzPct val="80000"/>
              <a:buFont typeface="Wingdings" panose="05000000000000000000" pitchFamily="2" charset="2"/>
              <a:buChar char="q"/>
              <a:defRPr/>
            </a:pPr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Duncan’s test</a:t>
            </a:r>
          </a:p>
          <a:p>
            <a:pPr marL="914400" lvl="1" indent="-457200">
              <a:spcBef>
                <a:spcPts val="600"/>
              </a:spcBef>
              <a:buClr>
                <a:srgbClr val="FFFF00"/>
              </a:buClr>
              <a:buSzPct val="80000"/>
              <a:buFont typeface="Wingdings" panose="05000000000000000000" pitchFamily="2" charset="2"/>
              <a:buChar char="q"/>
              <a:defRPr/>
            </a:pPr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etc., etc.</a:t>
            </a:r>
          </a:p>
          <a:p>
            <a:pPr marL="457200" indent="-457200">
              <a:spcBef>
                <a:spcPts val="1800"/>
              </a:spcBef>
              <a:buClr>
                <a:srgbClr val="FFFF00"/>
              </a:buClr>
              <a:buSzPct val="80000"/>
              <a:buFont typeface="Monotype Sorts" panose="05010101010101010101" pitchFamily="2" charset="2"/>
              <a:buChar char="l"/>
              <a:defRPr/>
            </a:pPr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are also several tests for comparisons of multiple groups with a single control group</a:t>
            </a:r>
          </a:p>
        </p:txBody>
      </p:sp>
    </p:spTree>
    <p:extLst>
      <p:ext uri="{BB962C8B-B14F-4D97-AF65-F5344CB8AC3E}">
        <p14:creationId xmlns:p14="http://schemas.microsoft.com/office/powerpoint/2010/main" val="180252536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791" y="328577"/>
            <a:ext cx="86246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Controlling Other Quantities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68923" y="1044291"/>
                <a:ext cx="8335108" cy="55092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spcBef>
                    <a:spcPts val="1800"/>
                  </a:spcBef>
                  <a:buClr>
                    <a:srgbClr val="FFFF00"/>
                  </a:buClr>
                  <a:buSzPct val="80000"/>
                  <a:buFont typeface="Monotype Sorts" panose="05010101010101010101" pitchFamily="2" charset="2"/>
                  <a:buChar char="l"/>
                  <a:defRPr/>
                </a:pPr>
                <a:r>
                  <a:rPr lang="en-US" sz="28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Controlling FWER at 𝛼 level means the chance to make one false rejection is at most 𝛼; this is too stringent when there are many tests</a:t>
                </a:r>
              </a:p>
              <a:p>
                <a:pPr marL="457200" indent="-457200">
                  <a:spcBef>
                    <a:spcPts val="1800"/>
                  </a:spcBef>
                  <a:buClr>
                    <a:srgbClr val="FFFF00"/>
                  </a:buClr>
                  <a:buSzPct val="80000"/>
                  <a:buFont typeface="Monotype Sorts" panose="05010101010101010101" pitchFamily="2" charset="2"/>
                  <a:buChar char="l"/>
                  <a:defRPr/>
                </a:pPr>
                <a:r>
                  <a:rPr lang="en-US" sz="28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 increase power, we can choose to control other quantities below a small number 𝛼:</a:t>
                </a:r>
              </a:p>
              <a:p>
                <a:pPr marL="914400" lvl="1" indent="-457200">
                  <a:spcBef>
                    <a:spcPts val="600"/>
                  </a:spcBef>
                  <a:buClr>
                    <a:srgbClr val="FFFF00"/>
                  </a:buClr>
                  <a:buSzPct val="80000"/>
                  <a:buFont typeface="Wingdings" panose="05000000000000000000" pitchFamily="2" charset="2"/>
                  <a:buChar char="q"/>
                  <a:defRPr/>
                </a:pPr>
                <a:r>
                  <a:rPr lang="en-US" sz="2600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Generalized familywise error rate</a:t>
                </a:r>
                <a:r>
                  <a:rPr lang="en-US" sz="26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probability of making at most </a:t>
                </a:r>
                <a:r>
                  <a:rPr lang="en-US" sz="2600" i="1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</a:t>
                </a:r>
                <a:r>
                  <a:rPr lang="en-US" sz="26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6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≥2</m:t>
                    </m:r>
                  </m:oMath>
                </a14:m>
                <a:r>
                  <a:rPr lang="en-US" sz="26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 false discoveries</a:t>
                </a:r>
              </a:p>
              <a:p>
                <a:pPr marL="914400" lvl="1" indent="-457200">
                  <a:spcBef>
                    <a:spcPts val="600"/>
                  </a:spcBef>
                  <a:buClr>
                    <a:srgbClr val="FFFF00"/>
                  </a:buClr>
                  <a:buSzPct val="80000"/>
                  <a:buFont typeface="Wingdings" panose="05000000000000000000" pitchFamily="2" charset="2"/>
                  <a:buChar char="q"/>
                  <a:defRPr/>
                </a:pPr>
                <a:r>
                  <a:rPr lang="en-US" sz="2600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False discovery rate </a:t>
                </a:r>
                <a:r>
                  <a:rPr lang="en-US" sz="26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2600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FDR</a:t>
                </a:r>
                <a:r>
                  <a:rPr lang="en-US" sz="26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): in all discoveries (rejections of the null), the proportion that are false (null is true)</a:t>
                </a:r>
              </a:p>
              <a:p>
                <a:pPr marL="914400" lvl="1" indent="-457200">
                  <a:spcBef>
                    <a:spcPts val="600"/>
                  </a:spcBef>
                  <a:buClr>
                    <a:srgbClr val="FFFF00"/>
                  </a:buClr>
                  <a:buSzPct val="80000"/>
                  <a:buFont typeface="Wingdings" panose="05000000000000000000" pitchFamily="2" charset="2"/>
                  <a:buChar char="q"/>
                  <a:defRPr/>
                </a:pPr>
                <a:r>
                  <a:rPr lang="en-US" sz="2600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Tail probability for the proportion of false positives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923" y="1044291"/>
                <a:ext cx="8335108" cy="5509200"/>
              </a:xfrm>
              <a:prstGeom prst="rect">
                <a:avLst/>
              </a:prstGeom>
              <a:blipFill>
                <a:blip r:embed="rId3"/>
                <a:stretch>
                  <a:fillRect l="-658" t="-1106" b="-1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9648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791" y="328577"/>
            <a:ext cx="86246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Methods for General Settings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81440" y="1173247"/>
            <a:ext cx="8234314" cy="469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  <a:buClr>
                <a:srgbClr val="FFFF00"/>
              </a:buClr>
              <a:buSzPct val="80000"/>
              <a:defRPr/>
            </a:pPr>
            <a:r>
              <a:rPr 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following methods only need a sequence of p-values as input:</a:t>
            </a:r>
          </a:p>
          <a:p>
            <a:pPr marL="457200" indent="-457200">
              <a:spcAft>
                <a:spcPts val="1800"/>
              </a:spcAft>
              <a:buClr>
                <a:srgbClr val="FFFF00"/>
              </a:buClr>
              <a:buSzPct val="80000"/>
              <a:buFont typeface="Monotype Sorts" panose="05010101010101010101" pitchFamily="2" charset="2"/>
              <a:buChar char="l"/>
              <a:defRPr/>
            </a:pPr>
            <a:r>
              <a:rPr 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Holm’s method</a:t>
            </a:r>
          </a:p>
          <a:p>
            <a:pPr marL="457200" indent="-457200">
              <a:spcAft>
                <a:spcPts val="1800"/>
              </a:spcAft>
              <a:buClr>
                <a:srgbClr val="FFFF00"/>
              </a:buClr>
              <a:buSzPct val="80000"/>
              <a:buFont typeface="Monotype Sorts" panose="05010101010101010101" pitchFamily="2" charset="2"/>
              <a:buChar char="l"/>
              <a:defRPr/>
            </a:pPr>
            <a:r>
              <a:rPr 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Hochberg’s method</a:t>
            </a:r>
          </a:p>
          <a:p>
            <a:pPr marL="457200" indent="-457200">
              <a:spcAft>
                <a:spcPts val="1800"/>
              </a:spcAft>
              <a:buClr>
                <a:srgbClr val="FFFF00"/>
              </a:buClr>
              <a:buSzPct val="80000"/>
              <a:buFont typeface="Monotype Sorts" panose="05010101010101010101" pitchFamily="2" charset="2"/>
              <a:buChar char="l"/>
              <a:defRPr/>
            </a:pPr>
            <a:r>
              <a:rPr lang="en-US" sz="32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Benjamini</a:t>
            </a:r>
            <a:r>
              <a:rPr 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-Hochberg method</a:t>
            </a:r>
          </a:p>
          <a:p>
            <a:pPr marL="457200" indent="-457200">
              <a:spcAft>
                <a:spcPts val="1800"/>
              </a:spcAft>
              <a:buClr>
                <a:srgbClr val="FFFF00"/>
              </a:buClr>
              <a:buSzPct val="80000"/>
              <a:buFont typeface="Monotype Sorts" panose="05010101010101010101" pitchFamily="2" charset="2"/>
              <a:buChar char="l"/>
              <a:defRPr/>
            </a:pPr>
            <a:r>
              <a:rPr lang="en-US" sz="32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Benjamini-Yekutieli</a:t>
            </a:r>
            <a:r>
              <a:rPr 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method</a:t>
            </a:r>
          </a:p>
          <a:p>
            <a:pPr marL="457200" indent="-457200">
              <a:spcAft>
                <a:spcPts val="1800"/>
              </a:spcAft>
              <a:buClr>
                <a:srgbClr val="FFFF00"/>
              </a:buClr>
              <a:buSzPct val="80000"/>
              <a:buFont typeface="Monotype Sorts" panose="05010101010101010101" pitchFamily="2" charset="2"/>
              <a:buChar char="l"/>
              <a:defRPr/>
            </a:pPr>
            <a:r>
              <a:rPr 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q-value approach</a:t>
            </a:r>
          </a:p>
        </p:txBody>
      </p:sp>
    </p:spTree>
    <p:extLst>
      <p:ext uri="{BB962C8B-B14F-4D97-AF65-F5344CB8AC3E}">
        <p14:creationId xmlns:p14="http://schemas.microsoft.com/office/powerpoint/2010/main" val="424561359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791" y="328577"/>
            <a:ext cx="86246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 Analysis for Multiple Comparison Methods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92944" y="1607240"/>
                <a:ext cx="8234314" cy="54168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spcBef>
                    <a:spcPts val="1200"/>
                  </a:spcBef>
                  <a:buClr>
                    <a:srgbClr val="FFFF00"/>
                  </a:buClr>
                  <a:buSzPct val="80000"/>
                  <a:buFont typeface="Monotype Sorts" panose="05010101010101010101" pitchFamily="2" charset="2"/>
                  <a:buChar char="l"/>
                  <a:defRPr/>
                </a:pPr>
                <a:r>
                  <a:rPr lang="en-US" sz="28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If the Bonferroni approach is to be used, in the power/sample size calculation we only need to lower the significance level from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</m:oMath>
                </a14:m>
                <a:r>
                  <a:rPr lang="en-US" sz="28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  <m:r>
                      <a:rPr lang="en-US" sz="32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</m:t>
                    </m:r>
                    <m:r>
                      <a:rPr lang="en-US" sz="32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endParaRPr lang="en-US" sz="28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57200" indent="-457200">
                  <a:spcBef>
                    <a:spcPts val="1200"/>
                  </a:spcBef>
                  <a:buClr>
                    <a:srgbClr val="FFFF00"/>
                  </a:buClr>
                  <a:buSzPct val="80000"/>
                  <a:buFont typeface="Monotype Sorts" panose="05010101010101010101" pitchFamily="2" charset="2"/>
                  <a:buChar char="l"/>
                  <a:defRPr/>
                </a:pPr>
                <a:r>
                  <a:rPr lang="en-US" sz="28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Certain commercial software, like PASS, can handle other quantities like EWER and FDR for simple situations</a:t>
                </a:r>
              </a:p>
              <a:p>
                <a:pPr marL="457200" indent="-457200">
                  <a:spcBef>
                    <a:spcPts val="1200"/>
                  </a:spcBef>
                  <a:buClr>
                    <a:srgbClr val="FFFF00"/>
                  </a:buClr>
                  <a:buSzPct val="80000"/>
                  <a:buFont typeface="Monotype Sorts" panose="05010101010101010101" pitchFamily="2" charset="2"/>
                  <a:buChar char="l"/>
                  <a:defRPr/>
                </a:pPr>
                <a:r>
                  <a:rPr lang="en-US" sz="28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 has many user-contributed packages for power analysis</a:t>
                </a:r>
              </a:p>
              <a:p>
                <a:pPr marL="457200" indent="-457200">
                  <a:spcBef>
                    <a:spcPts val="1200"/>
                  </a:spcBef>
                  <a:buClr>
                    <a:srgbClr val="FFFF00"/>
                  </a:buClr>
                  <a:buSzPct val="80000"/>
                  <a:buFont typeface="Monotype Sorts" panose="05010101010101010101" pitchFamily="2" charset="2"/>
                  <a:buChar char="l"/>
                  <a:defRPr/>
                </a:pPr>
                <a:r>
                  <a:rPr lang="en-US" sz="28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For more complicated situations, power analysis relies on simulation techniques</a:t>
                </a:r>
              </a:p>
              <a:p>
                <a:pPr marL="914400" lvl="1" indent="-457200">
                  <a:spcAft>
                    <a:spcPts val="1800"/>
                  </a:spcAft>
                  <a:buClr>
                    <a:srgbClr val="FFFF00"/>
                  </a:buClr>
                  <a:buSzPct val="80000"/>
                  <a:buFont typeface="Monotype Sorts" panose="05010101010101010101" pitchFamily="2" charset="2"/>
                  <a:buChar char="l"/>
                  <a:defRPr/>
                </a:pPr>
                <a:endParaRPr lang="en-US" sz="32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944" y="1607240"/>
                <a:ext cx="8234314" cy="5416868"/>
              </a:xfrm>
              <a:prstGeom prst="rect">
                <a:avLst/>
              </a:prstGeom>
              <a:blipFill>
                <a:blip r:embed="rId3"/>
                <a:stretch>
                  <a:fillRect l="-666" t="-1239" r="-8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0801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4369" y="485833"/>
            <a:ext cx="67627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Any number of “heads” has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 certain chance to happen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for a perfectly fair coin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4369" y="2517975"/>
            <a:ext cx="57098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If the chance for an actual 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observation is too small, 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the coin might not be fair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40560" y="4877245"/>
            <a:ext cx="6762750" cy="1446550"/>
          </a:xfrm>
          <a:prstGeom prst="rect">
            <a:avLst/>
          </a:prstGeom>
          <a:solidFill>
            <a:srgbClr val="0066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This is the logic behind statistical testing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227" y="1413669"/>
            <a:ext cx="2598154" cy="1981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748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689" y="469979"/>
            <a:ext cx="86246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 Analysis by Simulation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22824" y="1560106"/>
            <a:ext cx="823431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200"/>
              </a:spcBef>
              <a:buClr>
                <a:srgbClr val="FFFF00"/>
              </a:buClr>
              <a:buSzPct val="80000"/>
              <a:buFont typeface="Monotype Sorts" panose="05010101010101010101" pitchFamily="2" charset="2"/>
              <a:buChar char="l"/>
              <a:defRPr/>
            </a:pPr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Through discussion with investigators we identify a number of realistic scenarios for the data to be collected</a:t>
            </a:r>
          </a:p>
          <a:p>
            <a:pPr marL="457200" indent="-457200">
              <a:spcBef>
                <a:spcPts val="1200"/>
              </a:spcBef>
              <a:buClr>
                <a:srgbClr val="FFFF00"/>
              </a:buClr>
              <a:buSzPct val="80000"/>
              <a:buFont typeface="Monotype Sorts" panose="05010101010101010101" pitchFamily="2" charset="2"/>
              <a:buChar char="l"/>
              <a:defRPr/>
            </a:pPr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each scenario, a large number (say 10,000) of datasets are generated, and the specific statistical test is applied to each of them</a:t>
            </a:r>
          </a:p>
          <a:p>
            <a:pPr marL="457200" indent="-457200">
              <a:spcBef>
                <a:spcPts val="1200"/>
              </a:spcBef>
              <a:buClr>
                <a:srgbClr val="FFFF00"/>
              </a:buClr>
              <a:buSzPct val="80000"/>
              <a:buFont typeface="Monotype Sorts" panose="05010101010101010101" pitchFamily="2" charset="2"/>
              <a:buChar char="l"/>
              <a:defRPr/>
            </a:pPr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proportion of datasets with each (false) null hypothesis rejected is an estimate of the power to be expected for that hypothesis under the specific scenario</a:t>
            </a:r>
          </a:p>
        </p:txBody>
      </p:sp>
    </p:spTree>
    <p:extLst>
      <p:ext uri="{BB962C8B-B14F-4D97-AF65-F5344CB8AC3E}">
        <p14:creationId xmlns:p14="http://schemas.microsoft.com/office/powerpoint/2010/main" val="643738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4553" y="767339"/>
            <a:ext cx="8174893" cy="550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spcBef>
                <a:spcPts val="1200"/>
              </a:spcBef>
              <a:buClr>
                <a:srgbClr val="FFFF00"/>
              </a:buClr>
              <a:buSzPct val="80000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We are here to help with your sample size/power analysis; information we need:</a:t>
            </a:r>
          </a:p>
          <a:p>
            <a:pPr marL="457200" indent="-457200">
              <a:lnSpc>
                <a:spcPct val="80000"/>
              </a:lnSpc>
              <a:spcBef>
                <a:spcPts val="1200"/>
              </a:spcBef>
              <a:buClr>
                <a:srgbClr val="FFFF00"/>
              </a:buClr>
              <a:buSzPct val="80000"/>
              <a:buFont typeface="Monotype Sorts" panose="05010101010101010101" pitchFamily="2" charset="2"/>
              <a:buChar char="l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Background and research question</a:t>
            </a:r>
          </a:p>
          <a:p>
            <a:pPr marL="457200" indent="-457200">
              <a:lnSpc>
                <a:spcPct val="80000"/>
              </a:lnSpc>
              <a:spcBef>
                <a:spcPts val="1200"/>
              </a:spcBef>
              <a:buClr>
                <a:srgbClr val="FFFF00"/>
              </a:buClr>
              <a:buSzPct val="80000"/>
              <a:buFont typeface="Monotype Sorts" panose="05010101010101010101" pitchFamily="2" charset="2"/>
              <a:buChar char="l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Target population</a:t>
            </a:r>
          </a:p>
          <a:p>
            <a:pPr marL="457200" indent="-457200">
              <a:lnSpc>
                <a:spcPct val="80000"/>
              </a:lnSpc>
              <a:spcBef>
                <a:spcPts val="1200"/>
              </a:spcBef>
              <a:buClr>
                <a:srgbClr val="FFFF00"/>
              </a:buClr>
              <a:buSzPct val="80000"/>
              <a:buFont typeface="Monotype Sorts" panose="05010101010101010101" pitchFamily="2" charset="2"/>
              <a:buChar char="l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Specific aims</a:t>
            </a:r>
          </a:p>
          <a:p>
            <a:pPr marL="457200" indent="-457200">
              <a:lnSpc>
                <a:spcPct val="80000"/>
              </a:lnSpc>
              <a:spcBef>
                <a:spcPts val="1200"/>
              </a:spcBef>
              <a:buClr>
                <a:srgbClr val="FFFF00"/>
              </a:buClr>
              <a:buSzPct val="80000"/>
              <a:buFont typeface="Monotype Sorts" panose="05010101010101010101" pitchFamily="2" charset="2"/>
              <a:buChar char="l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Outcome measures and other relevant variables</a:t>
            </a:r>
          </a:p>
          <a:p>
            <a:pPr marL="457200" indent="-457200">
              <a:lnSpc>
                <a:spcPct val="80000"/>
              </a:lnSpc>
              <a:spcBef>
                <a:spcPts val="1200"/>
              </a:spcBef>
              <a:buClr>
                <a:srgbClr val="FFFF00"/>
              </a:buClr>
              <a:buSzPct val="80000"/>
              <a:buFont typeface="Monotype Sorts" panose="05010101010101010101" pitchFamily="2" charset="2"/>
              <a:buChar char="l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Approach</a:t>
            </a:r>
          </a:p>
          <a:p>
            <a:pPr marL="457200" indent="-457200">
              <a:lnSpc>
                <a:spcPct val="80000"/>
              </a:lnSpc>
              <a:spcBef>
                <a:spcPts val="1200"/>
              </a:spcBef>
              <a:buClr>
                <a:srgbClr val="FFFF00"/>
              </a:buClr>
              <a:buSzPct val="80000"/>
              <a:buFont typeface="Monotype Sorts" panose="05010101010101010101" pitchFamily="2" charset="2"/>
              <a:buChar char="l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Effect size, mean/median, variability from the literature and/or pilot data</a:t>
            </a:r>
          </a:p>
          <a:p>
            <a:pPr marL="457200" indent="-457200">
              <a:lnSpc>
                <a:spcPct val="80000"/>
              </a:lnSpc>
              <a:spcBef>
                <a:spcPts val="1200"/>
              </a:spcBef>
              <a:buClr>
                <a:srgbClr val="FFFF00"/>
              </a:buClr>
              <a:buSzPct val="80000"/>
              <a:buFont typeface="Monotype Sorts" panose="05010101010101010101" pitchFamily="2" charset="2"/>
              <a:buChar char="l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Your timeline</a:t>
            </a:r>
          </a:p>
        </p:txBody>
      </p:sp>
    </p:spTree>
    <p:extLst>
      <p:ext uri="{BB962C8B-B14F-4D97-AF65-F5344CB8AC3E}">
        <p14:creationId xmlns:p14="http://schemas.microsoft.com/office/powerpoint/2010/main" val="315453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06620"/>
            <a:ext cx="9144000" cy="64633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+mj-lt"/>
              </a:rPr>
              <a:t>Biostatistics &amp; Study Design Services </a:t>
            </a:r>
            <a:r>
              <a:rPr lang="en-US" sz="3600" dirty="0">
                <a:solidFill>
                  <a:srgbClr val="002060"/>
                </a:solidFill>
                <a:latin typeface="+mj-lt"/>
              </a:rPr>
              <a:t>webpage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950498"/>
            <a:ext cx="9144000" cy="477054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>
              <a:spcBef>
                <a:spcPts val="2400"/>
              </a:spcBef>
              <a:spcAft>
                <a:spcPts val="2400"/>
              </a:spcAft>
            </a:pPr>
            <a:r>
              <a:rPr lang="en-US" sz="2500" dirty="0">
                <a:solidFill>
                  <a:srgbClr val="1730E7"/>
                </a:solidFill>
                <a:latin typeface="Arial Narrow" panose="020B060602020203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https://phoenixmed.arizona.edu/research/resources/biostatistics-services</a:t>
            </a:r>
            <a:endParaRPr lang="en-US" sz="2500" dirty="0">
              <a:solidFill>
                <a:srgbClr val="1730E7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Graphical user interface, text, application, website&#10;&#10;Description automatically generated">
            <a:extLst>
              <a:ext uri="{FF2B5EF4-FFF2-40B4-BE49-F238E27FC236}">
                <a16:creationId xmlns:a16="http://schemas.microsoft.com/office/drawing/2014/main" id="{2FF52612-E4AE-4085-89F5-085A3D25DA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2109"/>
            <a:ext cx="9144000" cy="5075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48044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4008"/>
            <a:ext cx="9144000" cy="5589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5881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72" y="1857376"/>
            <a:ext cx="7991805" cy="419100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</p:pic>
      <p:sp>
        <p:nvSpPr>
          <p:cNvPr id="3" name="TextBox 2"/>
          <p:cNvSpPr txBox="1"/>
          <p:nvPr/>
        </p:nvSpPr>
        <p:spPr>
          <a:xfrm>
            <a:off x="1606294" y="934044"/>
            <a:ext cx="64960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Inference</a:t>
            </a:r>
            <a:r>
              <a:rPr lang="en-US" sz="4400" dirty="0"/>
              <a:t> - </a:t>
            </a:r>
            <a:r>
              <a:rPr lang="en-US" sz="4400" i="1" dirty="0"/>
              <a:t>conclusion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6483" y="302350"/>
            <a:ext cx="8509649" cy="707886"/>
          </a:xfrm>
          <a:prstGeom prst="rect">
            <a:avLst/>
          </a:prstGeom>
          <a:solidFill>
            <a:srgbClr val="006699"/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Hypothesis testing is about inference</a:t>
            </a:r>
          </a:p>
        </p:txBody>
      </p:sp>
    </p:spTree>
    <p:extLst>
      <p:ext uri="{BB962C8B-B14F-4D97-AF65-F5344CB8AC3E}">
        <p14:creationId xmlns:p14="http://schemas.microsoft.com/office/powerpoint/2010/main" val="7903739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9651" y="200027"/>
            <a:ext cx="69839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Statistical Inference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71502" y="1121866"/>
            <a:ext cx="846772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Based on </a:t>
            </a:r>
            <a:r>
              <a:rPr lang="en-US" sz="3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observed data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sz="3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sample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and certain </a:t>
            </a:r>
            <a:r>
              <a:rPr lang="en-US" sz="3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assumptions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about the </a:t>
            </a:r>
            <a:r>
              <a:rPr lang="en-US" sz="3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distribution of data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we can deduce properties of certain </a:t>
            </a:r>
            <a:r>
              <a:rPr lang="en-US" sz="3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parameters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in a </a:t>
            </a:r>
            <a:r>
              <a:rPr lang="en-US" sz="3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population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936" y="3514727"/>
            <a:ext cx="4351364" cy="3044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3700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9651" y="200027"/>
            <a:ext cx="69839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Statistical Inference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1165" y="4382115"/>
            <a:ext cx="81248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We are assuming that the sample data is </a:t>
            </a:r>
            <a:r>
              <a:rPr lang="en-US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representative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meets assumptions</a:t>
            </a:r>
            <a:r>
              <a:rPr lang="en-US" dirty="0">
                <a:solidFill>
                  <a:srgbClr val="FFFF00"/>
                </a:solidFill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4089" y="1074612"/>
            <a:ext cx="4405313" cy="3202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7657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2407</TotalTime>
  <Words>2390</Words>
  <Application>Microsoft Office PowerPoint</Application>
  <PresentationFormat>On-screen Show (4:3)</PresentationFormat>
  <Paragraphs>319</Paragraphs>
  <Slides>63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72" baseType="lpstr">
      <vt:lpstr>Arial</vt:lpstr>
      <vt:lpstr>Arial Narrow</vt:lpstr>
      <vt:lpstr>Calibri</vt:lpstr>
      <vt:lpstr>Cambria Math</vt:lpstr>
      <vt:lpstr>Comic Sans MS</vt:lpstr>
      <vt:lpstr>Monotype Sorts</vt:lpstr>
      <vt:lpstr>Tw Cen MT</vt:lpstr>
      <vt:lpstr>Wingdings</vt:lpstr>
      <vt:lpstr>Circuit</vt:lpstr>
      <vt:lpstr>Introduction to POWER ANALYSIS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Steps of A Hypothesis Testing Procedure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 Analysis</dc:title>
  <dc:creator>Hu, Chengcheng - (hucc)</dc:creator>
  <cp:lastModifiedBy>Hu, Chengcheng - (hucc)</cp:lastModifiedBy>
  <cp:revision>154</cp:revision>
  <cp:lastPrinted>2018-10-16T23:20:48Z</cp:lastPrinted>
  <dcterms:created xsi:type="dcterms:W3CDTF">2018-05-09T18:40:20Z</dcterms:created>
  <dcterms:modified xsi:type="dcterms:W3CDTF">2024-10-10T18:21:47Z</dcterms:modified>
</cp:coreProperties>
</file>