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65"/>
  </p:notesMasterIdLst>
  <p:handoutMasterIdLst>
    <p:handoutMasterId r:id="rId66"/>
  </p:handoutMasterIdLst>
  <p:sldIdLst>
    <p:sldId id="256" r:id="rId2"/>
    <p:sldId id="328" r:id="rId3"/>
    <p:sldId id="337" r:id="rId4"/>
    <p:sldId id="257" r:id="rId5"/>
    <p:sldId id="258" r:id="rId6"/>
    <p:sldId id="259" r:id="rId7"/>
    <p:sldId id="321" r:id="rId8"/>
    <p:sldId id="260" r:id="rId9"/>
    <p:sldId id="320" r:id="rId10"/>
    <p:sldId id="264" r:id="rId11"/>
    <p:sldId id="278" r:id="rId12"/>
    <p:sldId id="295" r:id="rId13"/>
    <p:sldId id="270" r:id="rId14"/>
    <p:sldId id="272" r:id="rId15"/>
    <p:sldId id="279" r:id="rId16"/>
    <p:sldId id="276" r:id="rId17"/>
    <p:sldId id="277" r:id="rId18"/>
    <p:sldId id="263" r:id="rId19"/>
    <p:sldId id="261" r:id="rId20"/>
    <p:sldId id="267" r:id="rId21"/>
    <p:sldId id="294" r:id="rId22"/>
    <p:sldId id="268" r:id="rId23"/>
    <p:sldId id="280" r:id="rId24"/>
    <p:sldId id="296" r:id="rId25"/>
    <p:sldId id="298" r:id="rId26"/>
    <p:sldId id="329" r:id="rId27"/>
    <p:sldId id="325" r:id="rId28"/>
    <p:sldId id="274" r:id="rId29"/>
    <p:sldId id="265" r:id="rId30"/>
    <p:sldId id="273" r:id="rId31"/>
    <p:sldId id="290" r:id="rId32"/>
    <p:sldId id="291" r:id="rId33"/>
    <p:sldId id="292" r:id="rId34"/>
    <p:sldId id="327" r:id="rId35"/>
    <p:sldId id="293" r:id="rId36"/>
    <p:sldId id="271" r:id="rId37"/>
    <p:sldId id="326" r:id="rId38"/>
    <p:sldId id="281" r:id="rId39"/>
    <p:sldId id="287" r:id="rId40"/>
    <p:sldId id="286" r:id="rId41"/>
    <p:sldId id="269" r:id="rId42"/>
    <p:sldId id="302" r:id="rId43"/>
    <p:sldId id="266" r:id="rId44"/>
    <p:sldId id="304" r:id="rId45"/>
    <p:sldId id="305" r:id="rId46"/>
    <p:sldId id="307" r:id="rId47"/>
    <p:sldId id="299" r:id="rId48"/>
    <p:sldId id="301" r:id="rId49"/>
    <p:sldId id="300" r:id="rId50"/>
    <p:sldId id="310" r:id="rId51"/>
    <p:sldId id="311" r:id="rId52"/>
    <p:sldId id="324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8" r:id="rId61"/>
    <p:sldId id="289" r:id="rId62"/>
    <p:sldId id="318" r:id="rId63"/>
    <p:sldId id="322" r:id="rId6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55D"/>
    <a:srgbClr val="1730E7"/>
    <a:srgbClr val="006699"/>
    <a:srgbClr val="B9E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7" autoAdjust="0"/>
    <p:restoredTop sz="86410"/>
  </p:normalViewPr>
  <p:slideViewPr>
    <p:cSldViewPr snapToGrid="0">
      <p:cViewPr varScale="1">
        <p:scale>
          <a:sx n="61" d="100"/>
          <a:sy n="61" d="100"/>
        </p:scale>
        <p:origin x="462" y="27"/>
      </p:cViewPr>
      <p:guideLst/>
    </p:cSldViewPr>
  </p:slideViewPr>
  <p:outlineViewPr>
    <p:cViewPr>
      <p:scale>
        <a:sx n="33" d="100"/>
        <a:sy n="33" d="100"/>
      </p:scale>
      <p:origin x="0" y="-490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46BB8D-36BC-4A31-9F45-D271F2514C7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FBD2CC-ECBC-4BEB-865D-FE207085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75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2000F-DD6F-41CD-B6DF-0040604D65D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6F9D6-746E-4810-BE92-436525D8F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9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65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factors: loss to follow-up, adherence,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39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0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21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6F9D6-746E-4810-BE92-436525D8F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436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75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6F9D6-746E-4810-BE92-436525D8F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365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72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8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6F9D6-746E-4810-BE92-436525D8F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871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3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6F9D6-746E-4810-BE92-436525D8F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55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92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93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34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91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66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7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91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76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3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99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6F9D6-746E-4810-BE92-436525D8F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67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39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2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this testing framework we never say to “accept H</a:t>
            </a:r>
            <a:r>
              <a:rPr lang="en-US" sz="1100" baseline="-25000" dirty="0"/>
              <a:t>0</a:t>
            </a:r>
            <a:r>
              <a:rPr lang="en-US" baseline="0" dirty="0"/>
              <a:t>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1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33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9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" y="2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4"/>
            <a:ext cx="2057400" cy="365125"/>
          </a:xfrm>
        </p:spPr>
        <p:txBody>
          <a:bodyPr/>
          <a:lstStyle/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8" y="5410204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4" y="5410202"/>
            <a:ext cx="578317" cy="365125"/>
          </a:xfrm>
        </p:spPr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2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4304667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9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1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4419602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9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2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92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134044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69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9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60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6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6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01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61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1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3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7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3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0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2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8" y="609602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4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1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9"/>
            <a:ext cx="2057400" cy="365125"/>
          </a:xfrm>
        </p:spPr>
        <p:txBody>
          <a:bodyPr/>
          <a:lstStyle/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8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2" y="5883277"/>
            <a:ext cx="578317" cy="365125"/>
          </a:xfrm>
        </p:spPr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9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8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6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9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3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073400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3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073400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9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2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30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1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30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6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7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8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2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1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9C8C5-ADE4-44EB-8C6E-D1B8D520B3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8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2" y="5883277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25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bc-treo-biostat@arizo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power.hhu.d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mple-size.net/" TargetMode="External"/><Relationship Id="rId5" Type="http://schemas.openxmlformats.org/officeDocument/2006/relationships/hyperlink" Target="https://cqsclinical.app.vumc.org/ps/" TargetMode="External"/><Relationship Id="rId4" Type="http://schemas.openxmlformats.org/officeDocument/2006/relationships/hyperlink" Target="https://powerandsamplesize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gpower.hhu.de/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phoenixmed.arizona.edu/research/resources/biostatistics-services" TargetMode="Externa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634" y="668795"/>
            <a:ext cx="7067917" cy="207897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6600" cap="none" dirty="0"/>
              <a:t>Introduction to</a:t>
            </a:r>
            <a:br>
              <a:rPr lang="en-US" sz="6600" cap="none" dirty="0"/>
            </a:br>
            <a:r>
              <a:rPr lang="en-US" sz="6600" cap="none" dirty="0"/>
              <a:t>POWER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6757" y="3059831"/>
            <a:ext cx="7067917" cy="19045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Chengcheng Hu, PhD</a:t>
            </a:r>
          </a:p>
          <a:p>
            <a:pPr>
              <a:spcBef>
                <a:spcPts val="0"/>
              </a:spcBef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pbc-treo-biostat@arizona.edu</a:t>
            </a: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Biostatistics and Study Design Service</a:t>
            </a:r>
          </a:p>
          <a:p>
            <a:pPr>
              <a:spcBef>
                <a:spcPts val="0"/>
              </a:spcBef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University of Arizona College of Medicine-Phoenix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13" y="5880426"/>
            <a:ext cx="3340682" cy="6402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91" y="5880427"/>
            <a:ext cx="3448458" cy="64029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531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994" y="217612"/>
            <a:ext cx="772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Hypotheses to Be Tested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413" y="1287630"/>
            <a:ext cx="8072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Null hypothesis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No effect / No difference / No   	relationship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112" y="3360122"/>
            <a:ext cx="8405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Alternative hypothesis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(or called Research hypothesis)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	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New discovery: Effect / Difference	/ Relationship</a:t>
            </a:r>
          </a:p>
        </p:txBody>
      </p:sp>
    </p:spTree>
    <p:extLst>
      <p:ext uri="{BB962C8B-B14F-4D97-AF65-F5344CB8AC3E}">
        <p14:creationId xmlns:p14="http://schemas.microsoft.com/office/powerpoint/2010/main" val="33561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52" y="200027"/>
            <a:ext cx="7915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of Hypothesis Testing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432" y="1179471"/>
            <a:ext cx="807534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no effect or no difference</a:t>
            </a:r>
          </a:p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Assuming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true, calculate the probability of observing the actual result or anything more extreme – this probability is called </a:t>
            </a:r>
            <a:r>
              <a:rPr lang="en-US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-value</a:t>
            </a:r>
          </a:p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p-value is too small, say below a nominal value (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level </a:t>
            </a:r>
            <a:r>
              <a:rPr lang="el-GR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), we reject </a:t>
            </a:r>
            <a:r>
              <a:rPr lang="en-US" sz="32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i="1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conclude that </a:t>
            </a:r>
            <a:r>
              <a:rPr lang="en-US" sz="32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i="1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true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4460" y="148899"/>
            <a:ext cx="8154650" cy="87230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of A Hypothesis Testing Procedure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60216" y="1021200"/>
            <a:ext cx="8683143" cy="5227200"/>
          </a:xfrm>
        </p:spPr>
        <p:txBody>
          <a:bodyPr>
            <a:noAutofit/>
          </a:bodyPr>
          <a:lstStyle/>
          <a:p>
            <a:pPr marL="547688" indent="-547688">
              <a:spcBef>
                <a:spcPts val="0"/>
              </a:spcBef>
              <a:buSzPct val="110000"/>
              <a:buFontTx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State the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research/alternative hypothesis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(e.g. drug has an effect compared to placebo)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7688" indent="-547688">
              <a:spcBef>
                <a:spcPts val="0"/>
              </a:spcBef>
              <a:buSzPct val="110000"/>
              <a:buFontTx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State the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 hypothesis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(e.g. no drug effect)</a:t>
            </a:r>
          </a:p>
          <a:p>
            <a:pPr marL="547688" indent="-547688">
              <a:spcBef>
                <a:spcPts val="0"/>
              </a:spcBef>
              <a:buSzPct val="110000"/>
              <a:buFontTx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a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statistic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based on data</a:t>
            </a:r>
          </a:p>
          <a:p>
            <a:pPr marL="547688" indent="-547688">
              <a:lnSpc>
                <a:spcPct val="100000"/>
              </a:lnSpc>
              <a:spcBef>
                <a:spcPts val="0"/>
              </a:spcBef>
              <a:buSzPct val="110000"/>
              <a:buFontTx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p-value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if the null hypothesis is true, the probability of observing a value of the test statistic as extreme as or more extreme than the actually observed value</a:t>
            </a:r>
          </a:p>
          <a:p>
            <a:pPr marL="547688" indent="-547688">
              <a:lnSpc>
                <a:spcPct val="100000"/>
              </a:lnSpc>
              <a:spcBef>
                <a:spcPts val="0"/>
              </a:spcBef>
              <a:buSzPct val="110000"/>
              <a:buFontTx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the p-value is smaller than the pre-determined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level (usually 0.05),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reject the null hypothesis and conclude that the alternative hypothesis is true</a:t>
            </a:r>
          </a:p>
        </p:txBody>
      </p:sp>
    </p:spTree>
    <p:extLst>
      <p:ext uri="{BB962C8B-B14F-4D97-AF65-F5344CB8AC3E}">
        <p14:creationId xmlns:p14="http://schemas.microsoft.com/office/powerpoint/2010/main" val="38878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" y="1657727"/>
            <a:ext cx="6686093" cy="4460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456" y="513750"/>
            <a:ext cx="7909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far away the parameter estimate is from the null value to be unusual enough to reject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3650E2-8FD6-4727-88D8-AAF02F0DD67B}"/>
              </a:ext>
            </a:extLst>
          </p:cNvPr>
          <p:cNvSpPr txBox="1"/>
          <p:nvPr/>
        </p:nvSpPr>
        <p:spPr>
          <a:xfrm>
            <a:off x="900897" y="6308350"/>
            <a:ext cx="6761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from J. Frost, https://statisticsbyjim.com/hypothesis-testing/hypothesis-tests-significance-levels-alpha-p-values/</a:t>
            </a:r>
          </a:p>
        </p:txBody>
      </p:sp>
    </p:spTree>
    <p:extLst>
      <p:ext uri="{BB962C8B-B14F-4D97-AF65-F5344CB8AC3E}">
        <p14:creationId xmlns:p14="http://schemas.microsoft.com/office/powerpoint/2010/main" val="3554622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658" y="377435"/>
            <a:ext cx="7959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Outcomes of A Testing Procedure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211776"/>
              </p:ext>
            </p:extLst>
          </p:nvPr>
        </p:nvGraphicFramePr>
        <p:xfrm>
          <a:off x="1790710" y="2433536"/>
          <a:ext cx="7080625" cy="368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283">
                  <a:extLst>
                    <a:ext uri="{9D8B030D-6E8A-4147-A177-3AD203B41FA5}">
                      <a16:colId xmlns:a16="http://schemas.microsoft.com/office/drawing/2014/main" val="3123053461"/>
                    </a:ext>
                  </a:extLst>
                </a:gridCol>
                <a:gridCol w="2557171">
                  <a:extLst>
                    <a:ext uri="{9D8B030D-6E8A-4147-A177-3AD203B41FA5}">
                      <a16:colId xmlns:a16="http://schemas.microsoft.com/office/drawing/2014/main" val="3633962195"/>
                    </a:ext>
                  </a:extLst>
                </a:gridCol>
                <a:gridCol w="2557171">
                  <a:extLst>
                    <a:ext uri="{9D8B030D-6E8A-4147-A177-3AD203B41FA5}">
                      <a16:colId xmlns:a16="http://schemas.microsoft.com/office/drawing/2014/main" val="3774548873"/>
                    </a:ext>
                  </a:extLst>
                </a:gridCol>
              </a:tblGrid>
              <a:tr h="1476032">
                <a:tc>
                  <a:txBody>
                    <a:bodyPr/>
                    <a:lstStyle/>
                    <a:p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Null hypothesis</a:t>
                      </a:r>
                      <a:endParaRPr lang="en-US" sz="3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r>
                        <a:rPr kumimoji="0" lang="en-US" sz="3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FALSE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Null hypothesis </a:t>
                      </a:r>
                      <a:r>
                        <a:rPr kumimoji="0" lang="en-US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r>
                        <a:rPr kumimoji="0" lang="en-US" sz="3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TRUE</a:t>
                      </a:r>
                      <a:endParaRPr lang="en-US" sz="32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956087"/>
                  </a:ext>
                </a:extLst>
              </a:tr>
              <a:tr h="1067187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 </a:t>
                      </a:r>
                      <a:r>
                        <a:rPr lang="en-US" sz="3200" b="1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b="1" i="1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Wrong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197041"/>
                  </a:ext>
                </a:extLst>
              </a:tr>
              <a:tr h="1067187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to Reject </a:t>
                      </a:r>
                      <a:r>
                        <a:rPr lang="en-US" sz="3200" b="1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b="1" i="1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Wrong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32235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17013" y="1838066"/>
            <a:ext cx="166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Truth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43" y="4499969"/>
            <a:ext cx="1700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Your decision</a:t>
            </a:r>
          </a:p>
        </p:txBody>
      </p:sp>
    </p:spTree>
    <p:extLst>
      <p:ext uri="{BB962C8B-B14F-4D97-AF65-F5344CB8AC3E}">
        <p14:creationId xmlns:p14="http://schemas.microsoft.com/office/powerpoint/2010/main" val="209801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987" y="408172"/>
            <a:ext cx="8110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Outcomes of A Testing Procedure (with probabilities)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715521"/>
              </p:ext>
            </p:extLst>
          </p:nvPr>
        </p:nvGraphicFramePr>
        <p:xfrm>
          <a:off x="269827" y="1873721"/>
          <a:ext cx="8507463" cy="4544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66">
                  <a:extLst>
                    <a:ext uri="{9D8B030D-6E8A-4147-A177-3AD203B41FA5}">
                      <a16:colId xmlns:a16="http://schemas.microsoft.com/office/drawing/2014/main" val="3123053461"/>
                    </a:ext>
                  </a:extLst>
                </a:gridCol>
                <a:gridCol w="2959276">
                  <a:extLst>
                    <a:ext uri="{9D8B030D-6E8A-4147-A177-3AD203B41FA5}">
                      <a16:colId xmlns:a16="http://schemas.microsoft.com/office/drawing/2014/main" val="3633962195"/>
                    </a:ext>
                  </a:extLst>
                </a:gridCol>
                <a:gridCol w="2835821">
                  <a:extLst>
                    <a:ext uri="{9D8B030D-6E8A-4147-A177-3AD203B41FA5}">
                      <a16:colId xmlns:a16="http://schemas.microsoft.com/office/drawing/2014/main" val="3774548873"/>
                    </a:ext>
                  </a:extLst>
                </a:gridCol>
              </a:tblGrid>
              <a:tr h="1471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Null hypothesis </a:t>
                      </a:r>
                      <a:r>
                        <a:rPr lang="en-US" sz="32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i="1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3200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FALSE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Null hypothesis </a:t>
                      </a:r>
                      <a:r>
                        <a:rPr lang="en-US" sz="32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i="1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3200" i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TRUE</a:t>
                      </a:r>
                      <a:endParaRPr lang="en-US" sz="32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956087"/>
                  </a:ext>
                </a:extLst>
              </a:tr>
              <a:tr h="1355788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 </a:t>
                      </a:r>
                      <a:r>
                        <a:rPr lang="en-US" sz="3200" b="1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b="1" i="1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 decision</a:t>
                      </a:r>
                    </a:p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 </a:t>
                      </a:r>
                      <a:r>
                        <a:rPr lang="el-GR" sz="2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error</a:t>
                      </a:r>
                    </a:p>
                    <a:p>
                      <a:pPr algn="ctr"/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l-GR" sz="3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197041"/>
                  </a:ext>
                </a:extLst>
              </a:tr>
              <a:tr h="1557713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to Reject</a:t>
                      </a:r>
                      <a:r>
                        <a:rPr lang="en-US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b="1" i="1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(</a:t>
                      </a:r>
                      <a:r>
                        <a:rPr lang="el-GR" sz="2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 decision</a:t>
                      </a:r>
                    </a:p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</a:t>
                      </a:r>
                      <a:r>
                        <a:rPr lang="el-GR" sz="2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322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257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48" y="449586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Errors of A Testing Procedure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536" y="1750578"/>
            <a:ext cx="794922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Type I error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with probability </a:t>
            </a:r>
            <a:r>
              <a:rPr lang="el-GR" sz="3600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finding an effect that is not there 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Type II error (with probability </a:t>
            </a:r>
            <a:r>
              <a:rPr lang="el-GR" sz="36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): not finding an effect that actually exists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Power is equal to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el-GR" sz="36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(one minus the type II error probability)</a:t>
            </a:r>
          </a:p>
        </p:txBody>
      </p:sp>
    </p:spTree>
    <p:extLst>
      <p:ext uri="{BB962C8B-B14F-4D97-AF65-F5344CB8AC3E}">
        <p14:creationId xmlns:p14="http://schemas.microsoft.com/office/powerpoint/2010/main" val="26379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5020" y="443615"/>
                <a:ext cx="79906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Commonly Used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20" y="443615"/>
                <a:ext cx="7990609" cy="707886"/>
              </a:xfrm>
              <a:prstGeom prst="rect">
                <a:avLst/>
              </a:prstGeom>
              <a:blipFill>
                <a:blip r:embed="rId2"/>
                <a:stretch>
                  <a:fillRect l="-2670" t="-15517" r="-1754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4637" y="1688892"/>
            <a:ext cx="766684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Maximum probability of type I error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is commonly set at 0.05, though other values could be used depending on the study</a:t>
            </a:r>
          </a:p>
          <a:p>
            <a:pPr marL="571500" indent="-5715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Target power level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l-GR" sz="3600" i="1" dirty="0">
                <a:latin typeface="Arial" panose="020B0604020202020204" pitchFamily="34" charset="0"/>
                <a:cs typeface="Arial" panose="020B0604020202020204" pitchFamily="34" charset="0"/>
              </a:rPr>
              <a:t> 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): typically, 0.8 is required and 0.9 is desirable</a:t>
            </a:r>
          </a:p>
        </p:txBody>
      </p:sp>
    </p:spTree>
    <p:extLst>
      <p:ext uri="{BB962C8B-B14F-4D97-AF65-F5344CB8AC3E}">
        <p14:creationId xmlns:p14="http://schemas.microsoft.com/office/powerpoint/2010/main" val="367370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6510" y="534456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787" y="1843952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Power – probability that you will find a statistically significant difference when a difference actually exists (you reject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when you should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10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3438" y="627345"/>
            <a:ext cx="819553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FF00"/>
              </a:buClr>
              <a:buSzPct val="80000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Factors that affect power: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Experimental design (including outcome measures and statistical methods)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Level of significance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size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Effect size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Other factors (attrition, etc.)</a:t>
            </a:r>
          </a:p>
        </p:txBody>
      </p:sp>
    </p:spTree>
    <p:extLst>
      <p:ext uri="{BB962C8B-B14F-4D97-AF65-F5344CB8AC3E}">
        <p14:creationId xmlns:p14="http://schemas.microsoft.com/office/powerpoint/2010/main" val="329942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573" y="498965"/>
            <a:ext cx="707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785" y="1847687"/>
            <a:ext cx="76962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the context and basic concepts of power analysis and sample size determination</a:t>
            </a:r>
          </a:p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recognize the information needed to perform power analysis</a:t>
            </a:r>
          </a:p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perform power analysis for simple study designs using a free software</a:t>
            </a:r>
          </a:p>
        </p:txBody>
      </p:sp>
    </p:spTree>
    <p:extLst>
      <p:ext uri="{BB962C8B-B14F-4D97-AF65-F5344CB8AC3E}">
        <p14:creationId xmlns:p14="http://schemas.microsoft.com/office/powerpoint/2010/main" val="20808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7826" y="552452"/>
            <a:ext cx="481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do first?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838200" y="1400175"/>
            <a:ext cx="6972300" cy="37528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907334">
            <a:off x="2381252" y="2009777"/>
            <a:ext cx="4286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Study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Significance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Sample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Effect size….</a:t>
            </a:r>
          </a:p>
        </p:txBody>
      </p:sp>
    </p:spTree>
    <p:extLst>
      <p:ext uri="{BB962C8B-B14F-4D97-AF65-F5344CB8AC3E}">
        <p14:creationId xmlns:p14="http://schemas.microsoft.com/office/powerpoint/2010/main" val="2947525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850" y="400052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that affect power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879" y="1504950"/>
            <a:ext cx="8050823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design (including outcome measures and statistical methods)</a:t>
            </a:r>
          </a:p>
          <a:p>
            <a:pPr marL="571500" indent="-571500">
              <a:spcAft>
                <a:spcPts val="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Level of significance</a:t>
            </a:r>
          </a:p>
          <a:p>
            <a:pPr marL="571500" indent="-571500">
              <a:spcAft>
                <a:spcPts val="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size</a:t>
            </a:r>
          </a:p>
          <a:p>
            <a:pPr marL="571500" indent="-571500">
              <a:spcAft>
                <a:spcPts val="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Effect size</a:t>
            </a:r>
          </a:p>
          <a:p>
            <a:pPr marL="571500" indent="-571500">
              <a:spcAft>
                <a:spcPts val="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Other factors (attrition, etc.)</a:t>
            </a:r>
          </a:p>
        </p:txBody>
      </p:sp>
    </p:spTree>
    <p:extLst>
      <p:ext uri="{BB962C8B-B14F-4D97-AF65-F5344CB8AC3E}">
        <p14:creationId xmlns:p14="http://schemas.microsoft.com/office/powerpoint/2010/main" val="2023554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152" y="428627"/>
            <a:ext cx="5419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Question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6583" y="1429034"/>
            <a:ext cx="773083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8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Research hypothesis </a:t>
            </a:r>
            <a:r>
              <a:rPr lang="en-US" sz="36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i="1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 what do you expect to happen?</a:t>
            </a:r>
          </a:p>
          <a:p>
            <a:pPr marL="914400" lvl="1" indent="-457200">
              <a:spcBef>
                <a:spcPts val="12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on treatment A has lower systolic blood pressure than group on treatment B</a:t>
            </a:r>
          </a:p>
          <a:p>
            <a:pPr marL="914400" lvl="1" indent="-457200">
              <a:spcBef>
                <a:spcPts val="12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with a certain trait is more likely to get sick compared to group without trait</a:t>
            </a:r>
          </a:p>
          <a:p>
            <a:pPr marL="571500" indent="-571500">
              <a:spcBef>
                <a:spcPts val="18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 hypothesis </a:t>
            </a:r>
            <a:r>
              <a:rPr lang="en-US" sz="36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i="1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 expected effect in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29115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4701" y="420353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4820" y="1374033"/>
            <a:ext cx="78585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Prospective study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Retrospective study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Cohort study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Case-control study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Cross-sectional study/survey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Randomized controlled trial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etc., etc.</a:t>
            </a:r>
          </a:p>
        </p:txBody>
      </p:sp>
    </p:spTree>
    <p:extLst>
      <p:ext uri="{BB962C8B-B14F-4D97-AF65-F5344CB8AC3E}">
        <p14:creationId xmlns:p14="http://schemas.microsoft.com/office/powerpoint/2010/main" val="118802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073" y="429821"/>
            <a:ext cx="8609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Measure to Address 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Research Question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699" y="1653429"/>
            <a:ext cx="78852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Continuous / numerical</a:t>
            </a:r>
          </a:p>
          <a:p>
            <a:pPr marL="457200" indent="-457200">
              <a:spcBef>
                <a:spcPts val="10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Normally distributed continuous</a:t>
            </a:r>
          </a:p>
          <a:p>
            <a:pPr marL="457200" indent="-457200">
              <a:spcBef>
                <a:spcPts val="10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Binary</a:t>
            </a:r>
          </a:p>
          <a:p>
            <a:pPr marL="457200" indent="-457200">
              <a:spcBef>
                <a:spcPts val="10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Multi-level / multi-categorical</a:t>
            </a:r>
          </a:p>
          <a:p>
            <a:pPr marL="457200" indent="-457200">
              <a:spcBef>
                <a:spcPts val="10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</a:p>
          <a:p>
            <a:pPr marL="457200" indent="-457200">
              <a:spcBef>
                <a:spcPts val="10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Survival time (right-censored)</a:t>
            </a:r>
          </a:p>
          <a:p>
            <a:pPr marL="457200" indent="-457200">
              <a:spcBef>
                <a:spcPts val="10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Independent vs. correlated data</a:t>
            </a:r>
          </a:p>
        </p:txBody>
      </p:sp>
    </p:spTree>
    <p:extLst>
      <p:ext uri="{BB962C8B-B14F-4D97-AF65-F5344CB8AC3E}">
        <p14:creationId xmlns:p14="http://schemas.microsoft.com/office/powerpoint/2010/main" val="3845670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385" y="489509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of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791" y="1820154"/>
            <a:ext cx="762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Compare one-sample mean/proportion to a fixed value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Two-sample comparison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More than two samples/groups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Regression / correlative analysis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Estimation of certain parameters</a:t>
            </a:r>
          </a:p>
        </p:txBody>
      </p:sp>
    </p:spTree>
    <p:extLst>
      <p:ext uri="{BB962C8B-B14F-4D97-AF65-F5344CB8AC3E}">
        <p14:creationId xmlns:p14="http://schemas.microsoft.com/office/powerpoint/2010/main" val="1887997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3438" y="627345"/>
            <a:ext cx="819553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FF00"/>
              </a:buClr>
              <a:buSzPct val="80000"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that affect power: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design (including outcome measures and statistical methods)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significance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size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factors (attrition, etc.)</a:t>
            </a:r>
          </a:p>
        </p:txBody>
      </p:sp>
    </p:spTree>
    <p:extLst>
      <p:ext uri="{BB962C8B-B14F-4D97-AF65-F5344CB8AC3E}">
        <p14:creationId xmlns:p14="http://schemas.microsoft.com/office/powerpoint/2010/main" val="3173019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211" y="443617"/>
            <a:ext cx="6257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Size (ES)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4637" y="1425125"/>
                <a:ext cx="7666844" cy="5877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spcAft>
                    <a:spcPts val="12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Magnitude of difference / strength of correlation</a:t>
                </a:r>
              </a:p>
              <a:p>
                <a:pPr marL="571500" indent="-571500">
                  <a:spcAft>
                    <a:spcPts val="12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two-group comparisons, ES is commonly defined as </a:t>
                </a:r>
                <a:r>
                  <a:rPr lang="en-US" sz="3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standardized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mean difference; when the groups have identical standard deviation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spcAft>
                    <a:spcPts val="1200"/>
                  </a:spcAft>
                  <a:buClr>
                    <a:srgbClr val="FFFF00"/>
                  </a:buClr>
                  <a:buSzPct val="80000"/>
                  <a:defRPr/>
                </a:pPr>
                <a:r>
                  <a:rPr lang="en-US" sz="360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den>
                    </m:f>
                  </m:oMath>
                </a14:m>
                <a:endParaRPr lang="en-US" sz="3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spcAft>
                    <a:spcPts val="12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 size depends on both absolute difference and variability</a:t>
                </a:r>
              </a:p>
              <a:p>
                <a:pPr>
                  <a:spcAft>
                    <a:spcPts val="1800"/>
                  </a:spcAft>
                  <a:buClr>
                    <a:srgbClr val="FFFF00"/>
                  </a:buClr>
                  <a:buSzPct val="80000"/>
                  <a:defRPr/>
                </a:pPr>
                <a:endParaRPr lang="en-US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37" y="1425125"/>
                <a:ext cx="7666844" cy="5877763"/>
              </a:xfrm>
              <a:prstGeom prst="rect">
                <a:avLst/>
              </a:prstGeom>
              <a:blipFill>
                <a:blip r:embed="rId3"/>
                <a:stretch>
                  <a:fillRect l="-954" t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14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5923" y="1382286"/>
            <a:ext cx="74797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Clr>
                <a:srgbClr val="FFFF00"/>
              </a:buClr>
              <a:buSzPct val="80000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When other factors are fixed, power increases for</a:t>
            </a:r>
          </a:p>
          <a:p>
            <a:pPr marL="571500" indent="-571500">
              <a:spcAft>
                <a:spcPts val="24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larger sample size</a:t>
            </a:r>
          </a:p>
          <a:p>
            <a:pPr marL="571500" indent="-571500">
              <a:spcAft>
                <a:spcPts val="24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larger significance level (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>
              <a:spcAft>
                <a:spcPts val="24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larger effect size</a:t>
            </a:r>
          </a:p>
        </p:txBody>
      </p:sp>
    </p:spTree>
    <p:extLst>
      <p:ext uri="{BB962C8B-B14F-4D97-AF65-F5344CB8AC3E}">
        <p14:creationId xmlns:p14="http://schemas.microsoft.com/office/powerpoint/2010/main" val="4054619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26" y="1047681"/>
            <a:ext cx="5039400" cy="4655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251" y="266700"/>
            <a:ext cx="744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 for power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4841" y="5776120"/>
            <a:ext cx="753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any three, the fourth can be determined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5108" y="6591299"/>
            <a:ext cx="6882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Originally taken from D. </a:t>
            </a:r>
            <a:r>
              <a:rPr lang="en-US" sz="1200" dirty="0" err="1"/>
              <a:t>Bondareva</a:t>
            </a:r>
            <a:r>
              <a:rPr lang="en-US" sz="1200" dirty="0"/>
              <a:t>, 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dbondareva</a:t>
            </a:r>
            <a:r>
              <a:rPr lang="en-US" sz="1200" dirty="0"/>
              <a:t>/introduction-to-power-analysis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0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573" y="498965"/>
            <a:ext cx="707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785" y="1847689"/>
            <a:ext cx="76962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review of statistical inference and hypothesis testing</a:t>
            </a:r>
          </a:p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power analysis</a:t>
            </a:r>
          </a:p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demonstration</a:t>
            </a:r>
          </a:p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comparisons</a:t>
            </a:r>
          </a:p>
        </p:txBody>
      </p:sp>
    </p:spTree>
    <p:extLst>
      <p:ext uri="{BB962C8B-B14F-4D97-AF65-F5344CB8AC3E}">
        <p14:creationId xmlns:p14="http://schemas.microsoft.com/office/powerpoint/2010/main" val="46772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4060" y="193852"/>
            <a:ext cx="2757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Size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2" y="891350"/>
            <a:ext cx="711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Strength of relationship/size of effect: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5970257"/>
            <a:ext cx="7702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size is not influenced by sample size</a:t>
            </a:r>
            <a:endParaRPr lang="en-US" sz="30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84922" y="3110996"/>
            <a:ext cx="2351316" cy="1797371"/>
            <a:chOff x="3284922" y="3110994"/>
            <a:chExt cx="2351316" cy="1797371"/>
          </a:xfrm>
        </p:grpSpPr>
        <p:sp>
          <p:nvSpPr>
            <p:cNvPr id="4" name="5-Point Star 3"/>
            <p:cNvSpPr/>
            <p:nvPr/>
          </p:nvSpPr>
          <p:spPr>
            <a:xfrm>
              <a:off x="3327186" y="3112034"/>
              <a:ext cx="99893" cy="1152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3284922" y="4793105"/>
              <a:ext cx="99893" cy="1152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495362" y="4793105"/>
              <a:ext cx="99893" cy="1152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536345" y="3110994"/>
              <a:ext cx="99893" cy="1152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83F4A1EC-E797-40B5-84EE-AF4563E11F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19250" y="1517650"/>
            <a:ext cx="5621338" cy="4254500"/>
            <a:chOff x="1020" y="956"/>
            <a:chExt cx="3541" cy="2680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18164FB3-CDAA-40CD-B7F8-45905727733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20" y="956"/>
              <a:ext cx="3541" cy="2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88A476CB-AD06-4ED6-AC50-33FE1032C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956"/>
              <a:ext cx="3545" cy="2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5866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269" y="224629"/>
            <a:ext cx="418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Size (ES)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123" y="1028145"/>
            <a:ext cx="831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Larger ES, greater power (fixed sample size)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05" y="1879449"/>
            <a:ext cx="6507483" cy="47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48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151" y="356303"/>
            <a:ext cx="641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At a given effect size: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51" y="1220878"/>
            <a:ext cx="7441153" cy="51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93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738" y="241403"/>
            <a:ext cx="7734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With larger ES, smaller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achieve the same power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77" y="1630676"/>
            <a:ext cx="6914690" cy="50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13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871" y="245060"/>
            <a:ext cx="8595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869" y="1112499"/>
            <a:ext cx="8477706" cy="5223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 size used in power analysis needs to be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population under study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 size also needs to be “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clinically significant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– a change of that size makes a meaningful difference in the health status of a study participant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we might have enough power to detect a 3 mmHg difference in SBP under different conditions but that change is well within the range of biological variation</a:t>
            </a:r>
          </a:p>
        </p:txBody>
      </p:sp>
    </p:spTree>
    <p:extLst>
      <p:ext uri="{BB962C8B-B14F-4D97-AF65-F5344CB8AC3E}">
        <p14:creationId xmlns:p14="http://schemas.microsoft.com/office/powerpoint/2010/main" val="320042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8079" y="418704"/>
            <a:ext cx="4536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Size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638" y="1531084"/>
            <a:ext cx="83124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Small effect size may be impressive if</a:t>
            </a:r>
          </a:p>
          <a:p>
            <a:pPr marL="914400" lvl="1" indent="-457200">
              <a:spcAft>
                <a:spcPts val="60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Difficult to change</a:t>
            </a:r>
          </a:p>
          <a:p>
            <a:pPr marL="914400" lvl="1" indent="-457200">
              <a:spcAft>
                <a:spcPts val="180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Valuable (increased life expectancy) 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Large ES may or may not have any practical value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is subjective; compare with similar studies in field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7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52" y="428627"/>
            <a:ext cx="5781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4325" y="1673904"/>
            <a:ext cx="743527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Commonly used study designs</a:t>
            </a:r>
          </a:p>
          <a:p>
            <a:pPr marL="571500" indent="-5715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Which outcome measure is commonly used / well accepted in the specific field</a:t>
            </a:r>
          </a:p>
          <a:p>
            <a:pPr marL="571500" indent="-5715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Distribution of the outcome?</a:t>
            </a:r>
          </a:p>
          <a:p>
            <a:pPr marL="571500" indent="-5715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Effect size (rough range is fine)</a:t>
            </a:r>
          </a:p>
        </p:txBody>
      </p:sp>
    </p:spTree>
    <p:extLst>
      <p:ext uri="{BB962C8B-B14F-4D97-AF65-F5344CB8AC3E}">
        <p14:creationId xmlns:p14="http://schemas.microsoft.com/office/powerpoint/2010/main" val="1037733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353" y="372678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786" y="1388608"/>
            <a:ext cx="8397241" cy="454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 prior information is available, a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study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recommended to acquire such knowledge</a:t>
            </a:r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pilot study, typically with a small sample size, provides knowledge like group difference and variability of the outcome in the target population </a:t>
            </a:r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rough “guesstimate” or a range for the parameters is often sufficient </a:t>
            </a:r>
          </a:p>
        </p:txBody>
      </p:sp>
    </p:spTree>
    <p:extLst>
      <p:ext uri="{BB962C8B-B14F-4D97-AF65-F5344CB8AC3E}">
        <p14:creationId xmlns:p14="http://schemas.microsoft.com/office/powerpoint/2010/main" val="39556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311" y="221144"/>
            <a:ext cx="6880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 Determination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98389"/>
            <a:ext cx="8305800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700"/>
              </a:lnSpc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the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objective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to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 hypothesis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like whether a treatment has a beneficial effect compared to placebo, the sample size calculation is based on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the chance to identify a treatment effect of a certain level</a:t>
            </a:r>
          </a:p>
          <a:p>
            <a:pPr marL="457200" indent="-457200">
              <a:lnSpc>
                <a:spcPts val="3700"/>
              </a:lnSpc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the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objective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to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a parameter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the sample size calculation is based on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the estimation</a:t>
            </a:r>
          </a:p>
        </p:txBody>
      </p:sp>
    </p:spTree>
    <p:extLst>
      <p:ext uri="{BB962C8B-B14F-4D97-AF65-F5344CB8AC3E}">
        <p14:creationId xmlns:p14="http://schemas.microsoft.com/office/powerpoint/2010/main" val="5938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 for Estimation Problems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610" y="1161521"/>
            <a:ext cx="83058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Estimator of any parameter of interest is accompanied by a precision measure of the estimator, like a 95% confidence interval (CI)</a:t>
            </a:r>
          </a:p>
          <a:p>
            <a:pPr marL="457200" indent="-457200">
              <a:spcAft>
                <a:spcPts val="6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Increasing the sample size will shrink the CI</a:t>
            </a:r>
          </a:p>
          <a:p>
            <a:pPr marL="457200" indent="-457200">
              <a:spcAft>
                <a:spcPts val="6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the primary objective is to estimate a parameter, sample size is based on a certain level of precision to be achieved (measured, for example, by width of CI)</a:t>
            </a:r>
          </a:p>
          <a:p>
            <a:pPr marL="457200" indent="-457200">
              <a:spcAft>
                <a:spcPts val="6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Expected range of the parameter and variability in the outcome measure need to be obtained from literature review or pilot data</a:t>
            </a:r>
          </a:p>
        </p:txBody>
      </p:sp>
    </p:spTree>
    <p:extLst>
      <p:ext uri="{BB962C8B-B14F-4D97-AF65-F5344CB8AC3E}">
        <p14:creationId xmlns:p14="http://schemas.microsoft.com/office/powerpoint/2010/main" val="145185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50" y="1423335"/>
            <a:ext cx="7486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 research, the aim is to find a consistent, believable result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9652" y="3495675"/>
            <a:ext cx="6981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want to make sure our finding is unlikely to “happen by chance”</a:t>
            </a:r>
          </a:p>
        </p:txBody>
      </p:sp>
    </p:spTree>
    <p:extLst>
      <p:ext uri="{BB962C8B-B14F-4D97-AF65-F5344CB8AC3E}">
        <p14:creationId xmlns:p14="http://schemas.microsoft.com/office/powerpoint/2010/main" val="15726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646" y="378468"/>
            <a:ext cx="7904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 for Hypothesis Testing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" y="1215543"/>
            <a:ext cx="8382000" cy="519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Sample size: minimum number of study participants to achieve a certain power (at least 80%, preferably 90%) for assumed effect size (or a certain level of precision for estimation)</a:t>
            </a:r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After sample size is determined, due to uncertainty in the assumed effect size, the power (or precision for estimation) needs to be calculated for a number of possible scenarios, with parameters taking different values in a reasonable range</a:t>
            </a:r>
          </a:p>
        </p:txBody>
      </p:sp>
    </p:spTree>
    <p:extLst>
      <p:ext uri="{BB962C8B-B14F-4D97-AF65-F5344CB8AC3E}">
        <p14:creationId xmlns:p14="http://schemas.microsoft.com/office/powerpoint/2010/main" val="39374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5679" y="239201"/>
            <a:ext cx="2670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619" y="1416650"/>
            <a:ext cx="7723136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Power analysis can be conducted in general statistical packages:  SAS, SPSS, STATA, R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Specialized software:  PASS,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nQuery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Online/free: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G*Power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Powerandsamplesize.com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sample-size.net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Simulation for complicated designs</a:t>
            </a:r>
          </a:p>
        </p:txBody>
      </p:sp>
    </p:spTree>
    <p:extLst>
      <p:ext uri="{BB962C8B-B14F-4D97-AF65-F5344CB8AC3E}">
        <p14:creationId xmlns:p14="http://schemas.microsoft.com/office/powerpoint/2010/main" val="15004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129" y="262713"/>
            <a:ext cx="7873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G*Power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https://www.gpower.hhu.de/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09" y="1077556"/>
            <a:ext cx="4866926" cy="5517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065" y="1463040"/>
            <a:ext cx="3202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Windows or mac versions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Download &amp; unpack</a:t>
            </a:r>
          </a:p>
        </p:txBody>
      </p:sp>
    </p:spTree>
    <p:extLst>
      <p:ext uri="{BB962C8B-B14F-4D97-AF65-F5344CB8AC3E}">
        <p14:creationId xmlns:p14="http://schemas.microsoft.com/office/powerpoint/2010/main" val="27441560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804" y="2185919"/>
            <a:ext cx="839239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Clr>
                <a:srgbClr val="FFFF00"/>
              </a:buClr>
              <a:buSzPct val="7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Diabetic patients on Diet A vs. Diet B </a:t>
            </a:r>
          </a:p>
          <a:p>
            <a:pPr marL="571500" indent="-571500">
              <a:spcAft>
                <a:spcPts val="600"/>
              </a:spcAft>
              <a:buClr>
                <a:srgbClr val="FFFF00"/>
              </a:buClr>
              <a:buSzPct val="7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Followed for 6 weeks</a:t>
            </a:r>
          </a:p>
          <a:p>
            <a:pPr marL="571500" indent="-571500">
              <a:spcAft>
                <a:spcPts val="600"/>
              </a:spcAft>
              <a:buClr>
                <a:srgbClr val="FFFF00"/>
              </a:buClr>
              <a:buSzPct val="7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Outcome: fasting blood glucose level </a:t>
            </a:r>
          </a:p>
          <a:p>
            <a:pPr marL="571500" indent="-571500">
              <a:spcAft>
                <a:spcPts val="600"/>
              </a:spcAft>
              <a:buClr>
                <a:srgbClr val="FFFF00"/>
              </a:buClr>
              <a:buSzPct val="7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Expect: ~ 10 mg/dl difference  </a:t>
            </a:r>
          </a:p>
          <a:p>
            <a:pPr marL="571500" indent="-571500">
              <a:spcAft>
                <a:spcPts val="600"/>
              </a:spcAft>
              <a:buClr>
                <a:srgbClr val="FFFF00"/>
              </a:buClr>
              <a:buSzPct val="7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St. Dev: Diet A = 15, Diet B = 17</a:t>
            </a:r>
          </a:p>
          <a:p>
            <a:pPr marL="571500" indent="-571500">
              <a:spcAft>
                <a:spcPts val="600"/>
              </a:spcAft>
              <a:buClr>
                <a:srgbClr val="FFFF00"/>
              </a:buClr>
              <a:buSzPct val="7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Significance level </a:t>
            </a:r>
            <a:r>
              <a:rPr lang="el-GR" sz="3200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0.05</a:t>
            </a:r>
          </a:p>
          <a:p>
            <a:pPr marL="571500" indent="-571500">
              <a:spcAft>
                <a:spcPts val="600"/>
              </a:spcAft>
              <a:buClr>
                <a:srgbClr val="FFFF00"/>
              </a:buClr>
              <a:buSzPct val="7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Desire 80% power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5396" y="792235"/>
            <a:ext cx="7733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Planning: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power – determining sample size</a:t>
            </a:r>
          </a:p>
        </p:txBody>
      </p:sp>
    </p:spTree>
    <p:extLst>
      <p:ext uri="{BB962C8B-B14F-4D97-AF65-F5344CB8AC3E}">
        <p14:creationId xmlns:p14="http://schemas.microsoft.com/office/powerpoint/2010/main" val="324900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870" y="135507"/>
            <a:ext cx="217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G*Power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80" y="225391"/>
            <a:ext cx="5561802" cy="633561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435841" y="2889197"/>
            <a:ext cx="1736591" cy="5455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29359" y="2781621"/>
            <a:ext cx="4607602" cy="7146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24832" y="3870192"/>
            <a:ext cx="1736591" cy="624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2041" y="4025154"/>
            <a:ext cx="1736591" cy="54556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236" y="2"/>
            <a:ext cx="217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G*Power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3" y="522516"/>
            <a:ext cx="8785987" cy="623969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31859" y="4241587"/>
            <a:ext cx="3142770" cy="1575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32291" y="5885972"/>
            <a:ext cx="3334871" cy="63009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236" y="2"/>
            <a:ext cx="217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G*Power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62" y="85260"/>
            <a:ext cx="6344535" cy="66874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71464" y="6277857"/>
            <a:ext cx="3717833" cy="6377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2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6" y="1125456"/>
            <a:ext cx="7974454" cy="40581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360" y="276627"/>
            <a:ext cx="802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curve in relation to sample size</a:t>
            </a:r>
          </a:p>
        </p:txBody>
      </p:sp>
    </p:spTree>
    <p:extLst>
      <p:ext uri="{BB962C8B-B14F-4D97-AF65-F5344CB8AC3E}">
        <p14:creationId xmlns:p14="http://schemas.microsoft.com/office/powerpoint/2010/main" val="29263112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811" y="461883"/>
            <a:ext cx="8376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To test if four groups have different mean scores using </a:t>
            </a: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one-way ANOVA</a:t>
            </a:r>
          </a:p>
          <a:p>
            <a:pPr marL="457200" indent="-457200"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equal standard deviation of 80</a:t>
            </a:r>
          </a:p>
          <a:p>
            <a:pPr marL="457200" indent="-457200"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group means 550, 598, 598, 646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47" y="2554752"/>
            <a:ext cx="6041340" cy="391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043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3E652F-F753-40CD-88BE-E48499A1D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9" y="166689"/>
            <a:ext cx="8429625" cy="6524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118144" y="2950956"/>
            <a:ext cx="2850776" cy="24742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178" y="1058727"/>
            <a:ext cx="449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I throw 8 heads in a row…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 you would say “it’s rigged” or “those results aren’t right?”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51" y="1899583"/>
            <a:ext cx="3483509" cy="348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209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06" y="0"/>
            <a:ext cx="4880134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57170" y="3711388"/>
            <a:ext cx="2850776" cy="24742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254805" y="5363458"/>
            <a:ext cx="1498387" cy="2305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92148" y="4948517"/>
            <a:ext cx="1713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= 17 / group</a:t>
            </a:r>
          </a:p>
        </p:txBody>
      </p:sp>
    </p:spTree>
    <p:extLst>
      <p:ext uri="{BB962C8B-B14F-4D97-AF65-F5344CB8AC3E}">
        <p14:creationId xmlns:p14="http://schemas.microsoft.com/office/powerpoint/2010/main" val="410393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60" y="0"/>
            <a:ext cx="6348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277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6612" y="1091185"/>
                <a:ext cx="8105359" cy="521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6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the same study, we test two null hypotheses 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8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8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Aft>
                    <a:spcPts val="6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Each type I error rate is controlled at 0.05:</a:t>
                </a:r>
              </a:p>
              <a:p>
                <a:pPr>
                  <a:spcAft>
                    <a:spcPts val="600"/>
                  </a:spcAft>
                  <a:buClr>
                    <a:srgbClr val="FFFF00"/>
                  </a:buClr>
                  <a:buSzPct val="8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reject</m:t>
                          </m:r>
                          <m:r>
                            <a:rPr lang="en-US" sz="2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01</m:t>
                          </m:r>
                        </m:sub>
                      </m:sSub>
                      <m: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is</m:t>
                      </m:r>
                      <m: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true</m:t>
                      </m:r>
                      <m: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≤0.05</m:t>
                      </m:r>
                    </m:oMath>
                  </m:oMathPara>
                </a14:m>
                <a:endParaRPr lang="en-US" sz="2800" i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  <a:buClr>
                    <a:srgbClr val="FFFF00"/>
                  </a:buClr>
                  <a:buSzPct val="8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reject</m:t>
                          </m:r>
                          <m:r>
                            <a:rPr lang="en-US" sz="2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02</m:t>
                          </m:r>
                        </m:sub>
                      </m:sSub>
                      <m: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is</m:t>
                      </m:r>
                      <m: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true</m:t>
                      </m:r>
                      <m: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≤0.05</m:t>
                      </m:r>
                    </m:oMath>
                  </m:oMathPara>
                </a14:m>
                <a:endParaRPr lang="en-US" sz="2800" i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Aft>
                    <a:spcPts val="6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However, when both </a:t>
                </a:r>
                <a:r>
                  <a:rPr lang="en-US" sz="28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800" i="1" baseline="-25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8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800" i="1" baseline="-25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true, the probability that we wrongly reject at least one of them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&gt;0.05</m:t>
                    </m:r>
                  </m:oMath>
                </a14:m>
                <a:endParaRPr lang="en-US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Aft>
                    <a:spcPts val="6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example, when the two test statistics are independent, the chance we wrongly reject </a:t>
                </a:r>
                <a:r>
                  <a:rPr lang="en-US" sz="28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800" i="1" baseline="-25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28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800" i="1" baseline="-25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 both will be ≤ 0.0975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12" y="1091185"/>
                <a:ext cx="8105359" cy="5216813"/>
              </a:xfrm>
              <a:prstGeom prst="rect">
                <a:avLst/>
              </a:prstGeom>
              <a:blipFill>
                <a:blip r:embed="rId2"/>
                <a:stretch>
                  <a:fillRect l="-677" t="-1168" r="-1128" b="-2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6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Familywise Error Rate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612" y="1243585"/>
            <a:ext cx="810535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Familywise Error Rate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FWER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the probability of one or more false rejections of null hypotheses (false discoveries)</a:t>
            </a:r>
          </a:p>
          <a:p>
            <a:pPr marL="457200" indent="-457200">
              <a:spcAft>
                <a:spcPts val="6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called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experimentwise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error rate (EWER)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though sometimes the two phrases have different meanings</a:t>
            </a:r>
          </a:p>
          <a:p>
            <a:pPr marL="457200" indent="-457200">
              <a:spcAft>
                <a:spcPts val="6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all </a:t>
            </a:r>
            <a:r>
              <a:rPr lang="en-US" sz="28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statistics for </a:t>
            </a:r>
            <a:r>
              <a:rPr lang="en-US" sz="28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true null hypotheses are independent (all with significance level 0.05):</a:t>
            </a:r>
          </a:p>
          <a:p>
            <a:pPr>
              <a:spcAft>
                <a:spcPts val="600"/>
              </a:spcAft>
              <a:buClr>
                <a:srgbClr val="FFFF00"/>
              </a:buClr>
              <a:buSzPct val="80000"/>
              <a:defRPr/>
            </a:pPr>
            <a:b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17276"/>
              </p:ext>
            </p:extLst>
          </p:nvPr>
        </p:nvGraphicFramePr>
        <p:xfrm>
          <a:off x="1230922" y="5441461"/>
          <a:ext cx="7092470" cy="935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630">
                  <a:extLst>
                    <a:ext uri="{9D8B030D-6E8A-4147-A177-3AD203B41FA5}">
                      <a16:colId xmlns:a16="http://schemas.microsoft.com/office/drawing/2014/main" val="3700057000"/>
                    </a:ext>
                  </a:extLst>
                </a:gridCol>
                <a:gridCol w="845120">
                  <a:extLst>
                    <a:ext uri="{9D8B030D-6E8A-4147-A177-3AD203B41FA5}">
                      <a16:colId xmlns:a16="http://schemas.microsoft.com/office/drawing/2014/main" val="1162010457"/>
                    </a:ext>
                  </a:extLst>
                </a:gridCol>
                <a:gridCol w="845120">
                  <a:extLst>
                    <a:ext uri="{9D8B030D-6E8A-4147-A177-3AD203B41FA5}">
                      <a16:colId xmlns:a16="http://schemas.microsoft.com/office/drawing/2014/main" val="2726871735"/>
                    </a:ext>
                  </a:extLst>
                </a:gridCol>
                <a:gridCol w="845120">
                  <a:extLst>
                    <a:ext uri="{9D8B030D-6E8A-4147-A177-3AD203B41FA5}">
                      <a16:colId xmlns:a16="http://schemas.microsoft.com/office/drawing/2014/main" val="1011861312"/>
                    </a:ext>
                  </a:extLst>
                </a:gridCol>
                <a:gridCol w="845120">
                  <a:extLst>
                    <a:ext uri="{9D8B030D-6E8A-4147-A177-3AD203B41FA5}">
                      <a16:colId xmlns:a16="http://schemas.microsoft.com/office/drawing/2014/main" val="1539562862"/>
                    </a:ext>
                  </a:extLst>
                </a:gridCol>
                <a:gridCol w="845120">
                  <a:extLst>
                    <a:ext uri="{9D8B030D-6E8A-4147-A177-3AD203B41FA5}">
                      <a16:colId xmlns:a16="http://schemas.microsoft.com/office/drawing/2014/main" val="1405093933"/>
                    </a:ext>
                  </a:extLst>
                </a:gridCol>
                <a:gridCol w="845120">
                  <a:extLst>
                    <a:ext uri="{9D8B030D-6E8A-4147-A177-3AD203B41FA5}">
                      <a16:colId xmlns:a16="http://schemas.microsoft.com/office/drawing/2014/main" val="4242230547"/>
                    </a:ext>
                  </a:extLst>
                </a:gridCol>
                <a:gridCol w="845120">
                  <a:extLst>
                    <a:ext uri="{9D8B030D-6E8A-4147-A177-3AD203B41FA5}">
                      <a16:colId xmlns:a16="http://schemas.microsoft.com/office/drawing/2014/main" val="523273085"/>
                    </a:ext>
                  </a:extLst>
                </a:gridCol>
              </a:tblGrid>
              <a:tr h="467946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391278"/>
                  </a:ext>
                </a:extLst>
              </a:tr>
              <a:tr h="4679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64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7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FWER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81443" y="1173245"/>
                <a:ext cx="8105359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8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FWER can be much higher than the nominal significance level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(say 0.05)</a:t>
                </a:r>
              </a:p>
              <a:p>
                <a:pPr marL="457200" indent="-457200">
                  <a:spcAft>
                    <a:spcPts val="18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we test multiple null hypotheses at  level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the same study, when many of them are true we are very likely to (falsely) reject at least one of them</a:t>
                </a:r>
              </a:p>
              <a:p>
                <a:pPr marL="457200" indent="-457200">
                  <a:spcAft>
                    <a:spcPts val="18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Remedy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test each individual hypothesis with significance level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43" y="1173245"/>
                <a:ext cx="8105359" cy="4493538"/>
              </a:xfrm>
              <a:prstGeom prst="rect">
                <a:avLst/>
              </a:prstGeom>
              <a:blipFill>
                <a:blip r:embed="rId2"/>
                <a:stretch>
                  <a:fillRect l="-902" t="-1762" r="-526" b="-3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6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Bonferroni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Procedure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81440" y="1173245"/>
                <a:ext cx="8234314" cy="4985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8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control FWER at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level when testing </a:t>
                </a:r>
                <a:r>
                  <a:rPr lang="en-US" sz="32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null hypotheses, we reject any of them when the corresponding p-value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Aft>
                    <a:spcPts val="18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is a conservative method, </a:t>
                </a:r>
                <a:r>
                  <a:rPr lang="en-US" sz="32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i.e.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we might unnecessarily sacrifice some power to guarantee that FWER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Aft>
                    <a:spcPts val="18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 analysis is straightforward: we just use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the regular power calculation for one single null hypothesis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40" y="1173245"/>
                <a:ext cx="8234314" cy="4985980"/>
              </a:xfrm>
              <a:prstGeom prst="rect">
                <a:avLst/>
              </a:prstGeom>
              <a:blipFill>
                <a:blip r:embed="rId3"/>
                <a:stretch>
                  <a:fillRect l="-888" t="-1589" r="-2295" b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4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Procedures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827" y="1208416"/>
            <a:ext cx="789434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pairwise comparisons across multiple groups (three or more), some popular tests:</a:t>
            </a:r>
          </a:p>
          <a:p>
            <a:pPr marL="914400" lvl="1" indent="-457200">
              <a:spcBef>
                <a:spcPts val="6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Tukey/Tukey-Kramer test</a:t>
            </a:r>
          </a:p>
          <a:p>
            <a:pPr marL="914400" lvl="1" indent="-457200">
              <a:spcBef>
                <a:spcPts val="6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Scheffé’s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</a:p>
          <a:p>
            <a:pPr marL="914400" lvl="1" indent="-457200">
              <a:spcBef>
                <a:spcPts val="6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Sidak’s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</a:p>
          <a:p>
            <a:pPr marL="914400" lvl="1" indent="-457200">
              <a:spcBef>
                <a:spcPts val="6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Duncan’s test</a:t>
            </a:r>
          </a:p>
          <a:p>
            <a:pPr marL="914400" lvl="1" indent="-457200">
              <a:spcBef>
                <a:spcPts val="6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etc., etc.</a:t>
            </a:r>
          </a:p>
          <a:p>
            <a:pPr marL="457200" indent="-457200">
              <a:spcBef>
                <a:spcPts val="18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also several tests for comparisons of multiple groups with a single control group</a:t>
            </a:r>
          </a:p>
        </p:txBody>
      </p:sp>
    </p:spTree>
    <p:extLst>
      <p:ext uri="{BB962C8B-B14F-4D97-AF65-F5344CB8AC3E}">
        <p14:creationId xmlns:p14="http://schemas.microsoft.com/office/powerpoint/2010/main" val="180252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Controlling Other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8923" y="1044291"/>
                <a:ext cx="8335108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1800"/>
                  </a:spcBef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Controlling FWER at 𝛼 level means the chance to make one false rejection is at most 𝛼; this is too stringent when there are many tests</a:t>
                </a:r>
              </a:p>
              <a:p>
                <a:pPr marL="457200" indent="-457200">
                  <a:spcBef>
                    <a:spcPts val="1800"/>
                  </a:spcBef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increase power, we can choose to control other quantities below a small number 𝛼:</a:t>
                </a:r>
              </a:p>
              <a:p>
                <a:pPr marL="914400" lvl="1" indent="-457200">
                  <a:spcBef>
                    <a:spcPts val="600"/>
                  </a:spcBef>
                  <a:buClr>
                    <a:srgbClr val="FFFF00"/>
                  </a:buClr>
                  <a:buSzPct val="80000"/>
                  <a:buFont typeface="Wingdings" panose="05000000000000000000" pitchFamily="2" charset="2"/>
                  <a:buChar char="q"/>
                  <a:defRPr/>
                </a:pPr>
                <a:r>
                  <a:rPr lang="en-US" sz="2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Generalized familywise error rate</a:t>
                </a:r>
                <a:r>
                  <a: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probability of making at most </a:t>
                </a:r>
                <a:r>
                  <a:rPr lang="en-US" sz="26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false discoveries</a:t>
                </a:r>
              </a:p>
              <a:p>
                <a:pPr marL="914400" lvl="1" indent="-457200">
                  <a:spcBef>
                    <a:spcPts val="600"/>
                  </a:spcBef>
                  <a:buClr>
                    <a:srgbClr val="FFFF00"/>
                  </a:buClr>
                  <a:buSzPct val="80000"/>
                  <a:buFont typeface="Wingdings" panose="05000000000000000000" pitchFamily="2" charset="2"/>
                  <a:buChar char="q"/>
                  <a:defRPr/>
                </a:pPr>
                <a:r>
                  <a:rPr lang="en-US" sz="2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False discovery rate </a:t>
                </a:r>
                <a:r>
                  <a: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FDR</a:t>
                </a:r>
                <a:r>
                  <a: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): in all discoveries (rejections of the null), the proportion that are false (null is true)</a:t>
                </a:r>
              </a:p>
              <a:p>
                <a:pPr marL="914400" lvl="1" indent="-457200">
                  <a:spcBef>
                    <a:spcPts val="600"/>
                  </a:spcBef>
                  <a:buClr>
                    <a:srgbClr val="FFFF00"/>
                  </a:buClr>
                  <a:buSzPct val="80000"/>
                  <a:buFont typeface="Wingdings" panose="05000000000000000000" pitchFamily="2" charset="2"/>
                  <a:buChar char="q"/>
                  <a:defRPr/>
                </a:pPr>
                <a:r>
                  <a:rPr lang="en-US" sz="2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Tail probability for the proportion of false positives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23" y="1044291"/>
                <a:ext cx="8335108" cy="5509200"/>
              </a:xfrm>
              <a:prstGeom prst="rect">
                <a:avLst/>
              </a:prstGeom>
              <a:blipFill>
                <a:blip r:embed="rId3"/>
                <a:stretch>
                  <a:fillRect l="-658" t="-110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6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for General Settings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440" y="1173247"/>
            <a:ext cx="823431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FFFF00"/>
              </a:buClr>
              <a:buSzPct val="80000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methods only need a sequence of p-values as input: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Holm’s method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Hochberg’s method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-Hochberg method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Benjamini-Yekutieli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q-value approach</a:t>
            </a:r>
          </a:p>
        </p:txBody>
      </p:sp>
    </p:spTree>
    <p:extLst>
      <p:ext uri="{BB962C8B-B14F-4D97-AF65-F5344CB8AC3E}">
        <p14:creationId xmlns:p14="http://schemas.microsoft.com/office/powerpoint/2010/main" val="42456135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Analysis for Multiple Comparison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2944" y="1607240"/>
                <a:ext cx="8234314" cy="5416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1200"/>
                  </a:spcBef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the Bonferroni approach is to be used, in the power/sample size calculation we only need to lower the significance level from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Bef>
                    <a:spcPts val="1200"/>
                  </a:spcBef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Certain commercial software, like PASS, can handle other quantities like EWER and FDR for simple situations</a:t>
                </a:r>
              </a:p>
              <a:p>
                <a:pPr marL="457200" indent="-457200">
                  <a:spcBef>
                    <a:spcPts val="1200"/>
                  </a:spcBef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has many user-contributed packages for power analysis</a:t>
                </a:r>
              </a:p>
              <a:p>
                <a:pPr marL="457200" indent="-457200">
                  <a:spcBef>
                    <a:spcPts val="1200"/>
                  </a:spcBef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more complicated situations, power analysis relies on simulation techniques</a:t>
                </a:r>
              </a:p>
              <a:p>
                <a:pPr marL="914400" lvl="1" indent="-457200">
                  <a:spcAft>
                    <a:spcPts val="18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endParaRPr lang="en-US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44" y="1607240"/>
                <a:ext cx="8234314" cy="5416868"/>
              </a:xfrm>
              <a:prstGeom prst="rect">
                <a:avLst/>
              </a:prstGeom>
              <a:blipFill>
                <a:blip r:embed="rId3"/>
                <a:stretch>
                  <a:fillRect l="-666" t="-1239" r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8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69" y="485833"/>
            <a:ext cx="6762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Any number of “heads” has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certain chance to happen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a perfectly fair coin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69" y="2435317"/>
            <a:ext cx="5709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If, assuming the coin is fair, the chance for an actual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observation is too small,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coin might not be fair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0560" y="4877245"/>
            <a:ext cx="6762750" cy="1323439"/>
          </a:xfrm>
          <a:prstGeom prst="rect">
            <a:avLst/>
          </a:prstGeom>
          <a:solidFill>
            <a:srgbClr val="00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is the logic behind statistical hypothesis testing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27" y="1413669"/>
            <a:ext cx="2598154" cy="198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689" y="469979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Analysis by Simulation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824" y="1560106"/>
            <a:ext cx="82343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discussion with investigators we identify a number of realistic scenarios for the data to be collected</a:t>
            </a:r>
          </a:p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scenario, a large number (say 10,000) of datasets are generated, and the specific statistical test is applied to each of them</a:t>
            </a:r>
          </a:p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proportion of datasets with each (false) null hypothesis rejected is an estimate of the power to be expected for that hypothesis under the specific scenario</a:t>
            </a:r>
          </a:p>
        </p:txBody>
      </p:sp>
    </p:spTree>
    <p:extLst>
      <p:ext uri="{BB962C8B-B14F-4D97-AF65-F5344CB8AC3E}">
        <p14:creationId xmlns:p14="http://schemas.microsoft.com/office/powerpoint/2010/main" val="6437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553" y="767339"/>
            <a:ext cx="8174893" cy="550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8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are here to help with your sample size/power analysis; information we need: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Background and research question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Target population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Specific aims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Outcome measures and other relevant variables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Effect size, mean/median, variability from the literature and/or pilot data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Your timeline</a:t>
            </a:r>
          </a:p>
        </p:txBody>
      </p:sp>
    </p:spTree>
    <p:extLst>
      <p:ext uri="{BB962C8B-B14F-4D97-AF65-F5344CB8AC3E}">
        <p14:creationId xmlns:p14="http://schemas.microsoft.com/office/powerpoint/2010/main" val="3154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6620"/>
            <a:ext cx="914400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j-lt"/>
              </a:rPr>
              <a:t>Biostatistics &amp; Study Design Services 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webpage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50498"/>
            <a:ext cx="9144000" cy="4770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</a:pPr>
            <a:r>
              <a:rPr lang="en-US" sz="2500" dirty="0">
                <a:solidFill>
                  <a:srgbClr val="1730E7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https://phoenixmed.arizona.edu/research/resources/biostatistics-services</a:t>
            </a:r>
            <a:endParaRPr lang="en-US" sz="2500" dirty="0">
              <a:solidFill>
                <a:srgbClr val="1730E7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2FF52612-E4AE-4085-89F5-085A3D25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2109"/>
            <a:ext cx="9144000" cy="50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804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008"/>
            <a:ext cx="9144000" cy="55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8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2" y="1857376"/>
            <a:ext cx="7991805" cy="41910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1606294" y="934044"/>
            <a:ext cx="649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Inference</a:t>
            </a:r>
            <a:r>
              <a:rPr lang="en-US" sz="4400" dirty="0"/>
              <a:t> - </a:t>
            </a:r>
            <a:r>
              <a:rPr lang="en-US" sz="4400" i="1" dirty="0"/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483" y="302350"/>
            <a:ext cx="8509649" cy="707886"/>
          </a:xfrm>
          <a:prstGeom prst="rect">
            <a:avLst/>
          </a:prstGeom>
          <a:solidFill>
            <a:srgbClr val="006699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Hypothesis testing is about inference</a:t>
            </a:r>
          </a:p>
        </p:txBody>
      </p:sp>
    </p:spTree>
    <p:extLst>
      <p:ext uri="{BB962C8B-B14F-4D97-AF65-F5344CB8AC3E}">
        <p14:creationId xmlns:p14="http://schemas.microsoft.com/office/powerpoint/2010/main" val="79037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51" y="200027"/>
            <a:ext cx="698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Inference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2" y="1121866"/>
            <a:ext cx="8467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data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sample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certain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about the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data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we can deduce properties of certain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36" y="3514727"/>
            <a:ext cx="4351364" cy="30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7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51" y="200027"/>
            <a:ext cx="698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Inference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165" y="4382115"/>
            <a:ext cx="8124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are assuming that the sample data is 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assumptions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9" y="1074612"/>
            <a:ext cx="4405313" cy="32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65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2421</Words>
  <Application>Microsoft Office PowerPoint</Application>
  <PresentationFormat>On-screen Show (4:3)</PresentationFormat>
  <Paragraphs>319</Paragraphs>
  <Slides>63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Arial Narrow</vt:lpstr>
      <vt:lpstr>Calibri</vt:lpstr>
      <vt:lpstr>Cambria Math</vt:lpstr>
      <vt:lpstr>Comic Sans MS</vt:lpstr>
      <vt:lpstr>Monotype Sorts</vt:lpstr>
      <vt:lpstr>Tw Cen MT</vt:lpstr>
      <vt:lpstr>Wingdings</vt:lpstr>
      <vt:lpstr>Circuit</vt:lpstr>
      <vt:lpstr>Introduction to POWER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 of A Hypothesis Testing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Analysis</dc:title>
  <dc:creator>Hu, Chengcheng - (hucc)</dc:creator>
  <cp:lastModifiedBy>Hu, Chengcheng - (hucc)</cp:lastModifiedBy>
  <cp:revision>168</cp:revision>
  <cp:lastPrinted>2018-10-16T23:20:48Z</cp:lastPrinted>
  <dcterms:created xsi:type="dcterms:W3CDTF">2018-05-09T18:40:20Z</dcterms:created>
  <dcterms:modified xsi:type="dcterms:W3CDTF">2025-11-05T19:19:24Z</dcterms:modified>
</cp:coreProperties>
</file>