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0"/>
  </p:notesMasterIdLst>
  <p:handoutMasterIdLst>
    <p:handoutMasterId r:id="rId71"/>
  </p:handoutMasterIdLst>
  <p:sldIdLst>
    <p:sldId id="256" r:id="rId3"/>
    <p:sldId id="257" r:id="rId4"/>
    <p:sldId id="339" r:id="rId5"/>
    <p:sldId id="338" r:id="rId6"/>
    <p:sldId id="290" r:id="rId7"/>
    <p:sldId id="301" r:id="rId8"/>
    <p:sldId id="294" r:id="rId9"/>
    <p:sldId id="340" r:id="rId10"/>
    <p:sldId id="295" r:id="rId11"/>
    <p:sldId id="303" r:id="rId12"/>
    <p:sldId id="341" r:id="rId13"/>
    <p:sldId id="342" r:id="rId14"/>
    <p:sldId id="343" r:id="rId15"/>
    <p:sldId id="344" r:id="rId16"/>
    <p:sldId id="305" r:id="rId17"/>
    <p:sldId id="345" r:id="rId18"/>
    <p:sldId id="346" r:id="rId19"/>
    <p:sldId id="347" r:id="rId20"/>
    <p:sldId id="348" r:id="rId21"/>
    <p:sldId id="349" r:id="rId22"/>
    <p:sldId id="351" r:id="rId23"/>
    <p:sldId id="288" r:id="rId24"/>
    <p:sldId id="284" r:id="rId25"/>
    <p:sldId id="285" r:id="rId26"/>
    <p:sldId id="336" r:id="rId27"/>
    <p:sldId id="352" r:id="rId28"/>
    <p:sldId id="354" r:id="rId29"/>
    <p:sldId id="281" r:id="rId30"/>
    <p:sldId id="261" r:id="rId31"/>
    <p:sldId id="279" r:id="rId32"/>
    <p:sldId id="282" r:id="rId33"/>
    <p:sldId id="309" r:id="rId34"/>
    <p:sldId id="310" r:id="rId35"/>
    <p:sldId id="311" r:id="rId36"/>
    <p:sldId id="312" r:id="rId37"/>
    <p:sldId id="286" r:id="rId38"/>
    <p:sldId id="324" r:id="rId39"/>
    <p:sldId id="314" r:id="rId40"/>
    <p:sldId id="315" r:id="rId41"/>
    <p:sldId id="316" r:id="rId42"/>
    <p:sldId id="317" r:id="rId43"/>
    <p:sldId id="318" r:id="rId44"/>
    <p:sldId id="319" r:id="rId45"/>
    <p:sldId id="320" r:id="rId46"/>
    <p:sldId id="321" r:id="rId47"/>
    <p:sldId id="322" r:id="rId48"/>
    <p:sldId id="323" r:id="rId49"/>
    <p:sldId id="325" r:id="rId50"/>
    <p:sldId id="262" r:id="rId51"/>
    <p:sldId id="263" r:id="rId52"/>
    <p:sldId id="326" r:id="rId53"/>
    <p:sldId id="328" r:id="rId54"/>
    <p:sldId id="329" r:id="rId55"/>
    <p:sldId id="357" r:id="rId56"/>
    <p:sldId id="356" r:id="rId57"/>
    <p:sldId id="327" r:id="rId58"/>
    <p:sldId id="266" r:id="rId59"/>
    <p:sldId id="330" r:id="rId60"/>
    <p:sldId id="265" r:id="rId61"/>
    <p:sldId id="331" r:id="rId62"/>
    <p:sldId id="332" r:id="rId63"/>
    <p:sldId id="333" r:id="rId64"/>
    <p:sldId id="334" r:id="rId65"/>
    <p:sldId id="268" r:id="rId66"/>
    <p:sldId id="276" r:id="rId67"/>
    <p:sldId id="277" r:id="rId68"/>
    <p:sldId id="337"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007A37"/>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84" autoAdjust="0"/>
  </p:normalViewPr>
  <p:slideViewPr>
    <p:cSldViewPr>
      <p:cViewPr varScale="1">
        <p:scale>
          <a:sx n="89" d="100"/>
          <a:sy n="89" d="100"/>
        </p:scale>
        <p:origin x="2244" y="96"/>
      </p:cViewPr>
      <p:guideLst>
        <p:guide orient="horz" pos="2160"/>
        <p:guide pos="2880"/>
      </p:guideLst>
    </p:cSldViewPr>
  </p:slideViewPr>
  <p:notesTextViewPr>
    <p:cViewPr>
      <p:scale>
        <a:sx n="1" d="1"/>
        <a:sy n="1" d="1"/>
      </p:scale>
      <p:origin x="0" y="0"/>
    </p:cViewPr>
  </p:notesTextViewPr>
  <p:sorterViewPr>
    <p:cViewPr>
      <p:scale>
        <a:sx n="100" d="100"/>
        <a:sy n="100" d="100"/>
      </p:scale>
      <p:origin x="0" y="-7650"/>
    </p:cViewPr>
  </p:sorterViewPr>
  <p:notesViewPr>
    <p:cSldViewPr>
      <p:cViewPr varScale="1">
        <p:scale>
          <a:sx n="86" d="100"/>
          <a:sy n="86" d="100"/>
        </p:scale>
        <p:origin x="1944"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A147F12-FA8A-41B3-907C-02606143D918}" type="datetimeFigureOut">
              <a:rPr lang="en-US" smtClean="0"/>
              <a:t>10/17/2024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67937DB-68AC-4D14-B636-E4533C040388}" type="slidenum">
              <a:rPr lang="en-US" smtClean="0"/>
              <a:t>‹#›</a:t>
            </a:fld>
            <a:endParaRPr lang="en-US"/>
          </a:p>
        </p:txBody>
      </p:sp>
    </p:spTree>
    <p:extLst>
      <p:ext uri="{BB962C8B-B14F-4D97-AF65-F5344CB8AC3E}">
        <p14:creationId xmlns:p14="http://schemas.microsoft.com/office/powerpoint/2010/main" val="4143758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59A7603-21D3-4438-B5C7-C8D1ED7D6EF3}" type="datetimeFigureOut">
              <a:rPr lang="en-US" smtClean="0"/>
              <a:t>10/17/2024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4D9D2F-023F-42A0-AEE4-009FE837E1EC}" type="slidenum">
              <a:rPr lang="en-US" smtClean="0"/>
              <a:t>‹#›</a:t>
            </a:fld>
            <a:endParaRPr lang="en-US"/>
          </a:p>
        </p:txBody>
      </p:sp>
    </p:spTree>
    <p:extLst>
      <p:ext uri="{BB962C8B-B14F-4D97-AF65-F5344CB8AC3E}">
        <p14:creationId xmlns:p14="http://schemas.microsoft.com/office/powerpoint/2010/main" val="354818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1</a:t>
            </a:fld>
            <a:endParaRPr lang="en-US"/>
          </a:p>
        </p:txBody>
      </p:sp>
    </p:spTree>
    <p:extLst>
      <p:ext uri="{BB962C8B-B14F-4D97-AF65-F5344CB8AC3E}">
        <p14:creationId xmlns:p14="http://schemas.microsoft.com/office/powerpoint/2010/main" val="1188692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Content type allows you to request specific information types such as phone number, address, email address, zip code, social security number and verifies that the information entered is appropriate. The validation is what you can use to require that participants answer a specific question – or else will give a default message – or a message that you customize – to ask the participant to answer the question. The respondent will not be able to proceed without answering the question.</a:t>
            </a:r>
          </a:p>
        </p:txBody>
      </p:sp>
      <p:sp>
        <p:nvSpPr>
          <p:cNvPr id="4" name="Slide Number Placeholder 3"/>
          <p:cNvSpPr>
            <a:spLocks noGrp="1"/>
          </p:cNvSpPr>
          <p:nvPr>
            <p:ph type="sldNum" sz="quarter" idx="5"/>
          </p:nvPr>
        </p:nvSpPr>
        <p:spPr/>
        <p:txBody>
          <a:bodyPr/>
          <a:lstStyle/>
          <a:p>
            <a:fld id="{7D4D9D2F-023F-42A0-AEE4-009FE837E1EC}" type="slidenum">
              <a:rPr lang="en-US" smtClean="0"/>
              <a:t>13</a:t>
            </a:fld>
            <a:endParaRPr lang="en-US"/>
          </a:p>
        </p:txBody>
      </p:sp>
    </p:spTree>
    <p:extLst>
      <p:ext uri="{BB962C8B-B14F-4D97-AF65-F5344CB8AC3E}">
        <p14:creationId xmlns:p14="http://schemas.microsoft.com/office/powerpoint/2010/main" val="419320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15</a:t>
            </a:fld>
            <a:endParaRPr lang="en-US"/>
          </a:p>
        </p:txBody>
      </p:sp>
    </p:spTree>
    <p:extLst>
      <p:ext uri="{BB962C8B-B14F-4D97-AF65-F5344CB8AC3E}">
        <p14:creationId xmlns:p14="http://schemas.microsoft.com/office/powerpoint/2010/main" val="760772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General survey options, you can add in a display name, description, have the question numbers shown to respondents or not, and receive the “Expert review” which is feedback while previewing your survey to estimate how user-friendly it may be – including accessibility issues.</a:t>
            </a:r>
          </a:p>
        </p:txBody>
      </p:sp>
      <p:sp>
        <p:nvSpPr>
          <p:cNvPr id="4" name="Slide Number Placeholder 3"/>
          <p:cNvSpPr>
            <a:spLocks noGrp="1"/>
          </p:cNvSpPr>
          <p:nvPr>
            <p:ph type="sldNum" sz="quarter" idx="10"/>
          </p:nvPr>
        </p:nvSpPr>
        <p:spPr/>
        <p:txBody>
          <a:bodyPr/>
          <a:lstStyle/>
          <a:p>
            <a:fld id="{7D4D9D2F-023F-42A0-AEE4-009FE837E1EC}" type="slidenum">
              <a:rPr lang="en-US" smtClean="0"/>
              <a:t>17</a:t>
            </a:fld>
            <a:endParaRPr lang="en-US"/>
          </a:p>
        </p:txBody>
      </p:sp>
    </p:spTree>
    <p:extLst>
      <p:ext uri="{BB962C8B-B14F-4D97-AF65-F5344CB8AC3E}">
        <p14:creationId xmlns:p14="http://schemas.microsoft.com/office/powerpoint/2010/main" val="2653364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Response options, you can allow respondents to go back to the last question, allow them to come back to where they were if they are interrupted in completing the survey rather than start over, decide how you want to handle incomplete surveys, make availability options. </a:t>
            </a:r>
          </a:p>
        </p:txBody>
      </p:sp>
      <p:sp>
        <p:nvSpPr>
          <p:cNvPr id="4" name="Slide Number Placeholder 3"/>
          <p:cNvSpPr>
            <a:spLocks noGrp="1"/>
          </p:cNvSpPr>
          <p:nvPr>
            <p:ph type="sldNum" sz="quarter" idx="10"/>
          </p:nvPr>
        </p:nvSpPr>
        <p:spPr/>
        <p:txBody>
          <a:bodyPr/>
          <a:lstStyle/>
          <a:p>
            <a:fld id="{7D4D9D2F-023F-42A0-AEE4-009FE837E1EC}" type="slidenum">
              <a:rPr lang="en-US" smtClean="0"/>
              <a:t>18</a:t>
            </a:fld>
            <a:endParaRPr lang="en-US"/>
          </a:p>
        </p:txBody>
      </p:sp>
    </p:spTree>
    <p:extLst>
      <p:ext uri="{BB962C8B-B14F-4D97-AF65-F5344CB8AC3E}">
        <p14:creationId xmlns:p14="http://schemas.microsoft.com/office/powerpoint/2010/main" val="2469477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is important, you can make decisions on the survey availability, prevent multiple submissions, add “bot” (autonomous program) detection, prevent indexing  and IMPORTANTLY – Anonymize responses. This Anonymize toggle eliminates recording of the IP address, location data and any contact info that may be drawn from the device on which the survey is being completed. For research, we have typically have told the IRB that we will not collect this information – and the default is not to do so, but one should always verify</a:t>
            </a:r>
          </a:p>
        </p:txBody>
      </p:sp>
      <p:sp>
        <p:nvSpPr>
          <p:cNvPr id="4" name="Slide Number Placeholder 3"/>
          <p:cNvSpPr>
            <a:spLocks noGrp="1"/>
          </p:cNvSpPr>
          <p:nvPr>
            <p:ph type="sldNum" sz="quarter" idx="10"/>
          </p:nvPr>
        </p:nvSpPr>
        <p:spPr/>
        <p:txBody>
          <a:bodyPr/>
          <a:lstStyle/>
          <a:p>
            <a:fld id="{7D4D9D2F-023F-42A0-AEE4-009FE837E1EC}" type="slidenum">
              <a:rPr lang="en-US" smtClean="0"/>
              <a:t>19</a:t>
            </a:fld>
            <a:endParaRPr lang="en-US"/>
          </a:p>
        </p:txBody>
      </p:sp>
    </p:spTree>
    <p:extLst>
      <p:ext uri="{BB962C8B-B14F-4D97-AF65-F5344CB8AC3E}">
        <p14:creationId xmlns:p14="http://schemas.microsoft.com/office/powerpoint/2010/main" val="3585719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survey options include sending out thank you emails and updates to yourself, although Qualtrics regularly emails updates about response collection once your survey is published. Note underneath the Post-Survey tab you have options to set quotas, and translate the language of your survey.</a:t>
            </a:r>
          </a:p>
        </p:txBody>
      </p:sp>
      <p:sp>
        <p:nvSpPr>
          <p:cNvPr id="4" name="Slide Number Placeholder 3"/>
          <p:cNvSpPr>
            <a:spLocks noGrp="1"/>
          </p:cNvSpPr>
          <p:nvPr>
            <p:ph type="sldNum" sz="quarter" idx="10"/>
          </p:nvPr>
        </p:nvSpPr>
        <p:spPr/>
        <p:txBody>
          <a:bodyPr/>
          <a:lstStyle/>
          <a:p>
            <a:fld id="{7D4D9D2F-023F-42A0-AEE4-009FE837E1EC}" type="slidenum">
              <a:rPr lang="en-US" smtClean="0"/>
              <a:t>20</a:t>
            </a:fld>
            <a:endParaRPr lang="en-US"/>
          </a:p>
        </p:txBody>
      </p:sp>
    </p:spTree>
    <p:extLst>
      <p:ext uri="{BB962C8B-B14F-4D97-AF65-F5344CB8AC3E}">
        <p14:creationId xmlns:p14="http://schemas.microsoft.com/office/powerpoint/2010/main" val="1181404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t>
            </a:r>
            <a:r>
              <a:rPr lang="en-US" baseline="0" dirty="0"/>
              <a:t> readily auto-number when you are ready, particularly if you have moved around question or blocks. Reset Recode – from Tools tab would reset the coding on ALL questions in the survey. It is typically better to use the recode values on the individual question. </a:t>
            </a:r>
            <a:r>
              <a:rPr lang="en-US" dirty="0"/>
              <a:t>Collaborate</a:t>
            </a:r>
            <a:r>
              <a:rPr lang="en-US" baseline="0" dirty="0"/>
              <a:t> – can add other Qualtrics users to collaborate.  Review – nice feature –  allows “search and replace” if there is word or phrase you need to change throughout, spell check, “Check survey accessibility” please use this before you publish, generate test responses so can see what the data looks like or set up queries/analyses in advance. . Collaborate in where you can share your survey with others on your team and set specific permissions for each team member.  Print, import, export are all under the Import/Export tab and you will need these to provide a copy of your survey to the IRB and also a to use as a coding dictionary for analysis. </a:t>
            </a:r>
            <a:endParaRPr lang="en-US" dirty="0"/>
          </a:p>
        </p:txBody>
      </p:sp>
      <p:sp>
        <p:nvSpPr>
          <p:cNvPr id="4" name="Slide Number Placeholder 3"/>
          <p:cNvSpPr>
            <a:spLocks noGrp="1"/>
          </p:cNvSpPr>
          <p:nvPr>
            <p:ph type="sldNum" sz="quarter" idx="5"/>
          </p:nvPr>
        </p:nvSpPr>
        <p:spPr/>
        <p:txBody>
          <a:bodyPr/>
          <a:lstStyle/>
          <a:p>
            <a:fld id="{7D4D9D2F-023F-42A0-AEE4-009FE837E1EC}" type="slidenum">
              <a:rPr lang="en-US" smtClean="0"/>
              <a:t>21</a:t>
            </a:fld>
            <a:endParaRPr lang="en-US"/>
          </a:p>
        </p:txBody>
      </p:sp>
    </p:spTree>
    <p:extLst>
      <p:ext uri="{BB962C8B-B14F-4D97-AF65-F5344CB8AC3E}">
        <p14:creationId xmlns:p14="http://schemas.microsoft.com/office/powerpoint/2010/main" val="3647283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22</a:t>
            </a:fld>
            <a:endParaRPr lang="en-US"/>
          </a:p>
        </p:txBody>
      </p:sp>
    </p:spTree>
    <p:extLst>
      <p:ext uri="{BB962C8B-B14F-4D97-AF65-F5344CB8AC3E}">
        <p14:creationId xmlns:p14="http://schemas.microsoft.com/office/powerpoint/2010/main" val="1415611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23</a:t>
            </a:fld>
            <a:endParaRPr lang="en-US"/>
          </a:p>
        </p:txBody>
      </p:sp>
    </p:spTree>
    <p:extLst>
      <p:ext uri="{BB962C8B-B14F-4D97-AF65-F5344CB8AC3E}">
        <p14:creationId xmlns:p14="http://schemas.microsoft.com/office/powerpoint/2010/main" val="3282295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24</a:t>
            </a:fld>
            <a:endParaRPr lang="en-US"/>
          </a:p>
        </p:txBody>
      </p:sp>
    </p:spTree>
    <p:extLst>
      <p:ext uri="{BB962C8B-B14F-4D97-AF65-F5344CB8AC3E}">
        <p14:creationId xmlns:p14="http://schemas.microsoft.com/office/powerpoint/2010/main" val="339809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a:t>
            </a:r>
            <a:r>
              <a:rPr lang="en-US" baseline="0" dirty="0"/>
              <a:t> summary of what we will be covering today. You should have received an email this morning inviting you to collaborate on a survey. Please let me know if you did not receive this email. </a:t>
            </a:r>
          </a:p>
          <a:p>
            <a:r>
              <a:rPr lang="en-US" baseline="0" dirty="0"/>
              <a:t>The first few minutes of this workshop, I will be reviewing a bit of the set up and tools in the Qualtrics software.</a:t>
            </a:r>
          </a:p>
          <a:p>
            <a:r>
              <a:rPr lang="en-US" baseline="0" dirty="0"/>
              <a:t>Why Qualtrics? Using Redcap for surveys is similar to buying a bus to transport yourself to work. Yes, it will do the job, but it’s made for a different set of conditions and has features (all those seats) that are not needed and just taking up space. Additionally, Qualtrics software is focused on being a survey resource. As such, it has lots of great features that you will not find in Redcap or more generalized resources.</a:t>
            </a:r>
            <a:endParaRPr lang="en-US" dirty="0"/>
          </a:p>
        </p:txBody>
      </p:sp>
      <p:sp>
        <p:nvSpPr>
          <p:cNvPr id="4" name="Slide Number Placeholder 3"/>
          <p:cNvSpPr>
            <a:spLocks noGrp="1"/>
          </p:cNvSpPr>
          <p:nvPr>
            <p:ph type="sldNum" sz="quarter" idx="10"/>
          </p:nvPr>
        </p:nvSpPr>
        <p:spPr/>
        <p:txBody>
          <a:bodyPr/>
          <a:lstStyle/>
          <a:p>
            <a:fld id="{7D4D9D2F-023F-42A0-AEE4-009FE837E1EC}" type="slidenum">
              <a:rPr lang="en-US" smtClean="0"/>
              <a:t>2</a:t>
            </a:fld>
            <a:endParaRPr lang="en-US"/>
          </a:p>
        </p:txBody>
      </p:sp>
    </p:spTree>
    <p:extLst>
      <p:ext uri="{BB962C8B-B14F-4D97-AF65-F5344CB8AC3E}">
        <p14:creationId xmlns:p14="http://schemas.microsoft.com/office/powerpoint/2010/main" val="2931483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 and unique feature of Qualtrics. The “Expert</a:t>
            </a:r>
            <a:r>
              <a:rPr lang="en-US" baseline="0" dirty="0"/>
              <a:t> Review” provides some feedback on the questions that may have some issues or be more likely to be left blank. Question types can be optimized for appearance on mobile devices. The review will tell you that words are needed on the progress bars to enhance usability for disabled, and estimate survey response time. So while you may not adopt all of the suggestions, the </a:t>
            </a:r>
            <a:r>
              <a:rPr lang="en-US" baseline="0" dirty="0" err="1"/>
              <a:t>iQ</a:t>
            </a:r>
            <a:r>
              <a:rPr lang="en-US" baseline="0" dirty="0"/>
              <a:t> assessment is definitely worth the few minutes spent.</a:t>
            </a:r>
            <a:endParaRPr lang="en-US" dirty="0"/>
          </a:p>
        </p:txBody>
      </p:sp>
      <p:sp>
        <p:nvSpPr>
          <p:cNvPr id="4" name="Slide Number Placeholder 3"/>
          <p:cNvSpPr>
            <a:spLocks noGrp="1"/>
          </p:cNvSpPr>
          <p:nvPr>
            <p:ph type="sldNum" sz="quarter" idx="10"/>
          </p:nvPr>
        </p:nvSpPr>
        <p:spPr/>
        <p:txBody>
          <a:bodyPr/>
          <a:lstStyle/>
          <a:p>
            <a:fld id="{7D4D9D2F-023F-42A0-AEE4-009FE837E1EC}" type="slidenum">
              <a:rPr lang="en-US" smtClean="0"/>
              <a:t>25</a:t>
            </a:fld>
            <a:endParaRPr lang="en-US"/>
          </a:p>
        </p:txBody>
      </p:sp>
    </p:spTree>
    <p:extLst>
      <p:ext uri="{BB962C8B-B14F-4D97-AF65-F5344CB8AC3E}">
        <p14:creationId xmlns:p14="http://schemas.microsoft.com/office/powerpoint/2010/main" val="803207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Distribution has choices of how you can distribute your survey. These are fairly self-explanatory.  One you have a survey active, this screen will also provide a summary of responses received over the recent past, and by what source (anonymous link, email sent, QR code, etc.).</a:t>
            </a:r>
          </a:p>
          <a:p>
            <a:endParaRPr lang="en-US" dirty="0"/>
          </a:p>
        </p:txBody>
      </p:sp>
      <p:sp>
        <p:nvSpPr>
          <p:cNvPr id="4" name="Slide Number Placeholder 3"/>
          <p:cNvSpPr>
            <a:spLocks noGrp="1"/>
          </p:cNvSpPr>
          <p:nvPr>
            <p:ph type="sldNum" sz="quarter" idx="5"/>
          </p:nvPr>
        </p:nvSpPr>
        <p:spPr/>
        <p:txBody>
          <a:bodyPr/>
          <a:lstStyle/>
          <a:p>
            <a:fld id="{7D4D9D2F-023F-42A0-AEE4-009FE837E1EC}" type="slidenum">
              <a:rPr lang="en-US" smtClean="0"/>
              <a:t>27</a:t>
            </a:fld>
            <a:endParaRPr lang="en-US"/>
          </a:p>
        </p:txBody>
      </p:sp>
    </p:spTree>
    <p:extLst>
      <p:ext uri="{BB962C8B-B14F-4D97-AF65-F5344CB8AC3E}">
        <p14:creationId xmlns:p14="http://schemas.microsoft.com/office/powerpoint/2010/main" val="2439716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Distribution has choices of how you can distribute and will also show a summary of responses received over the recent past, and by what source (anonymous link, email sent, QR code, etc.).</a:t>
            </a:r>
          </a:p>
        </p:txBody>
      </p:sp>
      <p:sp>
        <p:nvSpPr>
          <p:cNvPr id="4" name="Slide Number Placeholder 3"/>
          <p:cNvSpPr>
            <a:spLocks noGrp="1"/>
          </p:cNvSpPr>
          <p:nvPr>
            <p:ph type="sldNum" sz="quarter" idx="10"/>
          </p:nvPr>
        </p:nvSpPr>
        <p:spPr/>
        <p:txBody>
          <a:bodyPr/>
          <a:lstStyle/>
          <a:p>
            <a:fld id="{7D4D9D2F-023F-42A0-AEE4-009FE837E1EC}" type="slidenum">
              <a:rPr lang="en-US" smtClean="0"/>
              <a:t>28</a:t>
            </a:fld>
            <a:endParaRPr lang="en-US"/>
          </a:p>
        </p:txBody>
      </p:sp>
    </p:spTree>
    <p:extLst>
      <p:ext uri="{BB962C8B-B14F-4D97-AF65-F5344CB8AC3E}">
        <p14:creationId xmlns:p14="http://schemas.microsoft.com/office/powerpoint/2010/main" val="1589383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29</a:t>
            </a:fld>
            <a:endParaRPr lang="en-US"/>
          </a:p>
        </p:txBody>
      </p:sp>
    </p:spTree>
    <p:extLst>
      <p:ext uri="{BB962C8B-B14F-4D97-AF65-F5344CB8AC3E}">
        <p14:creationId xmlns:p14="http://schemas.microsoft.com/office/powerpoint/2010/main" val="1135247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30</a:t>
            </a:fld>
            <a:endParaRPr lang="en-US"/>
          </a:p>
        </p:txBody>
      </p:sp>
    </p:spTree>
    <p:extLst>
      <p:ext uri="{BB962C8B-B14F-4D97-AF65-F5344CB8AC3E}">
        <p14:creationId xmlns:p14="http://schemas.microsoft.com/office/powerpoint/2010/main" val="4235438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31</a:t>
            </a:fld>
            <a:endParaRPr lang="en-US"/>
          </a:p>
        </p:txBody>
      </p:sp>
    </p:spTree>
    <p:extLst>
      <p:ext uri="{BB962C8B-B14F-4D97-AF65-F5344CB8AC3E}">
        <p14:creationId xmlns:p14="http://schemas.microsoft.com/office/powerpoint/2010/main" val="1616423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a:t>
            </a:r>
            <a:r>
              <a:rPr lang="en-US" baseline="0" dirty="0"/>
              <a:t> the green Add Visualization tab. Now there is a pull down menu on the right hand side that you can use to “fancy up” your report.</a:t>
            </a:r>
          </a:p>
          <a:p>
            <a:r>
              <a:rPr lang="en-US" baseline="0" dirty="0"/>
              <a:t>Try moving across the “Visualization” images and see how you figure changes. Note how you can change the pie chart inner radius (so solid pie instead of a donut), only show if certain percentage, change colors, add notes, add labels etc.. Once you get the figure the way you think you want, scroll up on right hand side so you can select “Page Options”. You can export page directly to *pdf, word, Power point (each figure will be a slide) or as a spreadsheet.</a:t>
            </a:r>
            <a:endParaRPr lang="en-US" dirty="0"/>
          </a:p>
        </p:txBody>
      </p:sp>
      <p:sp>
        <p:nvSpPr>
          <p:cNvPr id="4" name="Slide Number Placeholder 3"/>
          <p:cNvSpPr>
            <a:spLocks noGrp="1"/>
          </p:cNvSpPr>
          <p:nvPr>
            <p:ph type="sldNum" sz="quarter" idx="10"/>
          </p:nvPr>
        </p:nvSpPr>
        <p:spPr/>
        <p:txBody>
          <a:bodyPr/>
          <a:lstStyle/>
          <a:p>
            <a:fld id="{7D4D9D2F-023F-42A0-AEE4-009FE837E1EC}" type="slidenum">
              <a:rPr lang="en-US" smtClean="0"/>
              <a:t>32</a:t>
            </a:fld>
            <a:endParaRPr lang="en-US"/>
          </a:p>
        </p:txBody>
      </p:sp>
    </p:spTree>
    <p:extLst>
      <p:ext uri="{BB962C8B-B14F-4D97-AF65-F5344CB8AC3E}">
        <p14:creationId xmlns:p14="http://schemas.microsoft.com/office/powerpoint/2010/main" val="3576795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a:t>
            </a:r>
            <a:r>
              <a:rPr lang="en-US" baseline="0" dirty="0"/>
              <a:t> the green Add Visualization tab. Now there is a pull down menu on the right hand side that you can use to “fancy up” your report.</a:t>
            </a:r>
          </a:p>
          <a:p>
            <a:r>
              <a:rPr lang="en-US" baseline="0" dirty="0"/>
              <a:t>Try moving across the “Visualization” images and see how you figure changes. Note how you can change the pie chart inner radius (so solid pie instead of a donut), only show if certain percentage, change colors, add notes, add labels etc.. Once you get the figure the way you think you want, scroll up on right hand side so you can select “Page Options”. You can export page directly to *pdf, word, Power point (each figure will be a slide) or as a spreadsheet.</a:t>
            </a:r>
            <a:endParaRPr lang="en-US" dirty="0"/>
          </a:p>
        </p:txBody>
      </p:sp>
      <p:sp>
        <p:nvSpPr>
          <p:cNvPr id="4" name="Slide Number Placeholder 3"/>
          <p:cNvSpPr>
            <a:spLocks noGrp="1"/>
          </p:cNvSpPr>
          <p:nvPr>
            <p:ph type="sldNum" sz="quarter" idx="10"/>
          </p:nvPr>
        </p:nvSpPr>
        <p:spPr/>
        <p:txBody>
          <a:bodyPr/>
          <a:lstStyle/>
          <a:p>
            <a:fld id="{7D4D9D2F-023F-42A0-AEE4-009FE837E1EC}" type="slidenum">
              <a:rPr lang="en-US" smtClean="0"/>
              <a:t>33</a:t>
            </a:fld>
            <a:endParaRPr lang="en-US"/>
          </a:p>
        </p:txBody>
      </p:sp>
    </p:spTree>
    <p:extLst>
      <p:ext uri="{BB962C8B-B14F-4D97-AF65-F5344CB8AC3E}">
        <p14:creationId xmlns:p14="http://schemas.microsoft.com/office/powerpoint/2010/main" val="2884615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top of</a:t>
            </a:r>
            <a:r>
              <a:rPr lang="en-US" baseline="0" dirty="0"/>
              <a:t> the page next to “Default Report”, you can “Manage Filters…”.  Maybe you only want to report on the female respondents. Once you “Apply” you will only see the responses from the females, unless you cancel.</a:t>
            </a:r>
            <a:endParaRPr lang="en-US" dirty="0"/>
          </a:p>
        </p:txBody>
      </p:sp>
      <p:sp>
        <p:nvSpPr>
          <p:cNvPr id="4" name="Slide Number Placeholder 3"/>
          <p:cNvSpPr>
            <a:spLocks noGrp="1"/>
          </p:cNvSpPr>
          <p:nvPr>
            <p:ph type="sldNum" sz="quarter" idx="10"/>
          </p:nvPr>
        </p:nvSpPr>
        <p:spPr/>
        <p:txBody>
          <a:bodyPr/>
          <a:lstStyle/>
          <a:p>
            <a:fld id="{7D4D9D2F-023F-42A0-AEE4-009FE837E1EC}" type="slidenum">
              <a:rPr lang="en-US" smtClean="0"/>
              <a:t>34</a:t>
            </a:fld>
            <a:endParaRPr lang="en-US"/>
          </a:p>
        </p:txBody>
      </p:sp>
    </p:spTree>
    <p:extLst>
      <p:ext uri="{BB962C8B-B14F-4D97-AF65-F5344CB8AC3E}">
        <p14:creationId xmlns:p14="http://schemas.microsoft.com/office/powerpoint/2010/main" val="738928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Once you get the figure the way you think you want, scroll up on right hand side so you can select “Page Options”. You can export page directly to *pdf, word, Power point (each figure will be a slide) or as a spreadsheet.</a:t>
            </a:r>
            <a:endParaRPr lang="en-US" dirty="0"/>
          </a:p>
        </p:txBody>
      </p:sp>
      <p:sp>
        <p:nvSpPr>
          <p:cNvPr id="4" name="Slide Number Placeholder 3"/>
          <p:cNvSpPr>
            <a:spLocks noGrp="1"/>
          </p:cNvSpPr>
          <p:nvPr>
            <p:ph type="sldNum" sz="quarter" idx="10"/>
          </p:nvPr>
        </p:nvSpPr>
        <p:spPr/>
        <p:txBody>
          <a:bodyPr/>
          <a:lstStyle/>
          <a:p>
            <a:fld id="{7D4D9D2F-023F-42A0-AEE4-009FE837E1EC}" type="slidenum">
              <a:rPr lang="en-US" smtClean="0"/>
              <a:t>35</a:t>
            </a:fld>
            <a:endParaRPr lang="en-US"/>
          </a:p>
        </p:txBody>
      </p:sp>
    </p:spTree>
    <p:extLst>
      <p:ext uri="{BB962C8B-B14F-4D97-AF65-F5344CB8AC3E}">
        <p14:creationId xmlns:p14="http://schemas.microsoft.com/office/powerpoint/2010/main" val="1205029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5</a:t>
            </a:fld>
            <a:endParaRPr lang="en-US"/>
          </a:p>
        </p:txBody>
      </p:sp>
    </p:spTree>
    <p:extLst>
      <p:ext uri="{BB962C8B-B14F-4D97-AF65-F5344CB8AC3E}">
        <p14:creationId xmlns:p14="http://schemas.microsoft.com/office/powerpoint/2010/main" val="3011743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36</a:t>
            </a:fld>
            <a:endParaRPr lang="en-US"/>
          </a:p>
        </p:txBody>
      </p:sp>
    </p:spTree>
    <p:extLst>
      <p:ext uri="{BB962C8B-B14F-4D97-AF65-F5344CB8AC3E}">
        <p14:creationId xmlns:p14="http://schemas.microsoft.com/office/powerpoint/2010/main" val="2555456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37</a:t>
            </a:fld>
            <a:endParaRPr lang="en-US"/>
          </a:p>
        </p:txBody>
      </p:sp>
    </p:spTree>
    <p:extLst>
      <p:ext uri="{BB962C8B-B14F-4D97-AF65-F5344CB8AC3E}">
        <p14:creationId xmlns:p14="http://schemas.microsoft.com/office/powerpoint/2010/main" val="1904530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38</a:t>
            </a:fld>
            <a:endParaRPr lang="en-US"/>
          </a:p>
        </p:txBody>
      </p:sp>
    </p:spTree>
    <p:extLst>
      <p:ext uri="{BB962C8B-B14F-4D97-AF65-F5344CB8AC3E}">
        <p14:creationId xmlns:p14="http://schemas.microsoft.com/office/powerpoint/2010/main" val="909287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39</a:t>
            </a:fld>
            <a:endParaRPr lang="en-US"/>
          </a:p>
        </p:txBody>
      </p:sp>
    </p:spTree>
    <p:extLst>
      <p:ext uri="{BB962C8B-B14F-4D97-AF65-F5344CB8AC3E}">
        <p14:creationId xmlns:p14="http://schemas.microsoft.com/office/powerpoint/2010/main" val="3718125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40</a:t>
            </a:fld>
            <a:endParaRPr lang="en-US"/>
          </a:p>
        </p:txBody>
      </p:sp>
    </p:spTree>
    <p:extLst>
      <p:ext uri="{BB962C8B-B14F-4D97-AF65-F5344CB8AC3E}">
        <p14:creationId xmlns:p14="http://schemas.microsoft.com/office/powerpoint/2010/main" val="3571925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41</a:t>
            </a:fld>
            <a:endParaRPr lang="en-US"/>
          </a:p>
        </p:txBody>
      </p:sp>
    </p:spTree>
    <p:extLst>
      <p:ext uri="{BB962C8B-B14F-4D97-AF65-F5344CB8AC3E}">
        <p14:creationId xmlns:p14="http://schemas.microsoft.com/office/powerpoint/2010/main" val="3843538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42</a:t>
            </a:fld>
            <a:endParaRPr lang="en-US"/>
          </a:p>
        </p:txBody>
      </p:sp>
    </p:spTree>
    <p:extLst>
      <p:ext uri="{BB962C8B-B14F-4D97-AF65-F5344CB8AC3E}">
        <p14:creationId xmlns:p14="http://schemas.microsoft.com/office/powerpoint/2010/main" val="3722399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43</a:t>
            </a:fld>
            <a:endParaRPr lang="en-US"/>
          </a:p>
        </p:txBody>
      </p:sp>
    </p:spTree>
    <p:extLst>
      <p:ext uri="{BB962C8B-B14F-4D97-AF65-F5344CB8AC3E}">
        <p14:creationId xmlns:p14="http://schemas.microsoft.com/office/powerpoint/2010/main" val="2164023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44</a:t>
            </a:fld>
            <a:endParaRPr lang="en-US"/>
          </a:p>
        </p:txBody>
      </p:sp>
    </p:spTree>
    <p:extLst>
      <p:ext uri="{BB962C8B-B14F-4D97-AF65-F5344CB8AC3E}">
        <p14:creationId xmlns:p14="http://schemas.microsoft.com/office/powerpoint/2010/main" val="22109000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45</a:t>
            </a:fld>
            <a:endParaRPr lang="en-US"/>
          </a:p>
        </p:txBody>
      </p:sp>
    </p:spTree>
    <p:extLst>
      <p:ext uri="{BB962C8B-B14F-4D97-AF65-F5344CB8AC3E}">
        <p14:creationId xmlns:p14="http://schemas.microsoft.com/office/powerpoint/2010/main" val="53732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the introductory workshop, if you use a Qualtrics template, it will walk you through the survey creation process.</a:t>
            </a:r>
          </a:p>
        </p:txBody>
      </p:sp>
      <p:sp>
        <p:nvSpPr>
          <p:cNvPr id="4" name="Slide Number Placeholder 3"/>
          <p:cNvSpPr>
            <a:spLocks noGrp="1"/>
          </p:cNvSpPr>
          <p:nvPr>
            <p:ph type="sldNum" sz="quarter" idx="10"/>
          </p:nvPr>
        </p:nvSpPr>
        <p:spPr/>
        <p:txBody>
          <a:bodyPr/>
          <a:lstStyle/>
          <a:p>
            <a:fld id="{7D4D9D2F-023F-42A0-AEE4-009FE837E1EC}" type="slidenum">
              <a:rPr lang="en-US" smtClean="0"/>
              <a:t>6</a:t>
            </a:fld>
            <a:endParaRPr lang="en-US"/>
          </a:p>
        </p:txBody>
      </p:sp>
    </p:spTree>
    <p:extLst>
      <p:ext uri="{BB962C8B-B14F-4D97-AF65-F5344CB8AC3E}">
        <p14:creationId xmlns:p14="http://schemas.microsoft.com/office/powerpoint/2010/main" val="30123398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46</a:t>
            </a:fld>
            <a:endParaRPr lang="en-US"/>
          </a:p>
        </p:txBody>
      </p:sp>
    </p:spTree>
    <p:extLst>
      <p:ext uri="{BB962C8B-B14F-4D97-AF65-F5344CB8AC3E}">
        <p14:creationId xmlns:p14="http://schemas.microsoft.com/office/powerpoint/2010/main" val="1363348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47</a:t>
            </a:fld>
            <a:endParaRPr lang="en-US"/>
          </a:p>
        </p:txBody>
      </p:sp>
    </p:spTree>
    <p:extLst>
      <p:ext uri="{BB962C8B-B14F-4D97-AF65-F5344CB8AC3E}">
        <p14:creationId xmlns:p14="http://schemas.microsoft.com/office/powerpoint/2010/main" val="12178374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48</a:t>
            </a:fld>
            <a:endParaRPr lang="en-US"/>
          </a:p>
        </p:txBody>
      </p:sp>
    </p:spTree>
    <p:extLst>
      <p:ext uri="{BB962C8B-B14F-4D97-AF65-F5344CB8AC3E}">
        <p14:creationId xmlns:p14="http://schemas.microsoft.com/office/powerpoint/2010/main" val="35915449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49</a:t>
            </a:fld>
            <a:endParaRPr lang="en-US"/>
          </a:p>
        </p:txBody>
      </p:sp>
    </p:spTree>
    <p:extLst>
      <p:ext uri="{BB962C8B-B14F-4D97-AF65-F5344CB8AC3E}">
        <p14:creationId xmlns:p14="http://schemas.microsoft.com/office/powerpoint/2010/main" val="19082209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cross tabs. Banner will be the column and Stub will</a:t>
            </a:r>
            <a:r>
              <a:rPr lang="en-US" baseline="0" dirty="0"/>
              <a:t> be the row. Let’s look at age by sex. </a:t>
            </a:r>
          </a:p>
        </p:txBody>
      </p:sp>
      <p:sp>
        <p:nvSpPr>
          <p:cNvPr id="4" name="Slide Number Placeholder 3"/>
          <p:cNvSpPr>
            <a:spLocks noGrp="1"/>
          </p:cNvSpPr>
          <p:nvPr>
            <p:ph type="sldNum" sz="quarter" idx="10"/>
          </p:nvPr>
        </p:nvSpPr>
        <p:spPr/>
        <p:txBody>
          <a:bodyPr/>
          <a:lstStyle/>
          <a:p>
            <a:fld id="{7D4D9D2F-023F-42A0-AEE4-009FE837E1EC}" type="slidenum">
              <a:rPr lang="en-US" smtClean="0"/>
              <a:t>50</a:t>
            </a:fld>
            <a:endParaRPr lang="en-US"/>
          </a:p>
        </p:txBody>
      </p:sp>
    </p:spTree>
    <p:extLst>
      <p:ext uri="{BB962C8B-B14F-4D97-AF65-F5344CB8AC3E}">
        <p14:creationId xmlns:p14="http://schemas.microsoft.com/office/powerpoint/2010/main" val="3062180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51</a:t>
            </a:fld>
            <a:endParaRPr lang="en-US"/>
          </a:p>
        </p:txBody>
      </p:sp>
    </p:spTree>
    <p:extLst>
      <p:ext uri="{BB962C8B-B14F-4D97-AF65-F5344CB8AC3E}">
        <p14:creationId xmlns:p14="http://schemas.microsoft.com/office/powerpoint/2010/main" val="16672591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52</a:t>
            </a:fld>
            <a:endParaRPr lang="en-US"/>
          </a:p>
        </p:txBody>
      </p:sp>
    </p:spTree>
    <p:extLst>
      <p:ext uri="{BB962C8B-B14F-4D97-AF65-F5344CB8AC3E}">
        <p14:creationId xmlns:p14="http://schemas.microsoft.com/office/powerpoint/2010/main" val="9630685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53</a:t>
            </a:fld>
            <a:endParaRPr lang="en-US"/>
          </a:p>
        </p:txBody>
      </p:sp>
    </p:spTree>
    <p:extLst>
      <p:ext uri="{BB962C8B-B14F-4D97-AF65-F5344CB8AC3E}">
        <p14:creationId xmlns:p14="http://schemas.microsoft.com/office/powerpoint/2010/main" val="28285523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54</a:t>
            </a:fld>
            <a:endParaRPr lang="en-US"/>
          </a:p>
        </p:txBody>
      </p:sp>
    </p:spTree>
    <p:extLst>
      <p:ext uri="{BB962C8B-B14F-4D97-AF65-F5344CB8AC3E}">
        <p14:creationId xmlns:p14="http://schemas.microsoft.com/office/powerpoint/2010/main" val="27340985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55</a:t>
            </a:fld>
            <a:endParaRPr lang="en-US"/>
          </a:p>
        </p:txBody>
      </p:sp>
    </p:spTree>
    <p:extLst>
      <p:ext uri="{BB962C8B-B14F-4D97-AF65-F5344CB8AC3E}">
        <p14:creationId xmlns:p14="http://schemas.microsoft.com/office/powerpoint/2010/main" val="264040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question types from which to choose and all of these are editable to fit one’s needs.</a:t>
            </a:r>
          </a:p>
        </p:txBody>
      </p:sp>
      <p:sp>
        <p:nvSpPr>
          <p:cNvPr id="4" name="Slide Number Placeholder 3"/>
          <p:cNvSpPr>
            <a:spLocks noGrp="1"/>
          </p:cNvSpPr>
          <p:nvPr>
            <p:ph type="sldNum" sz="quarter" idx="10"/>
          </p:nvPr>
        </p:nvSpPr>
        <p:spPr/>
        <p:txBody>
          <a:bodyPr/>
          <a:lstStyle/>
          <a:p>
            <a:fld id="{7D4D9D2F-023F-42A0-AEE4-009FE837E1EC}" type="slidenum">
              <a:rPr lang="en-US" smtClean="0"/>
              <a:t>7</a:t>
            </a:fld>
            <a:endParaRPr lang="en-US"/>
          </a:p>
        </p:txBody>
      </p:sp>
    </p:spTree>
    <p:extLst>
      <p:ext uri="{BB962C8B-B14F-4D97-AF65-F5344CB8AC3E}">
        <p14:creationId xmlns:p14="http://schemas.microsoft.com/office/powerpoint/2010/main" val="37973371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56</a:t>
            </a:fld>
            <a:endParaRPr lang="en-US"/>
          </a:p>
        </p:txBody>
      </p:sp>
    </p:spTree>
    <p:extLst>
      <p:ext uri="{BB962C8B-B14F-4D97-AF65-F5344CB8AC3E}">
        <p14:creationId xmlns:p14="http://schemas.microsoft.com/office/powerpoint/2010/main" val="26635945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make choices on how the data is examined (include or not include non-responses).</a:t>
            </a:r>
            <a:r>
              <a:rPr lang="en-US" baseline="0" dirty="0"/>
              <a:t> Right hand corner, can export cross tab to Excel or *pdf</a:t>
            </a:r>
            <a:endParaRPr lang="en-US" dirty="0"/>
          </a:p>
        </p:txBody>
      </p:sp>
      <p:sp>
        <p:nvSpPr>
          <p:cNvPr id="4" name="Slide Number Placeholder 3"/>
          <p:cNvSpPr>
            <a:spLocks noGrp="1"/>
          </p:cNvSpPr>
          <p:nvPr>
            <p:ph type="sldNum" sz="quarter" idx="10"/>
          </p:nvPr>
        </p:nvSpPr>
        <p:spPr/>
        <p:txBody>
          <a:bodyPr/>
          <a:lstStyle/>
          <a:p>
            <a:fld id="{7D4D9D2F-023F-42A0-AEE4-009FE837E1EC}" type="slidenum">
              <a:rPr lang="en-US" smtClean="0"/>
              <a:t>57</a:t>
            </a:fld>
            <a:endParaRPr lang="en-US"/>
          </a:p>
        </p:txBody>
      </p:sp>
    </p:spTree>
    <p:extLst>
      <p:ext uri="{BB962C8B-B14F-4D97-AF65-F5344CB8AC3E}">
        <p14:creationId xmlns:p14="http://schemas.microsoft.com/office/powerpoint/2010/main" val="22672796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58</a:t>
            </a:fld>
            <a:endParaRPr lang="en-US"/>
          </a:p>
        </p:txBody>
      </p:sp>
    </p:spTree>
    <p:extLst>
      <p:ext uri="{BB962C8B-B14F-4D97-AF65-F5344CB8AC3E}">
        <p14:creationId xmlns:p14="http://schemas.microsoft.com/office/powerpoint/2010/main" val="8375755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59</a:t>
            </a:fld>
            <a:endParaRPr lang="en-US"/>
          </a:p>
        </p:txBody>
      </p:sp>
    </p:spTree>
    <p:extLst>
      <p:ext uri="{BB962C8B-B14F-4D97-AF65-F5344CB8AC3E}">
        <p14:creationId xmlns:p14="http://schemas.microsoft.com/office/powerpoint/2010/main" val="3018508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60</a:t>
            </a:fld>
            <a:endParaRPr lang="en-US"/>
          </a:p>
        </p:txBody>
      </p:sp>
    </p:spTree>
    <p:extLst>
      <p:ext uri="{BB962C8B-B14F-4D97-AF65-F5344CB8AC3E}">
        <p14:creationId xmlns:p14="http://schemas.microsoft.com/office/powerpoint/2010/main" val="8871798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most statistical programs need</a:t>
            </a:r>
            <a:r>
              <a:rPr lang="en-US" baseline="0" dirty="0"/>
              <a:t> data in numeric format. Select number and the file type you want. Also select MORE OPTIONS</a:t>
            </a:r>
            <a:endParaRPr lang="en-US" dirty="0"/>
          </a:p>
        </p:txBody>
      </p:sp>
      <p:sp>
        <p:nvSpPr>
          <p:cNvPr id="4" name="Slide Number Placeholder 3"/>
          <p:cNvSpPr>
            <a:spLocks noGrp="1"/>
          </p:cNvSpPr>
          <p:nvPr>
            <p:ph type="sldNum" sz="quarter" idx="10"/>
          </p:nvPr>
        </p:nvSpPr>
        <p:spPr/>
        <p:txBody>
          <a:bodyPr/>
          <a:lstStyle/>
          <a:p>
            <a:fld id="{7D4D9D2F-023F-42A0-AEE4-009FE837E1EC}" type="slidenum">
              <a:rPr lang="en-US" smtClean="0"/>
              <a:t>61</a:t>
            </a:fld>
            <a:endParaRPr lang="en-US"/>
          </a:p>
        </p:txBody>
      </p:sp>
    </p:spTree>
    <p:extLst>
      <p:ext uri="{BB962C8B-B14F-4D97-AF65-F5344CB8AC3E}">
        <p14:creationId xmlns:p14="http://schemas.microsoft.com/office/powerpoint/2010/main" val="40133276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
            </a:r>
            <a:r>
              <a:rPr lang="en-US" baseline="0" dirty="0"/>
              <a:t> having a specific code for missing (non-responses) to readily differentiate from “0”. </a:t>
            </a:r>
          </a:p>
          <a:p>
            <a:r>
              <a:rPr lang="en-US" baseline="0" dirty="0"/>
              <a:t>Also – each field should be a single variable. Select the option “Split multi-value fields into columns”.</a:t>
            </a:r>
            <a:endParaRPr lang="en-US" dirty="0"/>
          </a:p>
        </p:txBody>
      </p:sp>
      <p:sp>
        <p:nvSpPr>
          <p:cNvPr id="4" name="Slide Number Placeholder 3"/>
          <p:cNvSpPr>
            <a:spLocks noGrp="1"/>
          </p:cNvSpPr>
          <p:nvPr>
            <p:ph type="sldNum" sz="quarter" idx="10"/>
          </p:nvPr>
        </p:nvSpPr>
        <p:spPr/>
        <p:txBody>
          <a:bodyPr/>
          <a:lstStyle/>
          <a:p>
            <a:fld id="{7D4D9D2F-023F-42A0-AEE4-009FE837E1EC}" type="slidenum">
              <a:rPr lang="en-US" smtClean="0"/>
              <a:t>62</a:t>
            </a:fld>
            <a:endParaRPr lang="en-US"/>
          </a:p>
        </p:txBody>
      </p:sp>
    </p:spTree>
    <p:extLst>
      <p:ext uri="{BB962C8B-B14F-4D97-AF65-F5344CB8AC3E}">
        <p14:creationId xmlns:p14="http://schemas.microsoft.com/office/powerpoint/2010/main" val="23160935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most statistical programs need</a:t>
            </a:r>
            <a:r>
              <a:rPr lang="en-US" baseline="0" dirty="0"/>
              <a:t> data in numeric format. Select number and the file type you want. Also select MORE OPTIONS</a:t>
            </a:r>
            <a:endParaRPr lang="en-US" dirty="0"/>
          </a:p>
        </p:txBody>
      </p:sp>
      <p:sp>
        <p:nvSpPr>
          <p:cNvPr id="4" name="Slide Number Placeholder 3"/>
          <p:cNvSpPr>
            <a:spLocks noGrp="1"/>
          </p:cNvSpPr>
          <p:nvPr>
            <p:ph type="sldNum" sz="quarter" idx="10"/>
          </p:nvPr>
        </p:nvSpPr>
        <p:spPr/>
        <p:txBody>
          <a:bodyPr/>
          <a:lstStyle/>
          <a:p>
            <a:fld id="{7D4D9D2F-023F-42A0-AEE4-009FE837E1EC}" type="slidenum">
              <a:rPr lang="en-US" smtClean="0"/>
              <a:t>63</a:t>
            </a:fld>
            <a:endParaRPr lang="en-US"/>
          </a:p>
        </p:txBody>
      </p:sp>
    </p:spTree>
    <p:extLst>
      <p:ext uri="{BB962C8B-B14F-4D97-AF65-F5344CB8AC3E}">
        <p14:creationId xmlns:p14="http://schemas.microsoft.com/office/powerpoint/2010/main" val="32513085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selected CSV or Excel, you will be asked if you want to Open with Microsoft Excel (assuming you did not alter that default</a:t>
            </a:r>
            <a:r>
              <a:rPr lang="en-US" baseline="0" dirty="0"/>
              <a:t> on your computer).</a:t>
            </a:r>
          </a:p>
          <a:p>
            <a:r>
              <a:rPr lang="en-US" baseline="0" dirty="0"/>
              <a:t>Please note – particularly with Excel – always SAVE your original file and then open a copy to view or manipulate. CSV or Excel can be readily imported into SAS or Stata, can download a SPSS file directly from Qualtrics.</a:t>
            </a:r>
            <a:endParaRPr lang="en-US" dirty="0"/>
          </a:p>
        </p:txBody>
      </p:sp>
      <p:sp>
        <p:nvSpPr>
          <p:cNvPr id="4" name="Slide Number Placeholder 3"/>
          <p:cNvSpPr>
            <a:spLocks noGrp="1"/>
          </p:cNvSpPr>
          <p:nvPr>
            <p:ph type="sldNum" sz="quarter" idx="10"/>
          </p:nvPr>
        </p:nvSpPr>
        <p:spPr/>
        <p:txBody>
          <a:bodyPr/>
          <a:lstStyle/>
          <a:p>
            <a:fld id="{7D4D9D2F-023F-42A0-AEE4-009FE837E1EC}" type="slidenum">
              <a:rPr lang="en-US" smtClean="0"/>
              <a:t>64</a:t>
            </a:fld>
            <a:endParaRPr lang="en-US"/>
          </a:p>
        </p:txBody>
      </p:sp>
    </p:spTree>
    <p:extLst>
      <p:ext uri="{BB962C8B-B14F-4D97-AF65-F5344CB8AC3E}">
        <p14:creationId xmlns:p14="http://schemas.microsoft.com/office/powerpoint/2010/main" val="16557903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65</a:t>
            </a:fld>
            <a:endParaRPr lang="en-US"/>
          </a:p>
        </p:txBody>
      </p:sp>
    </p:spTree>
    <p:extLst>
      <p:ext uri="{BB962C8B-B14F-4D97-AF65-F5344CB8AC3E}">
        <p14:creationId xmlns:p14="http://schemas.microsoft.com/office/powerpoint/2010/main" val="61646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add a question you have 3 choices of what to do next, add a new question, import a question for the library, or add a new block.  Using the import from the library is a great way to find questions that have already been formatted well, a consent form template – or to find questions that are validated instruments such as the Gail breast cancer risk score, depression scales, burnout scales etc..</a:t>
            </a:r>
          </a:p>
        </p:txBody>
      </p:sp>
      <p:sp>
        <p:nvSpPr>
          <p:cNvPr id="4" name="Slide Number Placeholder 3"/>
          <p:cNvSpPr>
            <a:spLocks noGrp="1"/>
          </p:cNvSpPr>
          <p:nvPr>
            <p:ph type="sldNum" sz="quarter" idx="5"/>
          </p:nvPr>
        </p:nvSpPr>
        <p:spPr/>
        <p:txBody>
          <a:bodyPr/>
          <a:lstStyle/>
          <a:p>
            <a:fld id="{7D4D9D2F-023F-42A0-AEE4-009FE837E1EC}" type="slidenum">
              <a:rPr lang="en-US" smtClean="0"/>
              <a:t>8</a:t>
            </a:fld>
            <a:endParaRPr lang="en-US"/>
          </a:p>
        </p:txBody>
      </p:sp>
    </p:spTree>
    <p:extLst>
      <p:ext uri="{BB962C8B-B14F-4D97-AF65-F5344CB8AC3E}">
        <p14:creationId xmlns:p14="http://schemas.microsoft.com/office/powerpoint/2010/main" val="19839768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66</a:t>
            </a:fld>
            <a:endParaRPr lang="en-US"/>
          </a:p>
        </p:txBody>
      </p:sp>
    </p:spTree>
    <p:extLst>
      <p:ext uri="{BB962C8B-B14F-4D97-AF65-F5344CB8AC3E}">
        <p14:creationId xmlns:p14="http://schemas.microsoft.com/office/powerpoint/2010/main" val="21252639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D9D2F-023F-42A0-AEE4-009FE837E1EC}" type="slidenum">
              <a:rPr lang="en-US" smtClean="0"/>
              <a:t>67</a:t>
            </a:fld>
            <a:endParaRPr lang="en-US"/>
          </a:p>
        </p:txBody>
      </p:sp>
    </p:spTree>
    <p:extLst>
      <p:ext uri="{BB962C8B-B14F-4D97-AF65-F5344CB8AC3E}">
        <p14:creationId xmlns:p14="http://schemas.microsoft.com/office/powerpoint/2010/main" val="10394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D9D2F-023F-42A0-AEE4-009FE837E1EC}" type="slidenum">
              <a:rPr lang="en-US" smtClean="0"/>
              <a:t>9</a:t>
            </a:fld>
            <a:endParaRPr lang="en-US"/>
          </a:p>
        </p:txBody>
      </p:sp>
    </p:spTree>
    <p:extLst>
      <p:ext uri="{BB962C8B-B14F-4D97-AF65-F5344CB8AC3E}">
        <p14:creationId xmlns:p14="http://schemas.microsoft.com/office/powerpoint/2010/main" val="175240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4D9D2F-023F-42A0-AEE4-009FE837E1EC}" type="slidenum">
              <a:rPr lang="en-US" smtClean="0"/>
              <a:t>10</a:t>
            </a:fld>
            <a:endParaRPr lang="en-US"/>
          </a:p>
        </p:txBody>
      </p:sp>
    </p:spTree>
    <p:extLst>
      <p:ext uri="{BB962C8B-B14F-4D97-AF65-F5344CB8AC3E}">
        <p14:creationId xmlns:p14="http://schemas.microsoft.com/office/powerpoint/2010/main" val="370136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types of logic are skip logic and display logic.  Skip logic is typically used when you want to send respondents to a specific section of the survey based on how they answered a question.\</a:t>
            </a:r>
          </a:p>
          <a:p>
            <a:r>
              <a:rPr lang="en-US" dirty="0"/>
              <a:t>Display logic is typically used to customize the survey to the respondent as in scenarios in which males and females  or older compared to younger  or rural vs urban participants may receive a different set of questions based on however you are grouping your participants.</a:t>
            </a:r>
          </a:p>
        </p:txBody>
      </p:sp>
      <p:sp>
        <p:nvSpPr>
          <p:cNvPr id="4" name="Slide Number Placeholder 3"/>
          <p:cNvSpPr>
            <a:spLocks noGrp="1"/>
          </p:cNvSpPr>
          <p:nvPr>
            <p:ph type="sldNum" sz="quarter" idx="5"/>
          </p:nvPr>
        </p:nvSpPr>
        <p:spPr/>
        <p:txBody>
          <a:bodyPr/>
          <a:lstStyle/>
          <a:p>
            <a:fld id="{A94DB1A5-E2ED-42EA-A6F8-FA20B6F9BB55}" type="slidenum">
              <a:rPr lang="en-US" smtClean="0"/>
              <a:t>11</a:t>
            </a:fld>
            <a:endParaRPr lang="en-US"/>
          </a:p>
        </p:txBody>
      </p:sp>
    </p:spTree>
    <p:extLst>
      <p:ext uri="{BB962C8B-B14F-4D97-AF65-F5344CB8AC3E}">
        <p14:creationId xmlns:p14="http://schemas.microsoft.com/office/powerpoint/2010/main" val="162993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7DBAA7BC-313A-4BAF-9287-939481383BC2}" type="datetimeFigureOut">
              <a:rPr lang="en-US" smtClean="0"/>
              <a:t>10/17/2024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3A3CADA-5342-4799-A8F0-0BF24BD761BE}"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BAA7BC-313A-4BAF-9287-939481383BC2}"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3CADA-5342-4799-A8F0-0BF24BD761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BAA7BC-313A-4BAF-9287-939481383BC2}"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3CADA-5342-4799-A8F0-0BF24BD761B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166F1F-CE9B-4651-A6AA-CD717754106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3722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BAA7BC-313A-4BAF-9287-939481383BC2}"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3CADA-5342-4799-A8F0-0BF24BD761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DBAA7BC-313A-4BAF-9287-939481383BC2}"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3A3CADA-5342-4799-A8F0-0BF24BD761B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DBAA7BC-313A-4BAF-9287-939481383BC2}"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3CADA-5342-4799-A8F0-0BF24BD761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DBAA7BC-313A-4BAF-9287-939481383BC2}" type="datetimeFigureOut">
              <a:rPr lang="en-US" smtClean="0"/>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A3CADA-5342-4799-A8F0-0BF24BD761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DBAA7BC-313A-4BAF-9287-939481383BC2}" type="datetimeFigureOut">
              <a:rPr lang="en-US" smtClean="0"/>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A3CADA-5342-4799-A8F0-0BF24BD761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AA7BC-313A-4BAF-9287-939481383BC2}" type="datetimeFigureOut">
              <a:rPr lang="en-US" smtClean="0"/>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3CADA-5342-4799-A8F0-0BF24BD761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DBAA7BC-313A-4BAF-9287-939481383BC2}"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3CADA-5342-4799-A8F0-0BF24BD761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DBAA7BC-313A-4BAF-9287-939481383BC2}"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3CADA-5342-4799-A8F0-0BF24BD761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DBAA7BC-313A-4BAF-9287-939481383BC2}" type="datetimeFigureOut">
              <a:rPr lang="en-US" smtClean="0"/>
              <a:t>10/17/2024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3A3CADA-5342-4799-A8F0-0BF24BD761B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F1F-CE9B-4651-A6AA-CD717754106B}" type="datetimeFigureOut">
              <a:rPr lang="en-US" smtClean="0"/>
              <a:t>10/17/2024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21451-1387-4CA6-816F-3879F97B5CBC}" type="slidenum">
              <a:rPr lang="en-US" smtClean="0"/>
              <a:t>‹#›</a:t>
            </a:fld>
            <a:endParaRPr lang="en-US"/>
          </a:p>
        </p:txBody>
      </p:sp>
    </p:spTree>
    <p:extLst>
      <p:ext uri="{BB962C8B-B14F-4D97-AF65-F5344CB8AC3E}">
        <p14:creationId xmlns:p14="http://schemas.microsoft.com/office/powerpoint/2010/main" val="4282608265"/>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685800"/>
            <a:ext cx="8229600" cy="1828800"/>
          </a:xfrm>
        </p:spPr>
        <p:txBody>
          <a:bodyPr>
            <a:normAutofit fontScale="90000"/>
          </a:bodyPr>
          <a:lstStyle/>
          <a:p>
            <a:r>
              <a:rPr lang="en-US" sz="6600" dirty="0"/>
              <a:t>Intermediate </a:t>
            </a:r>
            <a:r>
              <a:rPr lang="en-US" sz="6600" dirty="0" err="1"/>
              <a:t>Qualtrics</a:t>
            </a:r>
            <a:endParaRPr lang="en-US" sz="6600" dirty="0"/>
          </a:p>
        </p:txBody>
      </p:sp>
      <p:sp>
        <p:nvSpPr>
          <p:cNvPr id="3" name="Subtitle 2"/>
          <p:cNvSpPr>
            <a:spLocks noGrp="1"/>
          </p:cNvSpPr>
          <p:nvPr>
            <p:ph type="subTitle" idx="1"/>
          </p:nvPr>
        </p:nvSpPr>
        <p:spPr>
          <a:xfrm>
            <a:off x="1336430" y="2667000"/>
            <a:ext cx="6400800" cy="1752600"/>
          </a:xfrm>
        </p:spPr>
        <p:txBody>
          <a:bodyPr/>
          <a:lstStyle/>
          <a:p>
            <a:r>
              <a:rPr lang="en-US" dirty="0"/>
              <a:t>U of A licensed Survey software</a:t>
            </a:r>
          </a:p>
          <a:p>
            <a:endParaRPr lang="en-US" dirty="0"/>
          </a:p>
        </p:txBody>
      </p:sp>
      <p:sp>
        <p:nvSpPr>
          <p:cNvPr id="4" name="TextBox 3"/>
          <p:cNvSpPr txBox="1"/>
          <p:nvPr/>
        </p:nvSpPr>
        <p:spPr>
          <a:xfrm>
            <a:off x="3467100" y="3657600"/>
            <a:ext cx="2209800" cy="646331"/>
          </a:xfrm>
          <a:prstGeom prst="rect">
            <a:avLst/>
          </a:prstGeom>
          <a:noFill/>
        </p:spPr>
        <p:txBody>
          <a:bodyPr wrap="square" rtlCol="0">
            <a:spAutoFit/>
          </a:bodyPr>
          <a:lstStyle/>
          <a:p>
            <a:pPr algn="ctr"/>
            <a:r>
              <a:rPr lang="en-US" dirty="0"/>
              <a:t>Workshop</a:t>
            </a:r>
          </a:p>
          <a:p>
            <a:pPr algn="ctr"/>
            <a:r>
              <a:rPr lang="en-US" dirty="0"/>
              <a:t>Janet Foote, PhD</a:t>
            </a:r>
          </a:p>
        </p:txBody>
      </p:sp>
      <p:sp>
        <p:nvSpPr>
          <p:cNvPr id="8" name="Isosceles Triangle 7"/>
          <p:cNvSpPr/>
          <p:nvPr/>
        </p:nvSpPr>
        <p:spPr>
          <a:xfrm>
            <a:off x="2819400" y="5357747"/>
            <a:ext cx="3581400" cy="1500253"/>
          </a:xfrm>
          <a:prstGeom prst="triangle">
            <a:avLst>
              <a:gd name="adj" fmla="val 48693"/>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5700" y="6203576"/>
            <a:ext cx="1828800" cy="645459"/>
          </a:xfrm>
          <a:prstGeom prst="rect">
            <a:avLst/>
          </a:prstGeom>
        </p:spPr>
      </p:pic>
    </p:spTree>
    <p:extLst>
      <p:ext uri="{BB962C8B-B14F-4D97-AF65-F5344CB8AC3E}">
        <p14:creationId xmlns:p14="http://schemas.microsoft.com/office/powerpoint/2010/main" val="386642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457200"/>
            <a:ext cx="6019800" cy="646331"/>
          </a:xfrm>
          <a:prstGeom prst="rect">
            <a:avLst/>
          </a:prstGeom>
          <a:noFill/>
        </p:spPr>
        <p:txBody>
          <a:bodyPr wrap="square" rtlCol="0">
            <a:spAutoFit/>
          </a:bodyPr>
          <a:lstStyle/>
          <a:p>
            <a:pPr algn="ctr"/>
            <a:r>
              <a:rPr lang="en-US" sz="3600" dirty="0" err="1">
                <a:latin typeface="Arial" panose="020B0604020202020204" pitchFamily="34" charset="0"/>
                <a:cs typeface="Arial" panose="020B0604020202020204" pitchFamily="34" charset="0"/>
              </a:rPr>
              <a:t>Qualtrics</a:t>
            </a:r>
            <a:r>
              <a:rPr lang="en-US" sz="3600" dirty="0">
                <a:latin typeface="Arial" panose="020B0604020202020204" pitchFamily="34" charset="0"/>
                <a:cs typeface="Arial" panose="020B0604020202020204" pitchFamily="34" charset="0"/>
              </a:rPr>
              <a:t> Project Menu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95400"/>
            <a:ext cx="6373108" cy="4738977"/>
          </a:xfrm>
          <a:prstGeom prst="rect">
            <a:avLst/>
          </a:prstGeom>
        </p:spPr>
      </p:pic>
      <p:sp>
        <p:nvSpPr>
          <p:cNvPr id="7" name="Left Arrow 6"/>
          <p:cNvSpPr/>
          <p:nvPr/>
        </p:nvSpPr>
        <p:spPr>
          <a:xfrm>
            <a:off x="1219200" y="3706632"/>
            <a:ext cx="5756585" cy="373712"/>
          </a:xfrm>
          <a:prstGeom prst="lef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75785" y="3664888"/>
            <a:ext cx="2015815" cy="1569660"/>
          </a:xfrm>
          <a:prstGeom prst="rect">
            <a:avLst/>
          </a:prstGeom>
          <a:noFill/>
          <a:ln>
            <a:solidFill>
              <a:srgbClr val="00B0F0"/>
            </a:solidFill>
          </a:ln>
        </p:spPr>
        <p:txBody>
          <a:bodyPr wrap="square" rtlCol="0">
            <a:spAutoFit/>
          </a:bodyPr>
          <a:lstStyle/>
          <a:p>
            <a:r>
              <a:rPr lang="en-US" sz="3200" dirty="0">
                <a:latin typeface="Arial" panose="020B0604020202020204" pitchFamily="34" charset="0"/>
                <a:cs typeface="Arial" panose="020B0604020202020204" pitchFamily="34" charset="0"/>
              </a:rPr>
              <a:t>Use during creation</a:t>
            </a:r>
          </a:p>
        </p:txBody>
      </p:sp>
      <p:sp>
        <p:nvSpPr>
          <p:cNvPr id="10" name="Left Arrow 9"/>
          <p:cNvSpPr/>
          <p:nvPr/>
        </p:nvSpPr>
        <p:spPr>
          <a:xfrm>
            <a:off x="5733481" y="2923602"/>
            <a:ext cx="914400" cy="381000"/>
          </a:xfrm>
          <a:prstGeom prst="leftArrow">
            <a:avLst/>
          </a:prstGeom>
          <a:solidFill>
            <a:srgbClr val="00B050"/>
          </a:solidFill>
          <a:ln>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634035" y="2333150"/>
            <a:ext cx="2389892" cy="1015663"/>
          </a:xfrm>
          <a:prstGeom prst="rect">
            <a:avLst/>
          </a:prstGeom>
          <a:noFill/>
          <a:ln>
            <a:solidFill>
              <a:srgbClr val="92D050"/>
            </a:solidFill>
          </a:ln>
        </p:spPr>
        <p:txBody>
          <a:bodyPr wrap="square" rtlCol="0">
            <a:spAutoFit/>
          </a:bodyPr>
          <a:lstStyle/>
          <a:p>
            <a:r>
              <a:rPr lang="en-US" sz="3000" dirty="0">
                <a:latin typeface="Arial" panose="020B0604020202020204" pitchFamily="34" charset="0"/>
                <a:cs typeface="Arial" panose="020B0604020202020204" pitchFamily="34" charset="0"/>
              </a:rPr>
              <a:t>Post - development</a:t>
            </a:r>
          </a:p>
        </p:txBody>
      </p:sp>
      <p:pic>
        <p:nvPicPr>
          <p:cNvPr id="4" name="Picture 3">
            <a:extLst>
              <a:ext uri="{FF2B5EF4-FFF2-40B4-BE49-F238E27FC236}">
                <a16:creationId xmlns:a16="http://schemas.microsoft.com/office/drawing/2014/main" id="{2579AAC4-BB52-4B7D-B697-054ECD69C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981200"/>
            <a:ext cx="990600" cy="4699310"/>
          </a:xfrm>
          <a:prstGeom prst="rect">
            <a:avLst/>
          </a:prstGeom>
        </p:spPr>
      </p:pic>
      <p:sp>
        <p:nvSpPr>
          <p:cNvPr id="6" name="Rounded Rectangle 5"/>
          <p:cNvSpPr/>
          <p:nvPr/>
        </p:nvSpPr>
        <p:spPr>
          <a:xfrm>
            <a:off x="443354" y="3664888"/>
            <a:ext cx="685800" cy="3015622"/>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129154" y="3092019"/>
            <a:ext cx="4572000" cy="3810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77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609600"/>
            <a:ext cx="7848600" cy="1200329"/>
          </a:xfrm>
          <a:prstGeom prst="rect">
            <a:avLst/>
          </a:prstGeom>
          <a:solidFill>
            <a:schemeClr val="bg1"/>
          </a:solidFill>
        </p:spPr>
        <p:txBody>
          <a:bodyPr wrap="square" rtlCol="0">
            <a:spAutoFit/>
          </a:bodyPr>
          <a:lstStyle/>
          <a:p>
            <a:r>
              <a:rPr lang="en-US" sz="3600" dirty="0">
                <a:latin typeface="Arial" panose="020B0604020202020204" pitchFamily="34" charset="0"/>
                <a:cs typeface="Arial" panose="020B0604020202020204" pitchFamily="34" charset="0"/>
              </a:rPr>
              <a:t>Blocks – build groups of questions     </a:t>
            </a:r>
          </a:p>
          <a:p>
            <a:r>
              <a:rPr lang="en-US" sz="3600" dirty="0">
                <a:latin typeface="Arial" panose="020B0604020202020204" pitchFamily="34" charset="0"/>
                <a:cs typeface="Arial" panose="020B0604020202020204" pitchFamily="34" charset="0"/>
              </a:rPr>
              <a:t>within survey</a:t>
            </a:r>
          </a:p>
        </p:txBody>
      </p:sp>
      <p:sp>
        <p:nvSpPr>
          <p:cNvPr id="4" name="TextBox 3"/>
          <p:cNvSpPr txBox="1"/>
          <p:nvPr/>
        </p:nvSpPr>
        <p:spPr>
          <a:xfrm>
            <a:off x="304800" y="2201733"/>
            <a:ext cx="8534400" cy="646331"/>
          </a:xfrm>
          <a:prstGeom prst="rect">
            <a:avLst/>
          </a:prstGeom>
          <a:solidFill>
            <a:schemeClr val="tx1"/>
          </a:solid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Cannot use logic across separate blocks</a:t>
            </a:r>
          </a:p>
        </p:txBody>
      </p:sp>
      <p:sp>
        <p:nvSpPr>
          <p:cNvPr id="2" name="TextBox 1">
            <a:extLst>
              <a:ext uri="{FF2B5EF4-FFF2-40B4-BE49-F238E27FC236}">
                <a16:creationId xmlns:a16="http://schemas.microsoft.com/office/drawing/2014/main" id="{547DE2E9-13AC-48AA-8C6D-5270B2276840}"/>
              </a:ext>
            </a:extLst>
          </p:cNvPr>
          <p:cNvSpPr txBox="1"/>
          <p:nvPr/>
        </p:nvSpPr>
        <p:spPr>
          <a:xfrm>
            <a:off x="811823" y="3257453"/>
            <a:ext cx="8001000" cy="255454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Skip Logic – skips questions based on response choice</a:t>
            </a:r>
          </a:p>
          <a:p>
            <a:endParaRPr lang="en-US" sz="3200" dirty="0"/>
          </a:p>
          <a:p>
            <a:r>
              <a:rPr lang="en-US" sz="3200" dirty="0">
                <a:latin typeface="Arial" panose="020B0604020202020204" pitchFamily="34" charset="0"/>
                <a:cs typeface="Arial" panose="020B0604020202020204" pitchFamily="34" charset="0"/>
              </a:rPr>
              <a:t>Display Logic – displays questions based on response choice</a:t>
            </a:r>
          </a:p>
        </p:txBody>
      </p:sp>
    </p:spTree>
    <p:extLst>
      <p:ext uri="{BB962C8B-B14F-4D97-AF65-F5344CB8AC3E}">
        <p14:creationId xmlns:p14="http://schemas.microsoft.com/office/powerpoint/2010/main" val="4185446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B66E4F-980A-4ACD-AD7B-1CB8BE5FF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24445"/>
            <a:ext cx="8124460" cy="5181600"/>
          </a:xfrm>
          <a:prstGeom prst="rect">
            <a:avLst/>
          </a:prstGeom>
        </p:spPr>
      </p:pic>
      <p:sp>
        <p:nvSpPr>
          <p:cNvPr id="4" name="TextBox 3">
            <a:extLst>
              <a:ext uri="{FF2B5EF4-FFF2-40B4-BE49-F238E27FC236}">
                <a16:creationId xmlns:a16="http://schemas.microsoft.com/office/drawing/2014/main" id="{6A72E167-131F-44E4-B4BD-57587370DD22}"/>
              </a:ext>
            </a:extLst>
          </p:cNvPr>
          <p:cNvSpPr txBox="1"/>
          <p:nvPr/>
        </p:nvSpPr>
        <p:spPr>
          <a:xfrm>
            <a:off x="304800" y="54785"/>
            <a:ext cx="8229600"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Logic choices can be found under “Question Behavior” near the bottom of the Edit Question tab.</a:t>
            </a:r>
          </a:p>
        </p:txBody>
      </p:sp>
      <p:sp>
        <p:nvSpPr>
          <p:cNvPr id="5" name="Oval 4">
            <a:extLst>
              <a:ext uri="{FF2B5EF4-FFF2-40B4-BE49-F238E27FC236}">
                <a16:creationId xmlns:a16="http://schemas.microsoft.com/office/drawing/2014/main" id="{A01B2441-3C8F-4D99-B603-088285A638B7}"/>
              </a:ext>
            </a:extLst>
          </p:cNvPr>
          <p:cNvSpPr/>
          <p:nvPr/>
        </p:nvSpPr>
        <p:spPr>
          <a:xfrm>
            <a:off x="1828800" y="4648200"/>
            <a:ext cx="2133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2465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B66E4F-980A-4ACD-AD7B-1CB8BE5FF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624445"/>
            <a:ext cx="8124460" cy="5181600"/>
          </a:xfrm>
          <a:prstGeom prst="rect">
            <a:avLst/>
          </a:prstGeom>
        </p:spPr>
      </p:pic>
      <p:sp>
        <p:nvSpPr>
          <p:cNvPr id="4" name="TextBox 3">
            <a:extLst>
              <a:ext uri="{FF2B5EF4-FFF2-40B4-BE49-F238E27FC236}">
                <a16:creationId xmlns:a16="http://schemas.microsoft.com/office/drawing/2014/main" id="{6A72E167-131F-44E4-B4BD-57587370DD22}"/>
              </a:ext>
            </a:extLst>
          </p:cNvPr>
          <p:cNvSpPr txBox="1"/>
          <p:nvPr/>
        </p:nvSpPr>
        <p:spPr>
          <a:xfrm>
            <a:off x="304800" y="304800"/>
            <a:ext cx="8915400"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Note that “Content type” and “Add validation” are also found under the edit question tab.</a:t>
            </a:r>
          </a:p>
        </p:txBody>
      </p:sp>
      <p:sp>
        <p:nvSpPr>
          <p:cNvPr id="5" name="Oval 4">
            <a:extLst>
              <a:ext uri="{FF2B5EF4-FFF2-40B4-BE49-F238E27FC236}">
                <a16:creationId xmlns:a16="http://schemas.microsoft.com/office/drawing/2014/main" id="{A01B2441-3C8F-4D99-B603-088285A638B7}"/>
              </a:ext>
            </a:extLst>
          </p:cNvPr>
          <p:cNvSpPr/>
          <p:nvPr/>
        </p:nvSpPr>
        <p:spPr>
          <a:xfrm>
            <a:off x="1752600" y="3505200"/>
            <a:ext cx="2590800" cy="1295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9516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3E3749-8025-468F-8CCA-CAE285151975}"/>
              </a:ext>
            </a:extLst>
          </p:cNvPr>
          <p:cNvSpPr txBox="1"/>
          <p:nvPr/>
        </p:nvSpPr>
        <p:spPr>
          <a:xfrm>
            <a:off x="1600200" y="180940"/>
            <a:ext cx="670560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Look and feel </a:t>
            </a:r>
            <a:r>
              <a:rPr lang="en-US" sz="2000" dirty="0">
                <a:latin typeface="Arial" panose="020B0604020202020204" pitchFamily="34" charset="0"/>
                <a:cs typeface="Arial" panose="020B0604020202020204" pitchFamily="34" charset="0"/>
              </a:rPr>
              <a:t>(looks like a paint roller)</a:t>
            </a:r>
          </a:p>
        </p:txBody>
      </p:sp>
      <p:sp>
        <p:nvSpPr>
          <p:cNvPr id="3" name="TextBox 2">
            <a:extLst>
              <a:ext uri="{FF2B5EF4-FFF2-40B4-BE49-F238E27FC236}">
                <a16:creationId xmlns:a16="http://schemas.microsoft.com/office/drawing/2014/main" id="{7CEAF5EC-CC00-456F-8A21-1B4A626B67CA}"/>
              </a:ext>
            </a:extLst>
          </p:cNvPr>
          <p:cNvSpPr txBox="1"/>
          <p:nvPr/>
        </p:nvSpPr>
        <p:spPr>
          <a:xfrm>
            <a:off x="632111" y="959169"/>
            <a:ext cx="7642921"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Most </a:t>
            </a:r>
            <a:r>
              <a:rPr lang="en-US" sz="3200" dirty="0" err="1">
                <a:latin typeface="Arial" panose="020B0604020202020204" pitchFamily="34" charset="0"/>
                <a:cs typeface="Arial" panose="020B0604020202020204" pitchFamily="34" charset="0"/>
              </a:rPr>
              <a:t>UArizona</a:t>
            </a:r>
            <a:r>
              <a:rPr lang="en-US" sz="3200" dirty="0">
                <a:latin typeface="Arial" panose="020B0604020202020204" pitchFamily="34" charset="0"/>
                <a:cs typeface="Arial" panose="020B0604020202020204" pitchFamily="34" charset="0"/>
              </a:rPr>
              <a:t> Colleges have preset themes</a:t>
            </a:r>
          </a:p>
        </p:txBody>
      </p:sp>
      <p:sp>
        <p:nvSpPr>
          <p:cNvPr id="4" name="TextBox 3">
            <a:extLst>
              <a:ext uri="{FF2B5EF4-FFF2-40B4-BE49-F238E27FC236}">
                <a16:creationId xmlns:a16="http://schemas.microsoft.com/office/drawing/2014/main" id="{A51A3A6F-6AC4-4738-8429-0BAB2D463883}"/>
              </a:ext>
            </a:extLst>
          </p:cNvPr>
          <p:cNvSpPr txBox="1"/>
          <p:nvPr/>
        </p:nvSpPr>
        <p:spPr>
          <a:xfrm>
            <a:off x="645561" y="2126118"/>
            <a:ext cx="708660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Also Presets from Qualtrics</a:t>
            </a:r>
          </a:p>
        </p:txBody>
      </p:sp>
      <p:sp>
        <p:nvSpPr>
          <p:cNvPr id="5" name="TextBox 4">
            <a:extLst>
              <a:ext uri="{FF2B5EF4-FFF2-40B4-BE49-F238E27FC236}">
                <a16:creationId xmlns:a16="http://schemas.microsoft.com/office/drawing/2014/main" id="{4A40DDE6-F23C-4B7E-86A7-F0E9A0C3F0D8}"/>
              </a:ext>
            </a:extLst>
          </p:cNvPr>
          <p:cNvSpPr txBox="1"/>
          <p:nvPr/>
        </p:nvSpPr>
        <p:spPr>
          <a:xfrm>
            <a:off x="645561" y="2830986"/>
            <a:ext cx="7924800"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General – adding Progress bar, Next &amp; Back buttons etc.</a:t>
            </a:r>
          </a:p>
        </p:txBody>
      </p:sp>
      <p:pic>
        <p:nvPicPr>
          <p:cNvPr id="7" name="Picture 6">
            <a:extLst>
              <a:ext uri="{FF2B5EF4-FFF2-40B4-BE49-F238E27FC236}">
                <a16:creationId xmlns:a16="http://schemas.microsoft.com/office/drawing/2014/main" id="{C2757512-C179-47F6-AF36-FEFC7AE82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1581" y="152400"/>
            <a:ext cx="781159" cy="3629532"/>
          </a:xfrm>
          <a:prstGeom prst="rect">
            <a:avLst/>
          </a:prstGeom>
        </p:spPr>
      </p:pic>
      <p:sp>
        <p:nvSpPr>
          <p:cNvPr id="8" name="Oval 7">
            <a:extLst>
              <a:ext uri="{FF2B5EF4-FFF2-40B4-BE49-F238E27FC236}">
                <a16:creationId xmlns:a16="http://schemas.microsoft.com/office/drawing/2014/main" id="{CFAB9C1A-258D-4750-9AB0-7B10A43C4349}"/>
              </a:ext>
            </a:extLst>
          </p:cNvPr>
          <p:cNvSpPr/>
          <p:nvPr/>
        </p:nvSpPr>
        <p:spPr>
          <a:xfrm>
            <a:off x="8153400" y="2590800"/>
            <a:ext cx="889340" cy="4803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253473C-D9A7-49DD-9F70-6A344743D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267" y="3778468"/>
            <a:ext cx="4267933" cy="3061891"/>
          </a:xfrm>
          <a:prstGeom prst="rect">
            <a:avLst/>
          </a:prstGeom>
        </p:spPr>
      </p:pic>
    </p:spTree>
    <p:extLst>
      <p:ext uri="{BB962C8B-B14F-4D97-AF65-F5344CB8AC3E}">
        <p14:creationId xmlns:p14="http://schemas.microsoft.com/office/powerpoint/2010/main" val="100982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609600"/>
            <a:ext cx="533400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Look Feel – Progress Bar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447800"/>
            <a:ext cx="4572000" cy="4286250"/>
          </a:xfrm>
          <a:prstGeom prst="rect">
            <a:avLst/>
          </a:prstGeom>
        </p:spPr>
      </p:pic>
      <p:sp>
        <p:nvSpPr>
          <p:cNvPr id="5" name="TextBox 4"/>
          <p:cNvSpPr txBox="1"/>
          <p:nvPr/>
        </p:nvSpPr>
        <p:spPr>
          <a:xfrm>
            <a:off x="6477000" y="2133600"/>
            <a:ext cx="2209800" cy="2062103"/>
          </a:xfrm>
          <a:prstGeom prst="rect">
            <a:avLst/>
          </a:prstGeom>
          <a:noFill/>
          <a:ln>
            <a:solidFill>
              <a:srgbClr val="FFFF00"/>
            </a:solidFill>
          </a:ln>
        </p:spPr>
        <p:txBody>
          <a:bodyPr wrap="square" rtlCol="0">
            <a:spAutoFit/>
          </a:bodyPr>
          <a:lstStyle/>
          <a:p>
            <a:pPr algn="ctr"/>
            <a:r>
              <a:rPr lang="en-US" sz="3200" dirty="0">
                <a:solidFill>
                  <a:srgbClr val="FFFF00"/>
                </a:solidFill>
                <a:latin typeface="Arial" panose="020B0604020202020204" pitchFamily="34" charset="0"/>
                <a:cs typeface="Arial" panose="020B0604020202020204" pitchFamily="34" charset="0"/>
              </a:rPr>
              <a:t>Add text to be disability friendly</a:t>
            </a:r>
          </a:p>
        </p:txBody>
      </p:sp>
    </p:spTree>
    <p:extLst>
      <p:ext uri="{BB962C8B-B14F-4D97-AF65-F5344CB8AC3E}">
        <p14:creationId xmlns:p14="http://schemas.microsoft.com/office/powerpoint/2010/main" val="3438124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BD56F5-AFEB-4BE3-91F9-75E4ECF10E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279" y="2702834"/>
            <a:ext cx="7239000" cy="4134384"/>
          </a:xfrm>
          <a:prstGeom prst="rect">
            <a:avLst/>
          </a:prstGeom>
        </p:spPr>
      </p:pic>
      <p:sp>
        <p:nvSpPr>
          <p:cNvPr id="2" name="TextBox 1">
            <a:extLst>
              <a:ext uri="{FF2B5EF4-FFF2-40B4-BE49-F238E27FC236}">
                <a16:creationId xmlns:a16="http://schemas.microsoft.com/office/drawing/2014/main" id="{9A564A02-861F-4C94-AE21-B8A880CCCEDD}"/>
              </a:ext>
            </a:extLst>
          </p:cNvPr>
          <p:cNvSpPr txBox="1"/>
          <p:nvPr/>
        </p:nvSpPr>
        <p:spPr>
          <a:xfrm>
            <a:off x="1066800" y="613235"/>
            <a:ext cx="4800600"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Survey Flow</a:t>
            </a:r>
          </a:p>
        </p:txBody>
      </p:sp>
      <p:sp>
        <p:nvSpPr>
          <p:cNvPr id="3" name="TextBox 2">
            <a:extLst>
              <a:ext uri="{FF2B5EF4-FFF2-40B4-BE49-F238E27FC236}">
                <a16:creationId xmlns:a16="http://schemas.microsoft.com/office/drawing/2014/main" id="{CB704AC1-CBF3-4D9F-BBD5-4FDA54F5E04D}"/>
              </a:ext>
            </a:extLst>
          </p:cNvPr>
          <p:cNvSpPr txBox="1"/>
          <p:nvPr/>
        </p:nvSpPr>
        <p:spPr>
          <a:xfrm>
            <a:off x="1676400" y="1442591"/>
            <a:ext cx="5638800"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Most useful for moving around blocks of questions. </a:t>
            </a:r>
          </a:p>
        </p:txBody>
      </p:sp>
      <p:pic>
        <p:nvPicPr>
          <p:cNvPr id="5" name="Picture 4">
            <a:extLst>
              <a:ext uri="{FF2B5EF4-FFF2-40B4-BE49-F238E27FC236}">
                <a16:creationId xmlns:a16="http://schemas.microsoft.com/office/drawing/2014/main" id="{4C435FFD-C4D0-48EC-971D-3154EE51B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4959" y="0"/>
            <a:ext cx="781159" cy="3629532"/>
          </a:xfrm>
          <a:prstGeom prst="rect">
            <a:avLst/>
          </a:prstGeom>
        </p:spPr>
      </p:pic>
      <p:sp>
        <p:nvSpPr>
          <p:cNvPr id="6" name="Oval 5">
            <a:extLst>
              <a:ext uri="{FF2B5EF4-FFF2-40B4-BE49-F238E27FC236}">
                <a16:creationId xmlns:a16="http://schemas.microsoft.com/office/drawing/2014/main" id="{A9E6A0C5-0BEE-4BC8-BF9E-8C335B3EF867}"/>
              </a:ext>
            </a:extLst>
          </p:cNvPr>
          <p:cNvSpPr/>
          <p:nvPr/>
        </p:nvSpPr>
        <p:spPr>
          <a:xfrm>
            <a:off x="8234904" y="2436134"/>
            <a:ext cx="857359"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63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85EF51-8A41-4F5A-A250-F779973CC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54867"/>
            <a:ext cx="6477000" cy="5948265"/>
          </a:xfrm>
          <a:prstGeom prst="rect">
            <a:avLst/>
          </a:prstGeom>
        </p:spPr>
      </p:pic>
      <p:sp>
        <p:nvSpPr>
          <p:cNvPr id="3" name="TextBox 2"/>
          <p:cNvSpPr txBox="1"/>
          <p:nvPr/>
        </p:nvSpPr>
        <p:spPr>
          <a:xfrm>
            <a:off x="5181600" y="1066800"/>
            <a:ext cx="3276600" cy="584775"/>
          </a:xfrm>
          <a:prstGeom prst="rect">
            <a:avLst/>
          </a:prstGeom>
          <a:solidFill>
            <a:schemeClr val="bg1"/>
          </a:solidFill>
        </p:spPr>
        <p:txBody>
          <a:bodyPr wrap="square" rtlCol="0">
            <a:spAutoFit/>
          </a:bodyPr>
          <a:lstStyle/>
          <a:p>
            <a:pPr algn="ctr"/>
            <a:r>
              <a:rPr lang="en-US" sz="3200" dirty="0">
                <a:latin typeface="Arial" panose="020B0604020202020204" pitchFamily="34" charset="0"/>
                <a:cs typeface="Arial" panose="020B0604020202020204" pitchFamily="34" charset="0"/>
              </a:rPr>
              <a:t>Survey Options</a:t>
            </a:r>
          </a:p>
        </p:txBody>
      </p:sp>
      <p:sp>
        <p:nvSpPr>
          <p:cNvPr id="7" name="Oval 6">
            <a:extLst>
              <a:ext uri="{FF2B5EF4-FFF2-40B4-BE49-F238E27FC236}">
                <a16:creationId xmlns:a16="http://schemas.microsoft.com/office/drawing/2014/main" id="{62ACE1B9-6BCA-42B3-B0FF-50AB6BC77FA5}"/>
              </a:ext>
            </a:extLst>
          </p:cNvPr>
          <p:cNvSpPr/>
          <p:nvPr/>
        </p:nvSpPr>
        <p:spPr>
          <a:xfrm>
            <a:off x="945573" y="1334942"/>
            <a:ext cx="2209800" cy="9268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327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6CB63D-2416-49F7-9831-A640B884D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63628"/>
            <a:ext cx="7807790" cy="6130743"/>
          </a:xfrm>
          <a:prstGeom prst="rect">
            <a:avLst/>
          </a:prstGeom>
        </p:spPr>
      </p:pic>
      <p:sp>
        <p:nvSpPr>
          <p:cNvPr id="3" name="TextBox 2"/>
          <p:cNvSpPr txBox="1"/>
          <p:nvPr/>
        </p:nvSpPr>
        <p:spPr>
          <a:xfrm>
            <a:off x="5181600" y="1066800"/>
            <a:ext cx="3276600" cy="584775"/>
          </a:xfrm>
          <a:prstGeom prst="rect">
            <a:avLst/>
          </a:prstGeom>
          <a:solidFill>
            <a:schemeClr val="bg1"/>
          </a:solidFill>
        </p:spPr>
        <p:txBody>
          <a:bodyPr wrap="square" rtlCol="0">
            <a:spAutoFit/>
          </a:bodyPr>
          <a:lstStyle/>
          <a:p>
            <a:pPr algn="ctr"/>
            <a:r>
              <a:rPr lang="en-US" sz="3200" dirty="0">
                <a:latin typeface="Arial" panose="020B0604020202020204" pitchFamily="34" charset="0"/>
                <a:cs typeface="Arial" panose="020B0604020202020204" pitchFamily="34" charset="0"/>
              </a:rPr>
              <a:t>Survey Options</a:t>
            </a:r>
          </a:p>
        </p:txBody>
      </p:sp>
      <p:sp>
        <p:nvSpPr>
          <p:cNvPr id="7" name="Oval 6">
            <a:extLst>
              <a:ext uri="{FF2B5EF4-FFF2-40B4-BE49-F238E27FC236}">
                <a16:creationId xmlns:a16="http://schemas.microsoft.com/office/drawing/2014/main" id="{62ACE1B9-6BCA-42B3-B0FF-50AB6BC77FA5}"/>
              </a:ext>
            </a:extLst>
          </p:cNvPr>
          <p:cNvSpPr/>
          <p:nvPr/>
        </p:nvSpPr>
        <p:spPr>
          <a:xfrm>
            <a:off x="1066800" y="1981200"/>
            <a:ext cx="2209800" cy="9268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3989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E89D5D-96D9-4AB0-B4B5-04D43EFAA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721199"/>
            <a:ext cx="7561118" cy="6000278"/>
          </a:xfrm>
          <a:prstGeom prst="rect">
            <a:avLst/>
          </a:prstGeom>
        </p:spPr>
      </p:pic>
      <p:sp>
        <p:nvSpPr>
          <p:cNvPr id="3" name="TextBox 2"/>
          <p:cNvSpPr txBox="1"/>
          <p:nvPr/>
        </p:nvSpPr>
        <p:spPr>
          <a:xfrm>
            <a:off x="5181600" y="1066800"/>
            <a:ext cx="3276600" cy="584775"/>
          </a:xfrm>
          <a:prstGeom prst="rect">
            <a:avLst/>
          </a:prstGeom>
          <a:solidFill>
            <a:schemeClr val="bg1"/>
          </a:solidFill>
        </p:spPr>
        <p:txBody>
          <a:bodyPr wrap="square" rtlCol="0">
            <a:spAutoFit/>
          </a:bodyPr>
          <a:lstStyle/>
          <a:p>
            <a:pPr algn="ctr"/>
            <a:r>
              <a:rPr lang="en-US" sz="3200" dirty="0">
                <a:latin typeface="Arial" panose="020B0604020202020204" pitchFamily="34" charset="0"/>
                <a:cs typeface="Arial" panose="020B0604020202020204" pitchFamily="34" charset="0"/>
              </a:rPr>
              <a:t>Survey Options</a:t>
            </a:r>
          </a:p>
        </p:txBody>
      </p:sp>
      <p:sp>
        <p:nvSpPr>
          <p:cNvPr id="7" name="Oval 6">
            <a:extLst>
              <a:ext uri="{FF2B5EF4-FFF2-40B4-BE49-F238E27FC236}">
                <a16:creationId xmlns:a16="http://schemas.microsoft.com/office/drawing/2014/main" id="{62ACE1B9-6BCA-42B3-B0FF-50AB6BC77FA5}"/>
              </a:ext>
            </a:extLst>
          </p:cNvPr>
          <p:cNvSpPr/>
          <p:nvPr/>
        </p:nvSpPr>
        <p:spPr>
          <a:xfrm>
            <a:off x="838200" y="2502187"/>
            <a:ext cx="2209800" cy="9268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99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1219200" y="1600200"/>
            <a:ext cx="7391400" cy="2895600"/>
          </a:xfrm>
        </p:spPr>
        <p:txBody>
          <a:bodyPr>
            <a:noAutofit/>
          </a:bodyPr>
          <a:lstStyle/>
          <a:p>
            <a:r>
              <a:rPr lang="en-US" sz="3200" dirty="0">
                <a:latin typeface="Arial" panose="020B0604020202020204" pitchFamily="34" charset="0"/>
                <a:cs typeface="Arial" panose="020B0604020202020204" pitchFamily="34" charset="0"/>
              </a:rPr>
              <a:t>Survey notes</a:t>
            </a:r>
          </a:p>
          <a:p>
            <a:r>
              <a:rPr lang="en-US" sz="3200" dirty="0">
                <a:latin typeface="Arial" panose="020B0604020202020204" pitchFamily="34" charset="0"/>
                <a:cs typeface="Arial" panose="020B0604020202020204" pitchFamily="34" charset="0"/>
              </a:rPr>
              <a:t>Thinking ahead – coding</a:t>
            </a:r>
          </a:p>
          <a:p>
            <a:r>
              <a:rPr lang="en-US" sz="3200" dirty="0">
                <a:latin typeface="Arial" panose="020B0604020202020204" pitchFamily="34" charset="0"/>
                <a:cs typeface="Arial" panose="020B0604020202020204" pitchFamily="34" charset="0"/>
              </a:rPr>
              <a:t>Emailed access to </a:t>
            </a:r>
            <a:r>
              <a:rPr lang="en-US" sz="3200" dirty="0">
                <a:solidFill>
                  <a:srgbClr val="FFFF00"/>
                </a:solidFill>
                <a:latin typeface="Arial" panose="020B0604020202020204" pitchFamily="34" charset="0"/>
                <a:cs typeface="Arial" panose="020B0604020202020204" pitchFamily="34" charset="0"/>
              </a:rPr>
              <a:t>ShareFile survey</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Back-end tools</a:t>
            </a:r>
          </a:p>
          <a:p>
            <a:r>
              <a:rPr lang="en-US" sz="3200" dirty="0">
                <a:latin typeface="Arial" panose="020B0604020202020204" pitchFamily="34" charset="0"/>
                <a:cs typeface="Arial" panose="020B0604020202020204" pitchFamily="34" charset="0"/>
              </a:rPr>
              <a:t>Quick &amp; easy presentations</a:t>
            </a:r>
          </a:p>
          <a:p>
            <a:r>
              <a:rPr lang="en-US" sz="3200" dirty="0">
                <a:latin typeface="Arial" panose="020B0604020202020204" pitchFamily="34" charset="0"/>
                <a:cs typeface="Arial" panose="020B0604020202020204" pitchFamily="34" charset="0"/>
              </a:rPr>
              <a:t>Downloading results</a:t>
            </a:r>
          </a:p>
        </p:txBody>
      </p:sp>
      <p:sp>
        <p:nvSpPr>
          <p:cNvPr id="4" name="TextBox 3"/>
          <p:cNvSpPr txBox="1"/>
          <p:nvPr/>
        </p:nvSpPr>
        <p:spPr>
          <a:xfrm>
            <a:off x="1219200" y="5257800"/>
            <a:ext cx="8001000" cy="584775"/>
          </a:xfrm>
          <a:prstGeom prst="rect">
            <a:avLst/>
          </a:prstGeom>
          <a:noFill/>
        </p:spPr>
        <p:txBody>
          <a:bodyPr wrap="square" rtlCol="0">
            <a:spAutoFit/>
          </a:bodyPr>
          <a:lstStyle/>
          <a:p>
            <a:r>
              <a:rPr lang="en-US" sz="3200" dirty="0">
                <a:solidFill>
                  <a:srgbClr val="FFFF00"/>
                </a:solidFill>
                <a:latin typeface="Arial" panose="020B0604020202020204" pitchFamily="34" charset="0"/>
                <a:cs typeface="Arial" panose="020B0604020202020204" pitchFamily="34" charset="0"/>
              </a:rPr>
              <a:t>Questions are welcomed at any time!</a:t>
            </a:r>
          </a:p>
        </p:txBody>
      </p:sp>
    </p:spTree>
    <p:extLst>
      <p:ext uri="{BB962C8B-B14F-4D97-AF65-F5344CB8AC3E}">
        <p14:creationId xmlns:p14="http://schemas.microsoft.com/office/powerpoint/2010/main" val="1609281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4948E2-61CD-477B-99FF-8CFC0D8C8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50" y="336404"/>
            <a:ext cx="7290955" cy="6419709"/>
          </a:xfrm>
          <a:prstGeom prst="rect">
            <a:avLst/>
          </a:prstGeom>
        </p:spPr>
      </p:pic>
      <p:sp>
        <p:nvSpPr>
          <p:cNvPr id="3" name="TextBox 2"/>
          <p:cNvSpPr txBox="1"/>
          <p:nvPr/>
        </p:nvSpPr>
        <p:spPr>
          <a:xfrm>
            <a:off x="5181600" y="1066800"/>
            <a:ext cx="3276600" cy="584775"/>
          </a:xfrm>
          <a:prstGeom prst="rect">
            <a:avLst/>
          </a:prstGeom>
          <a:solidFill>
            <a:schemeClr val="bg1"/>
          </a:solidFill>
        </p:spPr>
        <p:txBody>
          <a:bodyPr wrap="square" rtlCol="0">
            <a:spAutoFit/>
          </a:bodyPr>
          <a:lstStyle/>
          <a:p>
            <a:pPr algn="ctr"/>
            <a:r>
              <a:rPr lang="en-US" sz="3200" dirty="0">
                <a:latin typeface="Arial" panose="020B0604020202020204" pitchFamily="34" charset="0"/>
                <a:cs typeface="Arial" panose="020B0604020202020204" pitchFamily="34" charset="0"/>
              </a:rPr>
              <a:t>Survey Options</a:t>
            </a:r>
          </a:p>
        </p:txBody>
      </p:sp>
      <p:sp>
        <p:nvSpPr>
          <p:cNvPr id="7" name="Oval 6">
            <a:extLst>
              <a:ext uri="{FF2B5EF4-FFF2-40B4-BE49-F238E27FC236}">
                <a16:creationId xmlns:a16="http://schemas.microsoft.com/office/drawing/2014/main" id="{62ACE1B9-6BCA-42B3-B0FF-50AB6BC77FA5}"/>
              </a:ext>
            </a:extLst>
          </p:cNvPr>
          <p:cNvSpPr/>
          <p:nvPr/>
        </p:nvSpPr>
        <p:spPr>
          <a:xfrm>
            <a:off x="819150" y="3082851"/>
            <a:ext cx="2209800" cy="9268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147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3D6EA8-F02D-4606-B4AC-315512067A02}"/>
              </a:ext>
            </a:extLst>
          </p:cNvPr>
          <p:cNvSpPr txBox="1"/>
          <p:nvPr/>
        </p:nvSpPr>
        <p:spPr>
          <a:xfrm>
            <a:off x="3200400" y="278096"/>
            <a:ext cx="24384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Tools tab</a:t>
            </a:r>
          </a:p>
        </p:txBody>
      </p:sp>
      <p:pic>
        <p:nvPicPr>
          <p:cNvPr id="6" name="Picture 5">
            <a:extLst>
              <a:ext uri="{FF2B5EF4-FFF2-40B4-BE49-F238E27FC236}">
                <a16:creationId xmlns:a16="http://schemas.microsoft.com/office/drawing/2014/main" id="{49F3A07C-113D-46CE-8630-1089E8ECB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5" y="1524000"/>
            <a:ext cx="9144000" cy="4953000"/>
          </a:xfrm>
          <a:prstGeom prst="rect">
            <a:avLst/>
          </a:prstGeom>
        </p:spPr>
      </p:pic>
      <p:sp>
        <p:nvSpPr>
          <p:cNvPr id="7" name="Oval 6">
            <a:extLst>
              <a:ext uri="{FF2B5EF4-FFF2-40B4-BE49-F238E27FC236}">
                <a16:creationId xmlns:a16="http://schemas.microsoft.com/office/drawing/2014/main" id="{3E20A79D-3B4E-419E-BAAE-22CCD458B913}"/>
              </a:ext>
            </a:extLst>
          </p:cNvPr>
          <p:cNvSpPr/>
          <p:nvPr/>
        </p:nvSpPr>
        <p:spPr>
          <a:xfrm>
            <a:off x="1371600" y="1828800"/>
            <a:ext cx="3048000" cy="3581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5168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8" y="1611406"/>
            <a:ext cx="9144000" cy="3129076"/>
          </a:xfrm>
          <a:prstGeom prst="rect">
            <a:avLst/>
          </a:prstGeom>
        </p:spPr>
      </p:pic>
      <p:sp>
        <p:nvSpPr>
          <p:cNvPr id="3" name="TextBox 2"/>
          <p:cNvSpPr txBox="1"/>
          <p:nvPr/>
        </p:nvSpPr>
        <p:spPr>
          <a:xfrm>
            <a:off x="990600" y="457200"/>
            <a:ext cx="7162800" cy="1138773"/>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Recode screen:</a:t>
            </a:r>
          </a:p>
          <a:p>
            <a:pPr algn="ctr"/>
            <a:r>
              <a:rPr lang="en-US" sz="3200" dirty="0">
                <a:latin typeface="Arial" panose="020B0604020202020204" pitchFamily="34" charset="0"/>
                <a:cs typeface="Arial" panose="020B0604020202020204" pitchFamily="34" charset="0"/>
              </a:rPr>
              <a:t> Change values for easier analyses</a:t>
            </a:r>
          </a:p>
        </p:txBody>
      </p:sp>
      <p:sp>
        <p:nvSpPr>
          <p:cNvPr id="4" name="TextBox 3"/>
          <p:cNvSpPr txBox="1"/>
          <p:nvPr/>
        </p:nvSpPr>
        <p:spPr>
          <a:xfrm>
            <a:off x="609600" y="4876800"/>
            <a:ext cx="8305800"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So default is the program will just follow across, from 1 to 5. But you can change so your “love it!” is a 5 and the other choices follow appropriately.</a:t>
            </a:r>
          </a:p>
        </p:txBody>
      </p:sp>
    </p:spTree>
    <p:extLst>
      <p:ext uri="{BB962C8B-B14F-4D97-AF65-F5344CB8AC3E}">
        <p14:creationId xmlns:p14="http://schemas.microsoft.com/office/powerpoint/2010/main" val="279618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04800"/>
            <a:ext cx="4677428" cy="6087325"/>
          </a:xfrm>
          <a:prstGeom prst="rect">
            <a:avLst/>
          </a:prstGeom>
        </p:spPr>
      </p:pic>
      <p:sp>
        <p:nvSpPr>
          <p:cNvPr id="3" name="TextBox 2"/>
          <p:cNvSpPr txBox="1"/>
          <p:nvPr/>
        </p:nvSpPr>
        <p:spPr>
          <a:xfrm>
            <a:off x="5486400" y="213408"/>
            <a:ext cx="26670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Tools</a:t>
            </a:r>
          </a:p>
        </p:txBody>
      </p:sp>
      <p:sp>
        <p:nvSpPr>
          <p:cNvPr id="4" name="TextBox 3"/>
          <p:cNvSpPr txBox="1"/>
          <p:nvPr/>
        </p:nvSpPr>
        <p:spPr>
          <a:xfrm>
            <a:off x="5676900" y="993988"/>
            <a:ext cx="266700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Copy for IRB</a:t>
            </a:r>
          </a:p>
        </p:txBody>
      </p:sp>
      <p:sp>
        <p:nvSpPr>
          <p:cNvPr id="5" name="TextBox 4"/>
          <p:cNvSpPr txBox="1"/>
          <p:nvPr/>
        </p:nvSpPr>
        <p:spPr>
          <a:xfrm>
            <a:off x="5219700" y="1921227"/>
            <a:ext cx="3581400" cy="1077218"/>
          </a:xfrm>
          <a:prstGeom prst="rect">
            <a:avLst/>
          </a:prstGeom>
          <a:solidFill>
            <a:schemeClr val="bg1"/>
          </a:solidFill>
        </p:spPr>
        <p:txBody>
          <a:bodyPr wrap="square" rtlCol="0">
            <a:spAutoFit/>
          </a:bodyPr>
          <a:lstStyle/>
          <a:p>
            <a:r>
              <a:rPr lang="en-US" sz="3200" dirty="0">
                <a:latin typeface="Arial" panose="020B0604020202020204" pitchFamily="34" charset="0"/>
                <a:cs typeface="Arial" panose="020B0604020202020204" pitchFamily="34" charset="0"/>
              </a:rPr>
              <a:t>Print – Save as *pdf using Chrome </a:t>
            </a:r>
          </a:p>
        </p:txBody>
      </p:sp>
      <p:sp>
        <p:nvSpPr>
          <p:cNvPr id="6" name="TextBox 5"/>
          <p:cNvSpPr txBox="1"/>
          <p:nvPr/>
        </p:nvSpPr>
        <p:spPr>
          <a:xfrm>
            <a:off x="5676900" y="3340909"/>
            <a:ext cx="3048000"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export to Word – not in same format as online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Other option: print full color then scan as *pdf</a:t>
            </a:r>
          </a:p>
        </p:txBody>
      </p:sp>
    </p:spTree>
    <p:extLst>
      <p:ext uri="{BB962C8B-B14F-4D97-AF65-F5344CB8AC3E}">
        <p14:creationId xmlns:p14="http://schemas.microsoft.com/office/powerpoint/2010/main" val="1285661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876139"/>
            <a:ext cx="4226588" cy="5518214"/>
          </a:xfrm>
          <a:prstGeom prst="rect">
            <a:avLst/>
          </a:prstGeom>
        </p:spPr>
      </p:pic>
      <p:sp>
        <p:nvSpPr>
          <p:cNvPr id="3" name="TextBox 2"/>
          <p:cNvSpPr txBox="1"/>
          <p:nvPr/>
        </p:nvSpPr>
        <p:spPr>
          <a:xfrm>
            <a:off x="1219200" y="160377"/>
            <a:ext cx="7086600"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Scoring is under Survey Options*</a:t>
            </a:r>
          </a:p>
        </p:txBody>
      </p:sp>
      <p:sp>
        <p:nvSpPr>
          <p:cNvPr id="4" name="TextBox 3"/>
          <p:cNvSpPr txBox="1"/>
          <p:nvPr/>
        </p:nvSpPr>
        <p:spPr>
          <a:xfrm>
            <a:off x="5486400" y="806708"/>
            <a:ext cx="3276600" cy="483209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Scoring option:</a:t>
            </a:r>
          </a:p>
          <a:p>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Can assign score to each question</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Ex: Heart disease risk</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Set up contingency based on score</a:t>
            </a:r>
          </a:p>
        </p:txBody>
      </p:sp>
      <p:sp>
        <p:nvSpPr>
          <p:cNvPr id="5" name="TextBox 4">
            <a:extLst>
              <a:ext uri="{FF2B5EF4-FFF2-40B4-BE49-F238E27FC236}">
                <a16:creationId xmlns:a16="http://schemas.microsoft.com/office/drawing/2014/main" id="{D111ABB4-AC19-432C-A0B5-9F3BA951E070}"/>
              </a:ext>
            </a:extLst>
          </p:cNvPr>
          <p:cNvSpPr txBox="1"/>
          <p:nvPr/>
        </p:nvSpPr>
        <p:spPr>
          <a:xfrm>
            <a:off x="5462155" y="5638800"/>
            <a:ext cx="3581400" cy="1200329"/>
          </a:xfrm>
          <a:prstGeom prst="rect">
            <a:avLst/>
          </a:prstGeom>
          <a:solidFill>
            <a:schemeClr val="bg1"/>
          </a:solidFill>
        </p:spPr>
        <p:txBody>
          <a:bodyPr wrap="square" rtlCol="0">
            <a:spAutoFit/>
          </a:bodyPr>
          <a:lstStyle/>
          <a:p>
            <a:r>
              <a:rPr lang="en-US" dirty="0">
                <a:solidFill>
                  <a:srgbClr val="FFFF00"/>
                </a:solidFill>
                <a:latin typeface="Arial" panose="020B0604020202020204" pitchFamily="34" charset="0"/>
                <a:cs typeface="Arial" panose="020B0604020202020204" pitchFamily="34" charset="0"/>
              </a:rPr>
              <a:t>* Some layouts do not allow scoring. If you do not see the option (grayed out) you need to change your layout.</a:t>
            </a:r>
          </a:p>
        </p:txBody>
      </p:sp>
    </p:spTree>
    <p:extLst>
      <p:ext uri="{BB962C8B-B14F-4D97-AF65-F5344CB8AC3E}">
        <p14:creationId xmlns:p14="http://schemas.microsoft.com/office/powerpoint/2010/main" val="2674642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81000"/>
            <a:ext cx="4953000" cy="646331"/>
          </a:xfrm>
          <a:prstGeom prst="rect">
            <a:avLst/>
          </a:prstGeom>
          <a:noFill/>
        </p:spPr>
        <p:txBody>
          <a:bodyPr wrap="square" rtlCol="0">
            <a:spAutoFit/>
          </a:bodyPr>
          <a:lstStyle/>
          <a:p>
            <a:r>
              <a:rPr lang="en-US" sz="3600" dirty="0" err="1">
                <a:latin typeface="Arial" panose="020B0604020202020204" pitchFamily="34" charset="0"/>
                <a:cs typeface="Arial" panose="020B0604020202020204" pitchFamily="34" charset="0"/>
              </a:rPr>
              <a:t>ExpertReview</a:t>
            </a:r>
            <a:r>
              <a:rPr lang="en-US" sz="3600" dirty="0">
                <a:latin typeface="Arial" panose="020B0604020202020204" pitchFamily="34" charset="0"/>
                <a:cs typeface="Arial" panose="020B0604020202020204" pitchFamily="34" charset="0"/>
              </a:rPr>
              <a:t> Score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447800"/>
            <a:ext cx="8229600" cy="3969743"/>
          </a:xfrm>
          <a:prstGeom prst="rect">
            <a:avLst/>
          </a:prstGeom>
        </p:spPr>
      </p:pic>
      <p:pic>
        <p:nvPicPr>
          <p:cNvPr id="4100" name="Picture 4" descr="Image result for lightbulb">
            <a:extLst>
              <a:ext uri="{FF2B5EF4-FFF2-40B4-BE49-F238E27FC236}">
                <a16:creationId xmlns:a16="http://schemas.microsoft.com/office/drawing/2014/main" id="{036BB90C-FC3F-455F-813B-F6B7FEAC6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81000"/>
            <a:ext cx="8763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388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3BAFC7-A159-43D1-B7B5-E8270BE9C4E8}"/>
              </a:ext>
            </a:extLst>
          </p:cNvPr>
          <p:cNvSpPr txBox="1"/>
          <p:nvPr/>
        </p:nvSpPr>
        <p:spPr>
          <a:xfrm>
            <a:off x="1066800" y="457200"/>
            <a:ext cx="6220534" cy="3416320"/>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Post-creation  options: </a:t>
            </a:r>
          </a:p>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  Workflow</a:t>
            </a:r>
          </a:p>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  Distributions</a:t>
            </a:r>
          </a:p>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  Data &amp; Analysis </a:t>
            </a:r>
          </a:p>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  Results</a:t>
            </a:r>
          </a:p>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  Reports</a:t>
            </a:r>
          </a:p>
        </p:txBody>
      </p:sp>
      <p:sp>
        <p:nvSpPr>
          <p:cNvPr id="3" name="TextBox 2">
            <a:extLst>
              <a:ext uri="{FF2B5EF4-FFF2-40B4-BE49-F238E27FC236}">
                <a16:creationId xmlns:a16="http://schemas.microsoft.com/office/drawing/2014/main" id="{E361DFFD-0D95-4E74-A1DF-D7BA233784DC}"/>
              </a:ext>
            </a:extLst>
          </p:cNvPr>
          <p:cNvSpPr txBox="1"/>
          <p:nvPr/>
        </p:nvSpPr>
        <p:spPr>
          <a:xfrm>
            <a:off x="6268137" y="232446"/>
            <a:ext cx="2514600" cy="769441"/>
          </a:xfrm>
          <a:prstGeom prst="rect">
            <a:avLst/>
          </a:prstGeom>
          <a:solidFill>
            <a:schemeClr val="bg1"/>
          </a:solidFill>
        </p:spPr>
        <p:txBody>
          <a:bodyPr wrap="square" rtlCol="0">
            <a:spAutoFit/>
          </a:bodyPr>
          <a:lstStyle/>
          <a:p>
            <a:r>
              <a:rPr lang="en-US" sz="4400" dirty="0">
                <a:latin typeface="Arial" panose="020B0604020202020204" pitchFamily="34" charset="0"/>
                <a:cs typeface="Arial" panose="020B0604020202020204" pitchFamily="34" charset="0"/>
              </a:rPr>
              <a:t>Top Tabs</a:t>
            </a:r>
          </a:p>
        </p:txBody>
      </p:sp>
      <p:pic>
        <p:nvPicPr>
          <p:cNvPr id="7" name="Picture 6">
            <a:extLst>
              <a:ext uri="{FF2B5EF4-FFF2-40B4-BE49-F238E27FC236}">
                <a16:creationId xmlns:a16="http://schemas.microsoft.com/office/drawing/2014/main" id="{7EA4A043-C89C-4964-9F31-3AD99443E8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908949"/>
            <a:ext cx="7462049" cy="2427531"/>
          </a:xfrm>
          <a:prstGeom prst="rect">
            <a:avLst/>
          </a:prstGeom>
        </p:spPr>
      </p:pic>
    </p:spTree>
    <p:extLst>
      <p:ext uri="{BB962C8B-B14F-4D97-AF65-F5344CB8AC3E}">
        <p14:creationId xmlns:p14="http://schemas.microsoft.com/office/powerpoint/2010/main" val="2738290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64E93B-FC68-4F21-B7E7-E066EE7E1461}"/>
              </a:ext>
            </a:extLst>
          </p:cNvPr>
          <p:cNvSpPr txBox="1"/>
          <p:nvPr/>
        </p:nvSpPr>
        <p:spPr>
          <a:xfrm>
            <a:off x="2904392" y="571500"/>
            <a:ext cx="3115408"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Distributions</a:t>
            </a:r>
          </a:p>
        </p:txBody>
      </p:sp>
      <p:pic>
        <p:nvPicPr>
          <p:cNvPr id="6" name="Picture 5">
            <a:extLst>
              <a:ext uri="{FF2B5EF4-FFF2-40B4-BE49-F238E27FC236}">
                <a16:creationId xmlns:a16="http://schemas.microsoft.com/office/drawing/2014/main" id="{4F7AE2E1-14A3-4FBA-B72F-4E55B99E3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3745"/>
            <a:ext cx="9144000" cy="3290509"/>
          </a:xfrm>
          <a:prstGeom prst="rect">
            <a:avLst/>
          </a:prstGeom>
        </p:spPr>
      </p:pic>
    </p:spTree>
    <p:extLst>
      <p:ext uri="{BB962C8B-B14F-4D97-AF65-F5344CB8AC3E}">
        <p14:creationId xmlns:p14="http://schemas.microsoft.com/office/powerpoint/2010/main" val="3288187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457200"/>
            <a:ext cx="3657600"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Distribution Tab</a:t>
            </a:r>
          </a:p>
        </p:txBody>
      </p:sp>
      <p:sp>
        <p:nvSpPr>
          <p:cNvPr id="3" name="TextBox 2"/>
          <p:cNvSpPr txBox="1"/>
          <p:nvPr/>
        </p:nvSpPr>
        <p:spPr>
          <a:xfrm>
            <a:off x="1414963" y="1309953"/>
            <a:ext cx="7543800"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Choices – how to distribute</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Summary of responses received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92" y="2662865"/>
            <a:ext cx="8847416" cy="3769564"/>
          </a:xfrm>
          <a:prstGeom prst="rect">
            <a:avLst/>
          </a:prstGeom>
        </p:spPr>
      </p:pic>
      <p:sp>
        <p:nvSpPr>
          <p:cNvPr id="5" name="Down Arrow 4"/>
          <p:cNvSpPr/>
          <p:nvPr/>
        </p:nvSpPr>
        <p:spPr>
          <a:xfrm rot="2072270">
            <a:off x="856612" y="1626901"/>
            <a:ext cx="381000" cy="1796235"/>
          </a:xfrm>
          <a:prstGeom prst="downArrow">
            <a:avLst>
              <a:gd name="adj1" fmla="val 50000"/>
              <a:gd name="adj2" fmla="val 46418"/>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rved Left Arrow 5"/>
          <p:cNvSpPr/>
          <p:nvPr/>
        </p:nvSpPr>
        <p:spPr>
          <a:xfrm>
            <a:off x="7696200" y="2057400"/>
            <a:ext cx="838200" cy="2133600"/>
          </a:xfrm>
          <a:prstGeom prst="curvedLef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58633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524000"/>
            <a:ext cx="7010400" cy="2748253"/>
          </a:xfrm>
          <a:prstGeom prst="rect">
            <a:avLst/>
          </a:prstGeom>
          <a:noFill/>
        </p:spPr>
        <p:txBody>
          <a:bodyPr wrap="square" rtlCol="0">
            <a:spAutoFit/>
          </a:bodyPr>
          <a:lstStyle/>
          <a:p>
            <a:pPr>
              <a:lnSpc>
                <a:spcPct val="150000"/>
              </a:lnSpc>
            </a:pPr>
            <a:r>
              <a:rPr lang="en-US" sz="4000" dirty="0">
                <a:latin typeface="Arial" panose="020B0604020202020204" pitchFamily="34" charset="0"/>
                <a:cs typeface="Arial" panose="020B0604020202020204" pitchFamily="34" charset="0"/>
              </a:rPr>
              <a:t>Please make sure you are in Qualtrics and select the ShareFile Project.</a:t>
            </a:r>
          </a:p>
        </p:txBody>
      </p:sp>
    </p:spTree>
    <p:extLst>
      <p:ext uri="{BB962C8B-B14F-4D97-AF65-F5344CB8AC3E}">
        <p14:creationId xmlns:p14="http://schemas.microsoft.com/office/powerpoint/2010/main" val="2996272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534400" cy="990600"/>
          </a:xfrm>
          <a:solidFill>
            <a:schemeClr val="bg1"/>
          </a:solidFill>
        </p:spPr>
        <p:txBody>
          <a:bodyPr>
            <a:noAutofit/>
          </a:bodyPr>
          <a:lstStyle/>
          <a:p>
            <a:r>
              <a:rPr lang="en-US" cap="none" dirty="0" err="1">
                <a:solidFill>
                  <a:schemeClr val="tx1"/>
                </a:solidFill>
                <a:effectLst/>
                <a:latin typeface="Arial" panose="020B0604020202020204" pitchFamily="34" charset="0"/>
                <a:cs typeface="Arial" panose="020B0604020202020204" pitchFamily="34" charset="0"/>
              </a:rPr>
              <a:t>Uarizona.co1.qualtrics.com</a:t>
            </a:r>
            <a:endParaRPr lang="en-US" cap="none" dirty="0">
              <a:solidFill>
                <a:schemeClr val="tx1"/>
              </a:solidFill>
              <a:effectLst/>
              <a:latin typeface="Arial" panose="020B0604020202020204" pitchFamily="34" charset="0"/>
              <a:cs typeface="Arial" panose="020B0604020202020204" pitchFamily="34" charset="0"/>
            </a:endParaRPr>
          </a:p>
        </p:txBody>
      </p:sp>
      <p:sp>
        <p:nvSpPr>
          <p:cNvPr id="4" name="Down Arrow 3"/>
          <p:cNvSpPr/>
          <p:nvPr/>
        </p:nvSpPr>
        <p:spPr>
          <a:xfrm>
            <a:off x="3962400" y="1676400"/>
            <a:ext cx="838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72B9916-7B51-4350-84D5-779B77913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2613900"/>
            <a:ext cx="5791200" cy="4035706"/>
          </a:xfrm>
          <a:prstGeom prst="rect">
            <a:avLst/>
          </a:prstGeom>
        </p:spPr>
      </p:pic>
    </p:spTree>
    <p:extLst>
      <p:ext uri="{BB962C8B-B14F-4D97-AF65-F5344CB8AC3E}">
        <p14:creationId xmlns:p14="http://schemas.microsoft.com/office/powerpoint/2010/main" val="3695415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457200"/>
            <a:ext cx="6019800" cy="646331"/>
          </a:xfrm>
          <a:prstGeom prst="rect">
            <a:avLst/>
          </a:prstGeom>
          <a:noFill/>
        </p:spPr>
        <p:txBody>
          <a:bodyPr wrap="square" rtlCol="0">
            <a:spAutoFit/>
          </a:bodyPr>
          <a:lstStyle/>
          <a:p>
            <a:pPr algn="ctr"/>
            <a:r>
              <a:rPr lang="en-US" sz="3600" dirty="0" err="1">
                <a:latin typeface="Arial" panose="020B0604020202020204" pitchFamily="34" charset="0"/>
                <a:cs typeface="Arial" panose="020B0604020202020204" pitchFamily="34" charset="0"/>
              </a:rPr>
              <a:t>Qualtrics</a:t>
            </a:r>
            <a:r>
              <a:rPr lang="en-US" sz="3600" dirty="0">
                <a:latin typeface="Arial" panose="020B0604020202020204" pitchFamily="34" charset="0"/>
                <a:cs typeface="Arial" panose="020B0604020202020204" pitchFamily="34" charset="0"/>
              </a:rPr>
              <a:t> Project Menu</a:t>
            </a:r>
          </a:p>
        </p:txBody>
      </p:sp>
      <p:pic>
        <p:nvPicPr>
          <p:cNvPr id="6" name="Picture 5">
            <a:extLst>
              <a:ext uri="{FF2B5EF4-FFF2-40B4-BE49-F238E27FC236}">
                <a16:creationId xmlns:a16="http://schemas.microsoft.com/office/drawing/2014/main" id="{BC88C36C-0FEC-497E-8044-8AD72EACF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179" y="1752600"/>
            <a:ext cx="7287642" cy="4486901"/>
          </a:xfrm>
          <a:prstGeom prst="rect">
            <a:avLst/>
          </a:prstGeom>
        </p:spPr>
      </p:pic>
      <p:sp>
        <p:nvSpPr>
          <p:cNvPr id="2" name="Oval 1"/>
          <p:cNvSpPr/>
          <p:nvPr/>
        </p:nvSpPr>
        <p:spPr>
          <a:xfrm>
            <a:off x="5410200" y="2895600"/>
            <a:ext cx="990600" cy="53340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797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457200"/>
            <a:ext cx="60198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Results</a:t>
            </a:r>
          </a:p>
        </p:txBody>
      </p:sp>
      <p:sp>
        <p:nvSpPr>
          <p:cNvPr id="2" name="TextBox 1"/>
          <p:cNvSpPr txBox="1"/>
          <p:nvPr/>
        </p:nvSpPr>
        <p:spPr>
          <a:xfrm>
            <a:off x="1420792" y="1371600"/>
            <a:ext cx="716280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Data received for each question.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224444"/>
            <a:ext cx="8213210" cy="3642956"/>
          </a:xfrm>
          <a:prstGeom prst="rect">
            <a:avLst/>
          </a:prstGeom>
        </p:spPr>
      </p:pic>
    </p:spTree>
    <p:extLst>
      <p:ext uri="{BB962C8B-B14F-4D97-AF65-F5344CB8AC3E}">
        <p14:creationId xmlns:p14="http://schemas.microsoft.com/office/powerpoint/2010/main" val="1693812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0792" y="428263"/>
            <a:ext cx="60198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Results</a:t>
            </a:r>
          </a:p>
        </p:txBody>
      </p:sp>
      <p:sp>
        <p:nvSpPr>
          <p:cNvPr id="2" name="TextBox 1"/>
          <p:cNvSpPr txBox="1"/>
          <p:nvPr/>
        </p:nvSpPr>
        <p:spPr>
          <a:xfrm>
            <a:off x="1420792" y="1371600"/>
            <a:ext cx="716280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Bottom of page – Add Visualization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92" y="2253381"/>
            <a:ext cx="8382000" cy="3711510"/>
          </a:xfrm>
          <a:prstGeom prst="rect">
            <a:avLst/>
          </a:prstGeom>
        </p:spPr>
      </p:pic>
    </p:spTree>
    <p:extLst>
      <p:ext uri="{BB962C8B-B14F-4D97-AF65-F5344CB8AC3E}">
        <p14:creationId xmlns:p14="http://schemas.microsoft.com/office/powerpoint/2010/main" val="3968520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0792" y="428263"/>
            <a:ext cx="60198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Results</a:t>
            </a:r>
          </a:p>
        </p:txBody>
      </p:sp>
      <p:sp>
        <p:nvSpPr>
          <p:cNvPr id="2" name="TextBox 1"/>
          <p:cNvSpPr txBox="1"/>
          <p:nvPr/>
        </p:nvSpPr>
        <p:spPr>
          <a:xfrm>
            <a:off x="1420792" y="1295400"/>
            <a:ext cx="716280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Basic information about your data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362200"/>
            <a:ext cx="8305800" cy="3313850"/>
          </a:xfrm>
          <a:prstGeom prst="rect">
            <a:avLst/>
          </a:prstGeom>
        </p:spPr>
      </p:pic>
    </p:spTree>
    <p:extLst>
      <p:ext uri="{BB962C8B-B14F-4D97-AF65-F5344CB8AC3E}">
        <p14:creationId xmlns:p14="http://schemas.microsoft.com/office/powerpoint/2010/main" val="2582427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0792" y="428263"/>
            <a:ext cx="60198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Reports</a:t>
            </a:r>
          </a:p>
        </p:txBody>
      </p:sp>
      <p:sp>
        <p:nvSpPr>
          <p:cNvPr id="2" name="TextBox 1"/>
          <p:cNvSpPr txBox="1"/>
          <p:nvPr/>
        </p:nvSpPr>
        <p:spPr>
          <a:xfrm>
            <a:off x="1066800" y="1284982"/>
            <a:ext cx="7543800"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Can add filters such as only look at responses from females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30" y="2362200"/>
            <a:ext cx="9144000" cy="4371508"/>
          </a:xfrm>
          <a:prstGeom prst="rect">
            <a:avLst/>
          </a:prstGeom>
        </p:spPr>
      </p:pic>
    </p:spTree>
    <p:extLst>
      <p:ext uri="{BB962C8B-B14F-4D97-AF65-F5344CB8AC3E}">
        <p14:creationId xmlns:p14="http://schemas.microsoft.com/office/powerpoint/2010/main" val="2891709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0792" y="428263"/>
            <a:ext cx="60198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Results</a:t>
            </a:r>
          </a:p>
        </p:txBody>
      </p:sp>
      <p:sp>
        <p:nvSpPr>
          <p:cNvPr id="2" name="TextBox 1"/>
          <p:cNvSpPr txBox="1"/>
          <p:nvPr/>
        </p:nvSpPr>
        <p:spPr>
          <a:xfrm>
            <a:off x="491382" y="1548026"/>
            <a:ext cx="8370908"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Exporting your reports, under “Share Report”.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743200"/>
            <a:ext cx="5391273" cy="2833688"/>
          </a:xfrm>
          <a:prstGeom prst="rect">
            <a:avLst/>
          </a:prstGeom>
        </p:spPr>
      </p:pic>
    </p:spTree>
    <p:extLst>
      <p:ext uri="{BB962C8B-B14F-4D97-AF65-F5344CB8AC3E}">
        <p14:creationId xmlns:p14="http://schemas.microsoft.com/office/powerpoint/2010/main" val="2691676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066800"/>
            <a:ext cx="7391400" cy="2862322"/>
          </a:xfrm>
          <a:prstGeom prst="rect">
            <a:avLst/>
          </a:prstGeom>
          <a:noFill/>
        </p:spPr>
        <p:txBody>
          <a:bodyPr wrap="square" rtlCol="0">
            <a:spAutoFit/>
          </a:bodyPr>
          <a:lstStyle/>
          <a:p>
            <a:pPr algn="ctr"/>
            <a:r>
              <a:rPr lang="en-US" sz="6000" dirty="0">
                <a:latin typeface="Arial" panose="020B0604020202020204" pitchFamily="34" charset="0"/>
                <a:cs typeface="Arial" panose="020B0604020202020204" pitchFamily="34" charset="0"/>
              </a:rPr>
              <a:t>Example of Report Exported to PowerPoint</a:t>
            </a:r>
          </a:p>
        </p:txBody>
      </p:sp>
      <p:sp>
        <p:nvSpPr>
          <p:cNvPr id="3" name="TextBox 2"/>
          <p:cNvSpPr txBox="1"/>
          <p:nvPr/>
        </p:nvSpPr>
        <p:spPr>
          <a:xfrm>
            <a:off x="1066800" y="4343400"/>
            <a:ext cx="7620000" cy="1569660"/>
          </a:xfrm>
          <a:prstGeom prst="rect">
            <a:avLst/>
          </a:prstGeom>
          <a:noFill/>
        </p:spPr>
        <p:txBody>
          <a:bodyPr wrap="square" rtlCol="0">
            <a:spAutoFit/>
          </a:bodyPr>
          <a:lstStyle/>
          <a:p>
            <a:r>
              <a:rPr lang="en-US" sz="3200" dirty="0">
                <a:solidFill>
                  <a:srgbClr val="FFFF00"/>
                </a:solidFill>
                <a:latin typeface="Arial" panose="020B0604020202020204" pitchFamily="34" charset="0"/>
                <a:cs typeface="Arial" panose="020B0604020202020204" pitchFamily="34" charset="0"/>
              </a:rPr>
              <a:t>Note: It does take a bit of time (depending on survey length) to ready report for download.</a:t>
            </a:r>
          </a:p>
        </p:txBody>
      </p:sp>
    </p:spTree>
    <p:extLst>
      <p:ext uri="{BB962C8B-B14F-4D97-AF65-F5344CB8AC3E}">
        <p14:creationId xmlns:p14="http://schemas.microsoft.com/office/powerpoint/2010/main" val="1605993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457200" y="2829000"/>
            <a:ext cx="8229600" cy="1200000"/>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4D4D4D"/>
                </a:solidFill>
                <a:effectLst/>
                <a:uLnTx/>
                <a:uFillTx/>
                <a:latin typeface="Helvetica Neue" pitchFamily="34" charset="0"/>
                <a:ea typeface="+mn-ea"/>
                <a:cs typeface="Helvetica Neue" pitchFamily="34" charset="0"/>
              </a:rPr>
              <a:t>Default Report</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2"/>
          <p:cNvSpPr txBox="1"/>
          <p:nvPr/>
        </p:nvSpPr>
        <p:spPr>
          <a:xfrm>
            <a:off x="457200" y="5000000"/>
            <a:ext cx="8229600" cy="369332"/>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F7F7F"/>
                </a:solidFill>
                <a:effectLst/>
                <a:uLnTx/>
                <a:uFillTx/>
                <a:latin typeface="Helvetica" pitchFamily="34" charset="0"/>
                <a:ea typeface="+mn-ea"/>
                <a:cs typeface="Helvetica" pitchFamily="34" charset="0"/>
              </a:rPr>
              <a:t>ShareFile</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3"/>
          <p:cNvSpPr txBox="1"/>
          <p:nvPr/>
        </p:nvSpPr>
        <p:spPr>
          <a:xfrm>
            <a:off x="457200" y="5400000"/>
            <a:ext cx="8229600" cy="369332"/>
          </a:xfrm>
          <a:prstGeom prst="rect">
            <a:avLst/>
          </a:prstGeom>
          <a:noFill/>
        </p:spPr>
        <p:txBody>
          <a:bodyPr wrap="square"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F7F7F"/>
                </a:solidFill>
                <a:effectLst/>
                <a:uLnTx/>
                <a:uFillTx/>
                <a:latin typeface="Helvetica" pitchFamily="34" charset="0"/>
                <a:ea typeface="+mn-ea"/>
                <a:cs typeface="Helvetica" pitchFamily="34" charset="0"/>
              </a:rPr>
              <a:t>February 14th 2019, 6:01 am MST</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7466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200000" y="140000"/>
            <a:ext cx="8229600" cy="369332"/>
          </a:xfrm>
          <a:prstGeom prst="rect">
            <a:avLst/>
          </a:prstGeom>
          <a:noFill/>
        </p:spPr>
        <p:txBody>
          <a:bodyPr wrap="square" rtlCol="0"/>
          <a:lstStyle/>
          <a:p>
            <a:r>
              <a:rPr lang="en-US" sz="2200" dirty="0"/>
              <a:t>Q5 - What is your sex?</a:t>
            </a:r>
          </a:p>
        </p:txBody>
      </p:sp>
      <p:pic>
        <p:nvPicPr>
          <p:cNvPr id="3" name="Object 2"/>
          <p:cNvPicPr>
            <a:picLocks noChangeAspect="1"/>
          </p:cNvPicPr>
          <p:nvPr/>
        </p:nvPicPr>
        <p:blipFill>
          <a:blip r:embed="rId3" cstate="print"/>
          <a:stretch>
            <a:fillRect/>
          </a:stretch>
        </p:blipFill>
        <p:spPr>
          <a:xfrm>
            <a:off x="572000" y="1200000"/>
            <a:ext cx="8000000" cy="5000000"/>
          </a:xfrm>
          <a:prstGeom prst="rect">
            <a:avLst/>
          </a:prstGeom>
        </p:spPr>
      </p:pic>
    </p:spTree>
    <p:extLst>
      <p:ext uri="{BB962C8B-B14F-4D97-AF65-F5344CB8AC3E}">
        <p14:creationId xmlns:p14="http://schemas.microsoft.com/office/powerpoint/2010/main" val="1440353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270000" y="140000"/>
            <a:ext cx="8229600" cy="369332"/>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Q5 - What is your sex?</a:t>
            </a:r>
          </a:p>
        </p:txBody>
      </p:sp>
      <p:graphicFrame>
        <p:nvGraphicFramePr>
          <p:cNvPr id="6" name="Table 5"/>
          <p:cNvGraphicFramePr>
            <a:graphicFrameLocks noGrp="1"/>
          </p:cNvGraphicFramePr>
          <p:nvPr>
            <p:extLst>
              <p:ext uri="{D42A27DB-BD31-4B8C-83A1-F6EECF244321}">
                <p14:modId xmlns:p14="http://schemas.microsoft.com/office/powerpoint/2010/main" val="1579011935"/>
              </p:ext>
            </p:extLst>
          </p:nvPr>
        </p:nvGraphicFramePr>
        <p:xfrm>
          <a:off x="354000" y="1100000"/>
          <a:ext cx="8349264" cy="1158240"/>
        </p:xfrm>
        <a:graphic>
          <a:graphicData uri="http://schemas.openxmlformats.org/drawingml/2006/table">
            <a:tbl>
              <a:tblPr firstRow="1" bandRow="1">
                <a:tableStyleId>{69012ECD-51FC-41F1-AA8D-1B2483CD663E}</a:tableStyleId>
              </a:tblPr>
              <a:tblGrid>
                <a:gridCol w="1043658">
                  <a:extLst>
                    <a:ext uri="{9D8B030D-6E8A-4147-A177-3AD203B41FA5}">
                      <a16:colId xmlns:a16="http://schemas.microsoft.com/office/drawing/2014/main" val="20000"/>
                    </a:ext>
                  </a:extLst>
                </a:gridCol>
                <a:gridCol w="1043658">
                  <a:extLst>
                    <a:ext uri="{9D8B030D-6E8A-4147-A177-3AD203B41FA5}">
                      <a16:colId xmlns:a16="http://schemas.microsoft.com/office/drawing/2014/main" val="20001"/>
                    </a:ext>
                  </a:extLst>
                </a:gridCol>
                <a:gridCol w="1043658">
                  <a:extLst>
                    <a:ext uri="{9D8B030D-6E8A-4147-A177-3AD203B41FA5}">
                      <a16:colId xmlns:a16="http://schemas.microsoft.com/office/drawing/2014/main" val="20002"/>
                    </a:ext>
                  </a:extLst>
                </a:gridCol>
                <a:gridCol w="1043658">
                  <a:extLst>
                    <a:ext uri="{9D8B030D-6E8A-4147-A177-3AD203B41FA5}">
                      <a16:colId xmlns:a16="http://schemas.microsoft.com/office/drawing/2014/main" val="20003"/>
                    </a:ext>
                  </a:extLst>
                </a:gridCol>
                <a:gridCol w="1043658">
                  <a:extLst>
                    <a:ext uri="{9D8B030D-6E8A-4147-A177-3AD203B41FA5}">
                      <a16:colId xmlns:a16="http://schemas.microsoft.com/office/drawing/2014/main" val="20004"/>
                    </a:ext>
                  </a:extLst>
                </a:gridCol>
                <a:gridCol w="1043658">
                  <a:extLst>
                    <a:ext uri="{9D8B030D-6E8A-4147-A177-3AD203B41FA5}">
                      <a16:colId xmlns:a16="http://schemas.microsoft.com/office/drawing/2014/main" val="20005"/>
                    </a:ext>
                  </a:extLst>
                </a:gridCol>
                <a:gridCol w="1043658">
                  <a:extLst>
                    <a:ext uri="{9D8B030D-6E8A-4147-A177-3AD203B41FA5}">
                      <a16:colId xmlns:a16="http://schemas.microsoft.com/office/drawing/2014/main" val="20006"/>
                    </a:ext>
                  </a:extLst>
                </a:gridCol>
                <a:gridCol w="1043658">
                  <a:extLst>
                    <a:ext uri="{9D8B030D-6E8A-4147-A177-3AD203B41FA5}">
                      <a16:colId xmlns:a16="http://schemas.microsoft.com/office/drawing/2014/main" val="20007"/>
                    </a:ext>
                  </a:extLst>
                </a:gridCol>
              </a:tblGrid>
              <a:tr h="370840">
                <a:tc>
                  <a:txBody>
                    <a:bodyPr/>
                    <a:lstStyle/>
                    <a:p>
                      <a:r>
                        <a:rPr lang="en-US" sz="1600" dirty="0"/>
                        <a:t>#</a:t>
                      </a:r>
                    </a:p>
                  </a:txBody>
                  <a:tcPr/>
                </a:tc>
                <a:tc>
                  <a:txBody>
                    <a:bodyPr/>
                    <a:lstStyle/>
                    <a:p>
                      <a:r>
                        <a:rPr lang="en-US" sz="1600" dirty="0"/>
                        <a:t>Field</a:t>
                      </a:r>
                    </a:p>
                  </a:txBody>
                  <a:tcPr/>
                </a:tc>
                <a:tc>
                  <a:txBody>
                    <a:bodyPr/>
                    <a:lstStyle/>
                    <a:p>
                      <a:r>
                        <a:rPr lang="en-US" sz="1600" dirty="0"/>
                        <a:t>Minimum</a:t>
                      </a:r>
                    </a:p>
                  </a:txBody>
                  <a:tcPr/>
                </a:tc>
                <a:tc>
                  <a:txBody>
                    <a:bodyPr/>
                    <a:lstStyle/>
                    <a:p>
                      <a:r>
                        <a:rPr lang="en-US" sz="1600" dirty="0"/>
                        <a:t>Maximum</a:t>
                      </a:r>
                    </a:p>
                  </a:txBody>
                  <a:tcPr/>
                </a:tc>
                <a:tc>
                  <a:txBody>
                    <a:bodyPr/>
                    <a:lstStyle/>
                    <a:p>
                      <a:r>
                        <a:rPr lang="en-US" sz="1600" dirty="0"/>
                        <a:t>Mean</a:t>
                      </a:r>
                    </a:p>
                  </a:txBody>
                  <a:tcPr/>
                </a:tc>
                <a:tc>
                  <a:txBody>
                    <a:bodyPr/>
                    <a:lstStyle/>
                    <a:p>
                      <a:r>
                        <a:rPr lang="en-US" sz="1600" dirty="0"/>
                        <a:t>Std Deviation</a:t>
                      </a:r>
                    </a:p>
                  </a:txBody>
                  <a:tcPr/>
                </a:tc>
                <a:tc>
                  <a:txBody>
                    <a:bodyPr/>
                    <a:lstStyle/>
                    <a:p>
                      <a:r>
                        <a:rPr lang="en-US" sz="1600" dirty="0"/>
                        <a:t>Variance</a:t>
                      </a:r>
                    </a:p>
                  </a:txBody>
                  <a:tcPr/>
                </a:tc>
                <a:tc>
                  <a:txBody>
                    <a:bodyPr/>
                    <a:lstStyle/>
                    <a:p>
                      <a:r>
                        <a:rPr lang="en-US" sz="1600" dirty="0"/>
                        <a:t>Count</a:t>
                      </a:r>
                    </a:p>
                  </a:txBody>
                  <a:tcPr/>
                </a:tc>
                <a:extLst>
                  <a:ext uri="{0D108BD9-81ED-4DB2-BD59-A6C34878D82A}">
                    <a16:rowId xmlns:a16="http://schemas.microsoft.com/office/drawing/2014/main" val="10000"/>
                  </a:ext>
                </a:extLst>
              </a:tr>
              <a:tr h="370840">
                <a:tc>
                  <a:txBody>
                    <a:bodyPr/>
                    <a:lstStyle/>
                    <a:p>
                      <a:r>
                        <a:rPr lang="en-US" sz="1600" dirty="0"/>
                        <a:t>1</a:t>
                      </a:r>
                    </a:p>
                  </a:txBody>
                  <a:tcPr/>
                </a:tc>
                <a:tc>
                  <a:txBody>
                    <a:bodyPr/>
                    <a:lstStyle/>
                    <a:p>
                      <a:r>
                        <a:rPr lang="en-US" sz="1600" dirty="0"/>
                        <a:t>What is your sex?</a:t>
                      </a:r>
                    </a:p>
                  </a:txBody>
                  <a:tcPr/>
                </a:tc>
                <a:tc>
                  <a:txBody>
                    <a:bodyPr/>
                    <a:lstStyle/>
                    <a:p>
                      <a:r>
                        <a:rPr lang="en-US" sz="1600" dirty="0"/>
                        <a:t>1.00</a:t>
                      </a:r>
                    </a:p>
                  </a:txBody>
                  <a:tcPr/>
                </a:tc>
                <a:tc>
                  <a:txBody>
                    <a:bodyPr/>
                    <a:lstStyle/>
                    <a:p>
                      <a:r>
                        <a:rPr lang="en-US" sz="1600" dirty="0"/>
                        <a:t>2.00</a:t>
                      </a:r>
                    </a:p>
                  </a:txBody>
                  <a:tcPr/>
                </a:tc>
                <a:tc>
                  <a:txBody>
                    <a:bodyPr/>
                    <a:lstStyle/>
                    <a:p>
                      <a:r>
                        <a:rPr lang="en-US" sz="1600" dirty="0"/>
                        <a:t>1.64</a:t>
                      </a:r>
                    </a:p>
                  </a:txBody>
                  <a:tcPr/>
                </a:tc>
                <a:tc>
                  <a:txBody>
                    <a:bodyPr/>
                    <a:lstStyle/>
                    <a:p>
                      <a:r>
                        <a:rPr lang="en-US" sz="1600" dirty="0"/>
                        <a:t>0.48</a:t>
                      </a:r>
                    </a:p>
                  </a:txBody>
                  <a:tcPr/>
                </a:tc>
                <a:tc>
                  <a:txBody>
                    <a:bodyPr/>
                    <a:lstStyle/>
                    <a:p>
                      <a:r>
                        <a:rPr lang="en-US" sz="1600" dirty="0"/>
                        <a:t>0.23</a:t>
                      </a:r>
                    </a:p>
                  </a:txBody>
                  <a:tcPr/>
                </a:tc>
                <a:tc>
                  <a:txBody>
                    <a:bodyPr/>
                    <a:lstStyle/>
                    <a:p>
                      <a:r>
                        <a:rPr lang="en-US" sz="1600" dirty="0"/>
                        <a:t>140</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92284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5335F-7E24-46BF-8AAD-447FCDF7A158}"/>
              </a:ext>
            </a:extLst>
          </p:cNvPr>
          <p:cNvSpPr txBox="1"/>
          <p:nvPr/>
        </p:nvSpPr>
        <p:spPr>
          <a:xfrm>
            <a:off x="834736" y="820892"/>
            <a:ext cx="8305800" cy="1200329"/>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PokemonGo2016 Survey was shared with you</a:t>
            </a:r>
          </a:p>
        </p:txBody>
      </p:sp>
      <p:sp>
        <p:nvSpPr>
          <p:cNvPr id="3" name="TextBox 2">
            <a:extLst>
              <a:ext uri="{FF2B5EF4-FFF2-40B4-BE49-F238E27FC236}">
                <a16:creationId xmlns:a16="http://schemas.microsoft.com/office/drawing/2014/main" id="{EAC13232-E077-4DC0-B5F5-E6D1196B74DC}"/>
              </a:ext>
            </a:extLst>
          </p:cNvPr>
          <p:cNvSpPr txBox="1"/>
          <p:nvPr/>
        </p:nvSpPr>
        <p:spPr>
          <a:xfrm>
            <a:off x="1181100" y="3429000"/>
            <a:ext cx="7086600" cy="2308324"/>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Please select </a:t>
            </a:r>
            <a:r>
              <a:rPr lang="en-US" sz="3600" dirty="0">
                <a:solidFill>
                  <a:schemeClr val="accent2">
                    <a:lumMod val="60000"/>
                    <a:lumOff val="40000"/>
                  </a:schemeClr>
                </a:solidFill>
                <a:latin typeface="Arial" panose="020B0604020202020204" pitchFamily="34" charset="0"/>
                <a:cs typeface="Arial" panose="020B0604020202020204" pitchFamily="34" charset="0"/>
              </a:rPr>
              <a:t>Data &amp; Analysis </a:t>
            </a:r>
            <a:r>
              <a:rPr lang="en-US" sz="3600" dirty="0">
                <a:latin typeface="Arial" panose="020B0604020202020204" pitchFamily="34" charset="0"/>
                <a:cs typeface="Arial" panose="020B0604020202020204" pitchFamily="34" charset="0"/>
              </a:rPr>
              <a:t>so that the data can be preparing while we continue with our review of Qualtrics basics.</a:t>
            </a:r>
          </a:p>
        </p:txBody>
      </p:sp>
      <p:pic>
        <p:nvPicPr>
          <p:cNvPr id="3074" name="Picture 2" descr="Select Icon #51819 - Free Icons Library">
            <a:extLst>
              <a:ext uri="{FF2B5EF4-FFF2-40B4-BE49-F238E27FC236}">
                <a16:creationId xmlns:a16="http://schemas.microsoft.com/office/drawing/2014/main" id="{F895B942-9B5B-4829-90A0-05BB9E44A8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939161">
            <a:off x="6346470" y="2226029"/>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259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270000" y="140000"/>
            <a:ext cx="8229600" cy="369332"/>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Q5 - What is your sex?</a:t>
            </a:r>
          </a:p>
        </p:txBody>
      </p:sp>
      <p:graphicFrame>
        <p:nvGraphicFramePr>
          <p:cNvPr id="6" name="Table 5"/>
          <p:cNvGraphicFramePr>
            <a:graphicFrameLocks noGrp="1"/>
          </p:cNvGraphicFramePr>
          <p:nvPr>
            <p:extLst>
              <p:ext uri="{D42A27DB-BD31-4B8C-83A1-F6EECF244321}">
                <p14:modId xmlns:p14="http://schemas.microsoft.com/office/powerpoint/2010/main" val="1579011935"/>
              </p:ext>
            </p:extLst>
          </p:nvPr>
        </p:nvGraphicFramePr>
        <p:xfrm>
          <a:off x="354000" y="1100000"/>
          <a:ext cx="8349264" cy="2062480"/>
        </p:xfrm>
        <a:graphic>
          <a:graphicData uri="http://schemas.openxmlformats.org/drawingml/2006/table">
            <a:tbl>
              <a:tblPr firstRow="1" bandRow="1">
                <a:tableStyleId>{69012ECD-51FC-41F1-AA8D-1B2483CD663E}</a:tableStyleId>
              </a:tblPr>
              <a:tblGrid>
                <a:gridCol w="2087316">
                  <a:extLst>
                    <a:ext uri="{9D8B030D-6E8A-4147-A177-3AD203B41FA5}">
                      <a16:colId xmlns:a16="http://schemas.microsoft.com/office/drawing/2014/main" val="20000"/>
                    </a:ext>
                  </a:extLst>
                </a:gridCol>
                <a:gridCol w="2087316">
                  <a:extLst>
                    <a:ext uri="{9D8B030D-6E8A-4147-A177-3AD203B41FA5}">
                      <a16:colId xmlns:a16="http://schemas.microsoft.com/office/drawing/2014/main" val="20001"/>
                    </a:ext>
                  </a:extLst>
                </a:gridCol>
                <a:gridCol w="2087316">
                  <a:extLst>
                    <a:ext uri="{9D8B030D-6E8A-4147-A177-3AD203B41FA5}">
                      <a16:colId xmlns:a16="http://schemas.microsoft.com/office/drawing/2014/main" val="20002"/>
                    </a:ext>
                  </a:extLst>
                </a:gridCol>
                <a:gridCol w="2087316">
                  <a:extLst>
                    <a:ext uri="{9D8B030D-6E8A-4147-A177-3AD203B41FA5}">
                      <a16:colId xmlns:a16="http://schemas.microsoft.com/office/drawing/2014/main" val="20003"/>
                    </a:ext>
                  </a:extLst>
                </a:gridCol>
              </a:tblGrid>
              <a:tr h="370840">
                <a:tc>
                  <a:txBody>
                    <a:bodyPr/>
                    <a:lstStyle/>
                    <a:p>
                      <a:r>
                        <a:rPr lang="en-US" sz="1600" dirty="0"/>
                        <a:t>#</a:t>
                      </a:r>
                    </a:p>
                  </a:txBody>
                  <a:tcPr/>
                </a:tc>
                <a:tc>
                  <a:txBody>
                    <a:bodyPr/>
                    <a:lstStyle/>
                    <a:p>
                      <a:r>
                        <a:rPr lang="en-US" sz="1600" dirty="0"/>
                        <a:t>Answer</a:t>
                      </a:r>
                    </a:p>
                  </a:txBody>
                  <a:tcPr/>
                </a:tc>
                <a:tc>
                  <a:txBody>
                    <a:bodyPr/>
                    <a:lstStyle/>
                    <a:p>
                      <a:r>
                        <a:rPr lang="en-US" sz="1600" dirty="0"/>
                        <a:t>%</a:t>
                      </a:r>
                    </a:p>
                  </a:txBody>
                  <a:tcPr/>
                </a:tc>
                <a:tc>
                  <a:txBody>
                    <a:bodyPr/>
                    <a:lstStyle/>
                    <a:p>
                      <a:r>
                        <a:rPr lang="en-US" sz="1600" dirty="0"/>
                        <a:t>Count</a:t>
                      </a:r>
                    </a:p>
                  </a:txBody>
                  <a:tcPr/>
                </a:tc>
                <a:extLst>
                  <a:ext uri="{0D108BD9-81ED-4DB2-BD59-A6C34878D82A}">
                    <a16:rowId xmlns:a16="http://schemas.microsoft.com/office/drawing/2014/main" val="10000"/>
                  </a:ext>
                </a:extLst>
              </a:tr>
              <a:tr h="370840">
                <a:tc>
                  <a:txBody>
                    <a:bodyPr/>
                    <a:lstStyle/>
                    <a:p>
                      <a:r>
                        <a:rPr lang="en-US" sz="1600" dirty="0"/>
                        <a:t>1</a:t>
                      </a:r>
                    </a:p>
                  </a:txBody>
                  <a:tcPr/>
                </a:tc>
                <a:tc>
                  <a:txBody>
                    <a:bodyPr/>
                    <a:lstStyle/>
                    <a:p>
                      <a:r>
                        <a:rPr lang="en-US" sz="1600" dirty="0"/>
                        <a:t>Male</a:t>
                      </a:r>
                    </a:p>
                  </a:txBody>
                  <a:tcPr/>
                </a:tc>
                <a:tc>
                  <a:txBody>
                    <a:bodyPr/>
                    <a:lstStyle/>
                    <a:p>
                      <a:r>
                        <a:rPr lang="en-US" sz="1600" dirty="0"/>
                        <a:t>36.43%</a:t>
                      </a:r>
                    </a:p>
                  </a:txBody>
                  <a:tcPr/>
                </a:tc>
                <a:tc>
                  <a:txBody>
                    <a:bodyPr/>
                    <a:lstStyle/>
                    <a:p>
                      <a:r>
                        <a:rPr lang="en-US" sz="1600" dirty="0"/>
                        <a:t>51</a:t>
                      </a:r>
                    </a:p>
                  </a:txBody>
                  <a:tcPr/>
                </a:tc>
                <a:extLst>
                  <a:ext uri="{0D108BD9-81ED-4DB2-BD59-A6C34878D82A}">
                    <a16:rowId xmlns:a16="http://schemas.microsoft.com/office/drawing/2014/main" val="10001"/>
                  </a:ext>
                </a:extLst>
              </a:tr>
              <a:tr h="370840">
                <a:tc>
                  <a:txBody>
                    <a:bodyPr/>
                    <a:lstStyle/>
                    <a:p>
                      <a:r>
                        <a:rPr lang="en-US" sz="1600" dirty="0"/>
                        <a:t>2</a:t>
                      </a:r>
                    </a:p>
                  </a:txBody>
                  <a:tcPr/>
                </a:tc>
                <a:tc>
                  <a:txBody>
                    <a:bodyPr/>
                    <a:lstStyle/>
                    <a:p>
                      <a:r>
                        <a:rPr lang="en-US" sz="1600" dirty="0"/>
                        <a:t>Female</a:t>
                      </a:r>
                    </a:p>
                  </a:txBody>
                  <a:tcPr/>
                </a:tc>
                <a:tc>
                  <a:txBody>
                    <a:bodyPr/>
                    <a:lstStyle/>
                    <a:p>
                      <a:r>
                        <a:rPr lang="en-US" sz="1600" dirty="0"/>
                        <a:t>63.57%</a:t>
                      </a:r>
                    </a:p>
                  </a:txBody>
                  <a:tcPr/>
                </a:tc>
                <a:tc>
                  <a:txBody>
                    <a:bodyPr/>
                    <a:lstStyle/>
                    <a:p>
                      <a:r>
                        <a:rPr lang="en-US" sz="1600" dirty="0"/>
                        <a:t>89</a:t>
                      </a:r>
                    </a:p>
                  </a:txBody>
                  <a:tcPr/>
                </a:tc>
                <a:extLst>
                  <a:ext uri="{0D108BD9-81ED-4DB2-BD59-A6C34878D82A}">
                    <a16:rowId xmlns:a16="http://schemas.microsoft.com/office/drawing/2014/main" val="10002"/>
                  </a:ext>
                </a:extLst>
              </a:tr>
              <a:tr h="370840">
                <a:tc>
                  <a:txBody>
                    <a:bodyPr/>
                    <a:lstStyle/>
                    <a:p>
                      <a:r>
                        <a:rPr lang="en-US" sz="1600" dirty="0"/>
                        <a:t>3</a:t>
                      </a:r>
                    </a:p>
                  </a:txBody>
                  <a:tcPr/>
                </a:tc>
                <a:tc>
                  <a:txBody>
                    <a:bodyPr/>
                    <a:lstStyle/>
                    <a:p>
                      <a:r>
                        <a:rPr lang="en-US" sz="1600" dirty="0"/>
                        <a:t>Identify other than male or female</a:t>
                      </a:r>
                    </a:p>
                  </a:txBody>
                  <a:tcPr/>
                </a:tc>
                <a:tc>
                  <a:txBody>
                    <a:bodyPr/>
                    <a:lstStyle/>
                    <a:p>
                      <a:r>
                        <a:rPr lang="en-US" sz="1600" dirty="0"/>
                        <a:t>0.00%</a:t>
                      </a:r>
                    </a:p>
                  </a:txBody>
                  <a:tcPr/>
                </a:tc>
                <a:tc>
                  <a:txBody>
                    <a:bodyPr/>
                    <a:lstStyle/>
                    <a:p>
                      <a:r>
                        <a:rPr lang="en-US" sz="1600" dirty="0"/>
                        <a:t>0</a:t>
                      </a:r>
                    </a:p>
                  </a:txBody>
                  <a:tcPr/>
                </a:tc>
                <a:extLst>
                  <a:ext uri="{0D108BD9-81ED-4DB2-BD59-A6C34878D82A}">
                    <a16:rowId xmlns:a16="http://schemas.microsoft.com/office/drawing/2014/main" val="10003"/>
                  </a:ext>
                </a:extLst>
              </a:tr>
              <a:tr h="370840">
                <a:tc>
                  <a:txBody>
                    <a:bodyPr/>
                    <a:lstStyle/>
                    <a:p>
                      <a:endParaRPr lang="en-US" sz="1600" dirty="0"/>
                    </a:p>
                  </a:txBody>
                  <a:tcPr/>
                </a:tc>
                <a:tc>
                  <a:txBody>
                    <a:bodyPr/>
                    <a:lstStyle/>
                    <a:p>
                      <a:r>
                        <a:rPr lang="en-US" sz="1600" dirty="0"/>
                        <a:t>Total</a:t>
                      </a:r>
                    </a:p>
                  </a:txBody>
                  <a:tcPr/>
                </a:tc>
                <a:tc>
                  <a:txBody>
                    <a:bodyPr/>
                    <a:lstStyle/>
                    <a:p>
                      <a:r>
                        <a:rPr lang="en-US" sz="1600" dirty="0"/>
                        <a:t>100%</a:t>
                      </a:r>
                    </a:p>
                  </a:txBody>
                  <a:tcPr/>
                </a:tc>
                <a:tc>
                  <a:txBody>
                    <a:bodyPr/>
                    <a:lstStyle/>
                    <a:p>
                      <a:r>
                        <a:rPr lang="en-US" sz="1600" dirty="0"/>
                        <a:t>140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3540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200000" y="140000"/>
            <a:ext cx="8229600" cy="369332"/>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Q5 - What is your sex?</a:t>
            </a:r>
          </a:p>
        </p:txBody>
      </p:sp>
      <p:pic>
        <p:nvPicPr>
          <p:cNvPr id="3" name="Object 2"/>
          <p:cNvPicPr>
            <a:picLocks noChangeAspect="1"/>
          </p:cNvPicPr>
          <p:nvPr/>
        </p:nvPicPr>
        <p:blipFill>
          <a:blip r:embed="rId3" cstate="print"/>
          <a:stretch>
            <a:fillRect/>
          </a:stretch>
        </p:blipFill>
        <p:spPr>
          <a:xfrm>
            <a:off x="572000" y="1200000"/>
            <a:ext cx="8000000" cy="5000000"/>
          </a:xfrm>
          <a:prstGeom prst="rect">
            <a:avLst/>
          </a:prstGeom>
        </p:spPr>
      </p:pic>
    </p:spTree>
    <p:extLst>
      <p:ext uri="{BB962C8B-B14F-4D97-AF65-F5344CB8AC3E}">
        <p14:creationId xmlns:p14="http://schemas.microsoft.com/office/powerpoint/2010/main" val="3818011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200000" y="140000"/>
            <a:ext cx="8229600" cy="369332"/>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Q5 - What is your sex?</a:t>
            </a:r>
          </a:p>
        </p:txBody>
      </p:sp>
      <p:pic>
        <p:nvPicPr>
          <p:cNvPr id="3" name="Object 2"/>
          <p:cNvPicPr>
            <a:picLocks noChangeAspect="1"/>
          </p:cNvPicPr>
          <p:nvPr/>
        </p:nvPicPr>
        <p:blipFill>
          <a:blip r:embed="rId3" cstate="print"/>
          <a:stretch>
            <a:fillRect/>
          </a:stretch>
        </p:blipFill>
        <p:spPr>
          <a:xfrm>
            <a:off x="572000" y="1200000"/>
            <a:ext cx="8000000" cy="5000000"/>
          </a:xfrm>
          <a:prstGeom prst="rect">
            <a:avLst/>
          </a:prstGeom>
        </p:spPr>
      </p:pic>
    </p:spTree>
    <p:extLst>
      <p:ext uri="{BB962C8B-B14F-4D97-AF65-F5344CB8AC3E}">
        <p14:creationId xmlns:p14="http://schemas.microsoft.com/office/powerpoint/2010/main" val="1341867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200000" y="140000"/>
            <a:ext cx="8229600" cy="369332"/>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Q8 - What is your current level?</a:t>
            </a:r>
          </a:p>
        </p:txBody>
      </p:sp>
      <p:pic>
        <p:nvPicPr>
          <p:cNvPr id="3" name="Object 2"/>
          <p:cNvPicPr>
            <a:picLocks noChangeAspect="1"/>
          </p:cNvPicPr>
          <p:nvPr/>
        </p:nvPicPr>
        <p:blipFill>
          <a:blip r:embed="rId3" cstate="print"/>
          <a:stretch>
            <a:fillRect/>
          </a:stretch>
        </p:blipFill>
        <p:spPr>
          <a:xfrm>
            <a:off x="572000" y="1200000"/>
            <a:ext cx="8000000" cy="5000000"/>
          </a:xfrm>
          <a:prstGeom prst="rect">
            <a:avLst/>
          </a:prstGeom>
        </p:spPr>
      </p:pic>
    </p:spTree>
    <p:extLst>
      <p:ext uri="{BB962C8B-B14F-4D97-AF65-F5344CB8AC3E}">
        <p14:creationId xmlns:p14="http://schemas.microsoft.com/office/powerpoint/2010/main" val="2237640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270000" y="140000"/>
            <a:ext cx="8229600" cy="369332"/>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Q8 - What is your current level?</a:t>
            </a:r>
          </a:p>
        </p:txBody>
      </p:sp>
      <p:graphicFrame>
        <p:nvGraphicFramePr>
          <p:cNvPr id="6" name="Table 5"/>
          <p:cNvGraphicFramePr>
            <a:graphicFrameLocks noGrp="1"/>
          </p:cNvGraphicFramePr>
          <p:nvPr>
            <p:extLst>
              <p:ext uri="{D42A27DB-BD31-4B8C-83A1-F6EECF244321}">
                <p14:modId xmlns:p14="http://schemas.microsoft.com/office/powerpoint/2010/main" val="1579011935"/>
              </p:ext>
            </p:extLst>
          </p:nvPr>
        </p:nvGraphicFramePr>
        <p:xfrm>
          <a:off x="354000" y="1100000"/>
          <a:ext cx="8349264" cy="1645920"/>
        </p:xfrm>
        <a:graphic>
          <a:graphicData uri="http://schemas.openxmlformats.org/drawingml/2006/table">
            <a:tbl>
              <a:tblPr firstRow="1" bandRow="1">
                <a:tableStyleId>{69012ECD-51FC-41F1-AA8D-1B2483CD663E}</a:tableStyleId>
              </a:tblPr>
              <a:tblGrid>
                <a:gridCol w="1043658">
                  <a:extLst>
                    <a:ext uri="{9D8B030D-6E8A-4147-A177-3AD203B41FA5}">
                      <a16:colId xmlns:a16="http://schemas.microsoft.com/office/drawing/2014/main" val="20000"/>
                    </a:ext>
                  </a:extLst>
                </a:gridCol>
                <a:gridCol w="1043658">
                  <a:extLst>
                    <a:ext uri="{9D8B030D-6E8A-4147-A177-3AD203B41FA5}">
                      <a16:colId xmlns:a16="http://schemas.microsoft.com/office/drawing/2014/main" val="20001"/>
                    </a:ext>
                  </a:extLst>
                </a:gridCol>
                <a:gridCol w="1043658">
                  <a:extLst>
                    <a:ext uri="{9D8B030D-6E8A-4147-A177-3AD203B41FA5}">
                      <a16:colId xmlns:a16="http://schemas.microsoft.com/office/drawing/2014/main" val="20002"/>
                    </a:ext>
                  </a:extLst>
                </a:gridCol>
                <a:gridCol w="1043658">
                  <a:extLst>
                    <a:ext uri="{9D8B030D-6E8A-4147-A177-3AD203B41FA5}">
                      <a16:colId xmlns:a16="http://schemas.microsoft.com/office/drawing/2014/main" val="20003"/>
                    </a:ext>
                  </a:extLst>
                </a:gridCol>
                <a:gridCol w="1043658">
                  <a:extLst>
                    <a:ext uri="{9D8B030D-6E8A-4147-A177-3AD203B41FA5}">
                      <a16:colId xmlns:a16="http://schemas.microsoft.com/office/drawing/2014/main" val="20004"/>
                    </a:ext>
                  </a:extLst>
                </a:gridCol>
                <a:gridCol w="1043658">
                  <a:extLst>
                    <a:ext uri="{9D8B030D-6E8A-4147-A177-3AD203B41FA5}">
                      <a16:colId xmlns:a16="http://schemas.microsoft.com/office/drawing/2014/main" val="20005"/>
                    </a:ext>
                  </a:extLst>
                </a:gridCol>
                <a:gridCol w="1043658">
                  <a:extLst>
                    <a:ext uri="{9D8B030D-6E8A-4147-A177-3AD203B41FA5}">
                      <a16:colId xmlns:a16="http://schemas.microsoft.com/office/drawing/2014/main" val="20006"/>
                    </a:ext>
                  </a:extLst>
                </a:gridCol>
                <a:gridCol w="1043658">
                  <a:extLst>
                    <a:ext uri="{9D8B030D-6E8A-4147-A177-3AD203B41FA5}">
                      <a16:colId xmlns:a16="http://schemas.microsoft.com/office/drawing/2014/main" val="20007"/>
                    </a:ext>
                  </a:extLst>
                </a:gridCol>
              </a:tblGrid>
              <a:tr h="370840">
                <a:tc>
                  <a:txBody>
                    <a:bodyPr/>
                    <a:lstStyle/>
                    <a:p>
                      <a:r>
                        <a:rPr lang="en-US" sz="1600" dirty="0"/>
                        <a:t>#</a:t>
                      </a:r>
                    </a:p>
                  </a:txBody>
                  <a:tcPr/>
                </a:tc>
                <a:tc>
                  <a:txBody>
                    <a:bodyPr/>
                    <a:lstStyle/>
                    <a:p>
                      <a:r>
                        <a:rPr lang="en-US" sz="1600" dirty="0"/>
                        <a:t>Field</a:t>
                      </a:r>
                    </a:p>
                  </a:txBody>
                  <a:tcPr/>
                </a:tc>
                <a:tc>
                  <a:txBody>
                    <a:bodyPr/>
                    <a:lstStyle/>
                    <a:p>
                      <a:r>
                        <a:rPr lang="en-US" sz="1600" dirty="0"/>
                        <a:t>Minimum</a:t>
                      </a:r>
                    </a:p>
                  </a:txBody>
                  <a:tcPr/>
                </a:tc>
                <a:tc>
                  <a:txBody>
                    <a:bodyPr/>
                    <a:lstStyle/>
                    <a:p>
                      <a:r>
                        <a:rPr lang="en-US" sz="1600" dirty="0"/>
                        <a:t>Maximum</a:t>
                      </a:r>
                    </a:p>
                  </a:txBody>
                  <a:tcPr/>
                </a:tc>
                <a:tc>
                  <a:txBody>
                    <a:bodyPr/>
                    <a:lstStyle/>
                    <a:p>
                      <a:r>
                        <a:rPr lang="en-US" sz="1600" dirty="0"/>
                        <a:t>Mean</a:t>
                      </a:r>
                    </a:p>
                  </a:txBody>
                  <a:tcPr/>
                </a:tc>
                <a:tc>
                  <a:txBody>
                    <a:bodyPr/>
                    <a:lstStyle/>
                    <a:p>
                      <a:r>
                        <a:rPr lang="en-US" sz="1600" dirty="0"/>
                        <a:t>Std Deviation</a:t>
                      </a:r>
                    </a:p>
                  </a:txBody>
                  <a:tcPr/>
                </a:tc>
                <a:tc>
                  <a:txBody>
                    <a:bodyPr/>
                    <a:lstStyle/>
                    <a:p>
                      <a:r>
                        <a:rPr lang="en-US" sz="1600" dirty="0"/>
                        <a:t>Variance</a:t>
                      </a:r>
                    </a:p>
                  </a:txBody>
                  <a:tcPr/>
                </a:tc>
                <a:tc>
                  <a:txBody>
                    <a:bodyPr/>
                    <a:lstStyle/>
                    <a:p>
                      <a:r>
                        <a:rPr lang="en-US" sz="1600" dirty="0"/>
                        <a:t>Count</a:t>
                      </a:r>
                    </a:p>
                  </a:txBody>
                  <a:tcPr/>
                </a:tc>
                <a:extLst>
                  <a:ext uri="{0D108BD9-81ED-4DB2-BD59-A6C34878D82A}">
                    <a16:rowId xmlns:a16="http://schemas.microsoft.com/office/drawing/2014/main" val="10000"/>
                  </a:ext>
                </a:extLst>
              </a:tr>
              <a:tr h="370840">
                <a:tc>
                  <a:txBody>
                    <a:bodyPr/>
                    <a:lstStyle/>
                    <a:p>
                      <a:r>
                        <a:rPr lang="en-US" sz="1600" dirty="0"/>
                        <a:t>1</a:t>
                      </a:r>
                    </a:p>
                  </a:txBody>
                  <a:tcPr/>
                </a:tc>
                <a:tc>
                  <a:txBody>
                    <a:bodyPr/>
                    <a:lstStyle/>
                    <a:p>
                      <a:r>
                        <a:rPr lang="en-US" sz="1600" dirty="0"/>
                        <a:t>What is your current level?</a:t>
                      </a:r>
                    </a:p>
                  </a:txBody>
                  <a:tcPr/>
                </a:tc>
                <a:tc>
                  <a:txBody>
                    <a:bodyPr/>
                    <a:lstStyle/>
                    <a:p>
                      <a:r>
                        <a:rPr lang="en-US" sz="1600" dirty="0"/>
                        <a:t>14.00</a:t>
                      </a:r>
                    </a:p>
                  </a:txBody>
                  <a:tcPr/>
                </a:tc>
                <a:tc>
                  <a:txBody>
                    <a:bodyPr/>
                    <a:lstStyle/>
                    <a:p>
                      <a:r>
                        <a:rPr lang="en-US" sz="1600" dirty="0"/>
                        <a:t>33.00</a:t>
                      </a:r>
                    </a:p>
                  </a:txBody>
                  <a:tcPr/>
                </a:tc>
                <a:tc>
                  <a:txBody>
                    <a:bodyPr/>
                    <a:lstStyle/>
                    <a:p>
                      <a:r>
                        <a:rPr lang="en-US" sz="1600" dirty="0"/>
                        <a:t>25.21</a:t>
                      </a:r>
                    </a:p>
                  </a:txBody>
                  <a:tcPr/>
                </a:tc>
                <a:tc>
                  <a:txBody>
                    <a:bodyPr/>
                    <a:lstStyle/>
                    <a:p>
                      <a:r>
                        <a:rPr lang="en-US" sz="1600" dirty="0"/>
                        <a:t>2.96</a:t>
                      </a:r>
                    </a:p>
                  </a:txBody>
                  <a:tcPr/>
                </a:tc>
                <a:tc>
                  <a:txBody>
                    <a:bodyPr/>
                    <a:lstStyle/>
                    <a:p>
                      <a:r>
                        <a:rPr lang="en-US" sz="1600" dirty="0"/>
                        <a:t>8.77</a:t>
                      </a:r>
                    </a:p>
                  </a:txBody>
                  <a:tcPr/>
                </a:tc>
                <a:tc>
                  <a:txBody>
                    <a:bodyPr/>
                    <a:lstStyle/>
                    <a:p>
                      <a:r>
                        <a:rPr lang="en-US" sz="1600" dirty="0"/>
                        <a:t>119</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44142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200000" y="140000"/>
            <a:ext cx="8229600" cy="369332"/>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Q9 - For each day of the week, please indicate the approximate time you typically spend engaged in PokemonGo:</a:t>
            </a:r>
          </a:p>
        </p:txBody>
      </p:sp>
      <p:pic>
        <p:nvPicPr>
          <p:cNvPr id="3" name="Object 2"/>
          <p:cNvPicPr>
            <a:picLocks noChangeAspect="1"/>
          </p:cNvPicPr>
          <p:nvPr/>
        </p:nvPicPr>
        <p:blipFill>
          <a:blip r:embed="rId3" cstate="print"/>
          <a:stretch>
            <a:fillRect/>
          </a:stretch>
        </p:blipFill>
        <p:spPr>
          <a:xfrm>
            <a:off x="572000" y="1200000"/>
            <a:ext cx="8000000" cy="5000000"/>
          </a:xfrm>
          <a:prstGeom prst="rect">
            <a:avLst/>
          </a:prstGeom>
        </p:spPr>
      </p:pic>
    </p:spTree>
    <p:extLst>
      <p:ext uri="{BB962C8B-B14F-4D97-AF65-F5344CB8AC3E}">
        <p14:creationId xmlns:p14="http://schemas.microsoft.com/office/powerpoint/2010/main" val="2125564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270000" y="140000"/>
            <a:ext cx="8229600" cy="369332"/>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Q9 - For each day of the week, please indicate the approximate time you typically spend engaged in PokemonGo:</a:t>
            </a:r>
          </a:p>
        </p:txBody>
      </p:sp>
      <p:graphicFrame>
        <p:nvGraphicFramePr>
          <p:cNvPr id="6" name="Table 5"/>
          <p:cNvGraphicFramePr>
            <a:graphicFrameLocks noGrp="1"/>
          </p:cNvGraphicFramePr>
          <p:nvPr>
            <p:extLst>
              <p:ext uri="{D42A27DB-BD31-4B8C-83A1-F6EECF244321}">
                <p14:modId xmlns:p14="http://schemas.microsoft.com/office/powerpoint/2010/main" val="3902404645"/>
              </p:ext>
            </p:extLst>
          </p:nvPr>
        </p:nvGraphicFramePr>
        <p:xfrm>
          <a:off x="354000" y="1100000"/>
          <a:ext cx="8349264" cy="3175000"/>
        </p:xfrm>
        <a:graphic>
          <a:graphicData uri="http://schemas.openxmlformats.org/drawingml/2006/table">
            <a:tbl>
              <a:tblPr firstRow="1" bandRow="1">
                <a:tableStyleId>{69012ECD-51FC-41F1-AA8D-1B2483CD663E}</a:tableStyleId>
              </a:tblPr>
              <a:tblGrid>
                <a:gridCol w="865200">
                  <a:extLst>
                    <a:ext uri="{9D8B030D-6E8A-4147-A177-3AD203B41FA5}">
                      <a16:colId xmlns:a16="http://schemas.microsoft.com/office/drawing/2014/main" val="20000"/>
                    </a:ext>
                  </a:extLst>
                </a:gridCol>
                <a:gridCol w="1222116">
                  <a:extLst>
                    <a:ext uri="{9D8B030D-6E8A-4147-A177-3AD203B41FA5}">
                      <a16:colId xmlns:a16="http://schemas.microsoft.com/office/drawing/2014/main" val="20001"/>
                    </a:ext>
                  </a:extLst>
                </a:gridCol>
                <a:gridCol w="1043658">
                  <a:extLst>
                    <a:ext uri="{9D8B030D-6E8A-4147-A177-3AD203B41FA5}">
                      <a16:colId xmlns:a16="http://schemas.microsoft.com/office/drawing/2014/main" val="20002"/>
                    </a:ext>
                  </a:extLst>
                </a:gridCol>
                <a:gridCol w="1043658">
                  <a:extLst>
                    <a:ext uri="{9D8B030D-6E8A-4147-A177-3AD203B41FA5}">
                      <a16:colId xmlns:a16="http://schemas.microsoft.com/office/drawing/2014/main" val="20003"/>
                    </a:ext>
                  </a:extLst>
                </a:gridCol>
                <a:gridCol w="1043658">
                  <a:extLst>
                    <a:ext uri="{9D8B030D-6E8A-4147-A177-3AD203B41FA5}">
                      <a16:colId xmlns:a16="http://schemas.microsoft.com/office/drawing/2014/main" val="20004"/>
                    </a:ext>
                  </a:extLst>
                </a:gridCol>
                <a:gridCol w="1043658">
                  <a:extLst>
                    <a:ext uri="{9D8B030D-6E8A-4147-A177-3AD203B41FA5}">
                      <a16:colId xmlns:a16="http://schemas.microsoft.com/office/drawing/2014/main" val="20005"/>
                    </a:ext>
                  </a:extLst>
                </a:gridCol>
                <a:gridCol w="1043658">
                  <a:extLst>
                    <a:ext uri="{9D8B030D-6E8A-4147-A177-3AD203B41FA5}">
                      <a16:colId xmlns:a16="http://schemas.microsoft.com/office/drawing/2014/main" val="20006"/>
                    </a:ext>
                  </a:extLst>
                </a:gridCol>
                <a:gridCol w="1043658">
                  <a:extLst>
                    <a:ext uri="{9D8B030D-6E8A-4147-A177-3AD203B41FA5}">
                      <a16:colId xmlns:a16="http://schemas.microsoft.com/office/drawing/2014/main" val="20007"/>
                    </a:ext>
                  </a:extLst>
                </a:gridCol>
              </a:tblGrid>
              <a:tr h="370840">
                <a:tc>
                  <a:txBody>
                    <a:bodyPr/>
                    <a:lstStyle/>
                    <a:p>
                      <a:r>
                        <a:rPr lang="en-US" sz="1600" dirty="0"/>
                        <a:t>#</a:t>
                      </a:r>
                    </a:p>
                  </a:txBody>
                  <a:tcPr/>
                </a:tc>
                <a:tc>
                  <a:txBody>
                    <a:bodyPr/>
                    <a:lstStyle/>
                    <a:p>
                      <a:r>
                        <a:rPr lang="en-US" sz="1600" dirty="0"/>
                        <a:t>Field</a:t>
                      </a:r>
                    </a:p>
                  </a:txBody>
                  <a:tcPr/>
                </a:tc>
                <a:tc>
                  <a:txBody>
                    <a:bodyPr/>
                    <a:lstStyle/>
                    <a:p>
                      <a:r>
                        <a:rPr lang="en-US" sz="1600" dirty="0"/>
                        <a:t>Minimum</a:t>
                      </a:r>
                    </a:p>
                  </a:txBody>
                  <a:tcPr/>
                </a:tc>
                <a:tc>
                  <a:txBody>
                    <a:bodyPr/>
                    <a:lstStyle/>
                    <a:p>
                      <a:r>
                        <a:rPr lang="en-US" sz="1600" dirty="0"/>
                        <a:t>Maximum</a:t>
                      </a:r>
                    </a:p>
                  </a:txBody>
                  <a:tcPr/>
                </a:tc>
                <a:tc>
                  <a:txBody>
                    <a:bodyPr/>
                    <a:lstStyle/>
                    <a:p>
                      <a:r>
                        <a:rPr lang="en-US" sz="1600" dirty="0"/>
                        <a:t>Mean</a:t>
                      </a:r>
                    </a:p>
                  </a:txBody>
                  <a:tcPr/>
                </a:tc>
                <a:tc>
                  <a:txBody>
                    <a:bodyPr/>
                    <a:lstStyle/>
                    <a:p>
                      <a:r>
                        <a:rPr lang="en-US" sz="1600" dirty="0"/>
                        <a:t>Std Deviation</a:t>
                      </a:r>
                    </a:p>
                  </a:txBody>
                  <a:tcPr/>
                </a:tc>
                <a:tc>
                  <a:txBody>
                    <a:bodyPr/>
                    <a:lstStyle/>
                    <a:p>
                      <a:r>
                        <a:rPr lang="en-US" sz="1600" dirty="0"/>
                        <a:t>Variance</a:t>
                      </a:r>
                    </a:p>
                  </a:txBody>
                  <a:tcPr/>
                </a:tc>
                <a:tc>
                  <a:txBody>
                    <a:bodyPr/>
                    <a:lstStyle/>
                    <a:p>
                      <a:r>
                        <a:rPr lang="en-US" sz="1600" dirty="0"/>
                        <a:t>Count</a:t>
                      </a:r>
                    </a:p>
                  </a:txBody>
                  <a:tcPr/>
                </a:tc>
                <a:extLst>
                  <a:ext uri="{0D108BD9-81ED-4DB2-BD59-A6C34878D82A}">
                    <a16:rowId xmlns:a16="http://schemas.microsoft.com/office/drawing/2014/main" val="10000"/>
                  </a:ext>
                </a:extLst>
              </a:tr>
              <a:tr h="370840">
                <a:tc>
                  <a:txBody>
                    <a:bodyPr/>
                    <a:lstStyle/>
                    <a:p>
                      <a:r>
                        <a:rPr lang="en-US" sz="1600" dirty="0"/>
                        <a:t>1</a:t>
                      </a:r>
                    </a:p>
                  </a:txBody>
                  <a:tcPr/>
                </a:tc>
                <a:tc>
                  <a:txBody>
                    <a:bodyPr/>
                    <a:lstStyle/>
                    <a:p>
                      <a:r>
                        <a:rPr lang="en-US" sz="1600" dirty="0"/>
                        <a:t>Sunday</a:t>
                      </a:r>
                    </a:p>
                  </a:txBody>
                  <a:tcPr/>
                </a:tc>
                <a:tc>
                  <a:txBody>
                    <a:bodyPr/>
                    <a:lstStyle/>
                    <a:p>
                      <a:r>
                        <a:rPr lang="en-US" sz="1600" dirty="0"/>
                        <a:t>1.00</a:t>
                      </a:r>
                    </a:p>
                  </a:txBody>
                  <a:tcPr/>
                </a:tc>
                <a:tc>
                  <a:txBody>
                    <a:bodyPr/>
                    <a:lstStyle/>
                    <a:p>
                      <a:r>
                        <a:rPr lang="en-US" sz="1600" dirty="0"/>
                        <a:t>5.00</a:t>
                      </a:r>
                    </a:p>
                  </a:txBody>
                  <a:tcPr/>
                </a:tc>
                <a:tc>
                  <a:txBody>
                    <a:bodyPr/>
                    <a:lstStyle/>
                    <a:p>
                      <a:r>
                        <a:rPr lang="en-US" sz="1600" dirty="0"/>
                        <a:t>3.01</a:t>
                      </a:r>
                    </a:p>
                  </a:txBody>
                  <a:tcPr/>
                </a:tc>
                <a:tc>
                  <a:txBody>
                    <a:bodyPr/>
                    <a:lstStyle/>
                    <a:p>
                      <a:r>
                        <a:rPr lang="en-US" sz="1600" dirty="0"/>
                        <a:t>1.19</a:t>
                      </a:r>
                    </a:p>
                  </a:txBody>
                  <a:tcPr/>
                </a:tc>
                <a:tc>
                  <a:txBody>
                    <a:bodyPr/>
                    <a:lstStyle/>
                    <a:p>
                      <a:r>
                        <a:rPr lang="en-US" sz="1600" dirty="0"/>
                        <a:t>1.42</a:t>
                      </a:r>
                    </a:p>
                  </a:txBody>
                  <a:tcPr/>
                </a:tc>
                <a:tc>
                  <a:txBody>
                    <a:bodyPr/>
                    <a:lstStyle/>
                    <a:p>
                      <a:r>
                        <a:rPr lang="en-US" sz="1600" dirty="0"/>
                        <a:t>122</a:t>
                      </a:r>
                    </a:p>
                  </a:txBody>
                  <a:tcPr/>
                </a:tc>
                <a:extLst>
                  <a:ext uri="{0D108BD9-81ED-4DB2-BD59-A6C34878D82A}">
                    <a16:rowId xmlns:a16="http://schemas.microsoft.com/office/drawing/2014/main" val="10001"/>
                  </a:ext>
                </a:extLst>
              </a:tr>
              <a:tr h="370840">
                <a:tc>
                  <a:txBody>
                    <a:bodyPr/>
                    <a:lstStyle/>
                    <a:p>
                      <a:r>
                        <a:rPr lang="en-US" sz="1600" dirty="0"/>
                        <a:t>2</a:t>
                      </a:r>
                    </a:p>
                  </a:txBody>
                  <a:tcPr/>
                </a:tc>
                <a:tc>
                  <a:txBody>
                    <a:bodyPr/>
                    <a:lstStyle/>
                    <a:p>
                      <a:r>
                        <a:rPr lang="en-US" sz="1600" dirty="0"/>
                        <a:t>Monday</a:t>
                      </a:r>
                    </a:p>
                  </a:txBody>
                  <a:tcPr/>
                </a:tc>
                <a:tc>
                  <a:txBody>
                    <a:bodyPr/>
                    <a:lstStyle/>
                    <a:p>
                      <a:r>
                        <a:rPr lang="en-US" sz="1600" dirty="0"/>
                        <a:t>1.00</a:t>
                      </a:r>
                    </a:p>
                  </a:txBody>
                  <a:tcPr/>
                </a:tc>
                <a:tc>
                  <a:txBody>
                    <a:bodyPr/>
                    <a:lstStyle/>
                    <a:p>
                      <a:r>
                        <a:rPr lang="en-US" sz="1600" dirty="0"/>
                        <a:t>5.00</a:t>
                      </a:r>
                    </a:p>
                  </a:txBody>
                  <a:tcPr/>
                </a:tc>
                <a:tc>
                  <a:txBody>
                    <a:bodyPr/>
                    <a:lstStyle/>
                    <a:p>
                      <a:r>
                        <a:rPr lang="en-US" sz="1600" dirty="0"/>
                        <a:t>2.66</a:t>
                      </a:r>
                    </a:p>
                  </a:txBody>
                  <a:tcPr/>
                </a:tc>
                <a:tc>
                  <a:txBody>
                    <a:bodyPr/>
                    <a:lstStyle/>
                    <a:p>
                      <a:r>
                        <a:rPr lang="en-US" sz="1600" dirty="0"/>
                        <a:t>1.10</a:t>
                      </a:r>
                    </a:p>
                  </a:txBody>
                  <a:tcPr/>
                </a:tc>
                <a:tc>
                  <a:txBody>
                    <a:bodyPr/>
                    <a:lstStyle/>
                    <a:p>
                      <a:r>
                        <a:rPr lang="en-US" sz="1600" dirty="0"/>
                        <a:t>1.21</a:t>
                      </a:r>
                    </a:p>
                  </a:txBody>
                  <a:tcPr/>
                </a:tc>
                <a:tc>
                  <a:txBody>
                    <a:bodyPr/>
                    <a:lstStyle/>
                    <a:p>
                      <a:r>
                        <a:rPr lang="en-US" sz="1600" dirty="0"/>
                        <a:t>122</a:t>
                      </a:r>
                    </a:p>
                  </a:txBody>
                  <a:tcPr/>
                </a:tc>
                <a:extLst>
                  <a:ext uri="{0D108BD9-81ED-4DB2-BD59-A6C34878D82A}">
                    <a16:rowId xmlns:a16="http://schemas.microsoft.com/office/drawing/2014/main" val="10002"/>
                  </a:ext>
                </a:extLst>
              </a:tr>
              <a:tr h="370840">
                <a:tc>
                  <a:txBody>
                    <a:bodyPr/>
                    <a:lstStyle/>
                    <a:p>
                      <a:r>
                        <a:rPr lang="en-US" sz="1600" dirty="0"/>
                        <a:t>3</a:t>
                      </a:r>
                    </a:p>
                  </a:txBody>
                  <a:tcPr/>
                </a:tc>
                <a:tc>
                  <a:txBody>
                    <a:bodyPr/>
                    <a:lstStyle/>
                    <a:p>
                      <a:r>
                        <a:rPr lang="en-US" sz="1600" dirty="0"/>
                        <a:t>Tuesday</a:t>
                      </a:r>
                    </a:p>
                  </a:txBody>
                  <a:tcPr/>
                </a:tc>
                <a:tc>
                  <a:txBody>
                    <a:bodyPr/>
                    <a:lstStyle/>
                    <a:p>
                      <a:r>
                        <a:rPr lang="en-US" sz="1600" dirty="0"/>
                        <a:t>1.00</a:t>
                      </a:r>
                    </a:p>
                  </a:txBody>
                  <a:tcPr/>
                </a:tc>
                <a:tc>
                  <a:txBody>
                    <a:bodyPr/>
                    <a:lstStyle/>
                    <a:p>
                      <a:r>
                        <a:rPr lang="en-US" sz="1600" dirty="0"/>
                        <a:t>5.00</a:t>
                      </a:r>
                    </a:p>
                  </a:txBody>
                  <a:tcPr/>
                </a:tc>
                <a:tc>
                  <a:txBody>
                    <a:bodyPr/>
                    <a:lstStyle/>
                    <a:p>
                      <a:r>
                        <a:rPr lang="en-US" sz="1600" dirty="0"/>
                        <a:t>2.69</a:t>
                      </a:r>
                    </a:p>
                  </a:txBody>
                  <a:tcPr/>
                </a:tc>
                <a:tc>
                  <a:txBody>
                    <a:bodyPr/>
                    <a:lstStyle/>
                    <a:p>
                      <a:r>
                        <a:rPr lang="en-US" sz="1600" dirty="0"/>
                        <a:t>1.12</a:t>
                      </a:r>
                    </a:p>
                  </a:txBody>
                  <a:tcPr/>
                </a:tc>
                <a:tc>
                  <a:txBody>
                    <a:bodyPr/>
                    <a:lstStyle/>
                    <a:p>
                      <a:r>
                        <a:rPr lang="en-US" sz="1600" dirty="0"/>
                        <a:t>1.25</a:t>
                      </a:r>
                    </a:p>
                  </a:txBody>
                  <a:tcPr/>
                </a:tc>
                <a:tc>
                  <a:txBody>
                    <a:bodyPr/>
                    <a:lstStyle/>
                    <a:p>
                      <a:r>
                        <a:rPr lang="en-US" sz="1600" dirty="0"/>
                        <a:t>122</a:t>
                      </a:r>
                    </a:p>
                  </a:txBody>
                  <a:tcPr/>
                </a:tc>
                <a:extLst>
                  <a:ext uri="{0D108BD9-81ED-4DB2-BD59-A6C34878D82A}">
                    <a16:rowId xmlns:a16="http://schemas.microsoft.com/office/drawing/2014/main" val="10003"/>
                  </a:ext>
                </a:extLst>
              </a:tr>
              <a:tr h="370840">
                <a:tc>
                  <a:txBody>
                    <a:bodyPr/>
                    <a:lstStyle/>
                    <a:p>
                      <a:r>
                        <a:rPr lang="en-US" sz="1600" dirty="0"/>
                        <a:t>4</a:t>
                      </a:r>
                    </a:p>
                  </a:txBody>
                  <a:tcPr/>
                </a:tc>
                <a:tc>
                  <a:txBody>
                    <a:bodyPr/>
                    <a:lstStyle/>
                    <a:p>
                      <a:r>
                        <a:rPr lang="en-US" sz="1600" dirty="0"/>
                        <a:t>Wednesday</a:t>
                      </a:r>
                    </a:p>
                  </a:txBody>
                  <a:tcPr/>
                </a:tc>
                <a:tc>
                  <a:txBody>
                    <a:bodyPr/>
                    <a:lstStyle/>
                    <a:p>
                      <a:r>
                        <a:rPr lang="en-US" sz="1600" dirty="0"/>
                        <a:t>1.00</a:t>
                      </a:r>
                    </a:p>
                  </a:txBody>
                  <a:tcPr/>
                </a:tc>
                <a:tc>
                  <a:txBody>
                    <a:bodyPr/>
                    <a:lstStyle/>
                    <a:p>
                      <a:r>
                        <a:rPr lang="en-US" sz="1600" dirty="0"/>
                        <a:t>5.00</a:t>
                      </a:r>
                    </a:p>
                  </a:txBody>
                  <a:tcPr/>
                </a:tc>
                <a:tc>
                  <a:txBody>
                    <a:bodyPr/>
                    <a:lstStyle/>
                    <a:p>
                      <a:r>
                        <a:rPr lang="en-US" sz="1600" dirty="0"/>
                        <a:t>2.68</a:t>
                      </a:r>
                    </a:p>
                  </a:txBody>
                  <a:tcPr/>
                </a:tc>
                <a:tc>
                  <a:txBody>
                    <a:bodyPr/>
                    <a:lstStyle/>
                    <a:p>
                      <a:r>
                        <a:rPr lang="en-US" sz="1600" dirty="0"/>
                        <a:t>1.13</a:t>
                      </a:r>
                    </a:p>
                  </a:txBody>
                  <a:tcPr/>
                </a:tc>
                <a:tc>
                  <a:txBody>
                    <a:bodyPr/>
                    <a:lstStyle/>
                    <a:p>
                      <a:r>
                        <a:rPr lang="en-US" sz="1600" dirty="0"/>
                        <a:t>1.28</a:t>
                      </a:r>
                    </a:p>
                  </a:txBody>
                  <a:tcPr/>
                </a:tc>
                <a:tc>
                  <a:txBody>
                    <a:bodyPr/>
                    <a:lstStyle/>
                    <a:p>
                      <a:r>
                        <a:rPr lang="en-US" sz="1600" dirty="0"/>
                        <a:t>121</a:t>
                      </a:r>
                    </a:p>
                  </a:txBody>
                  <a:tcPr/>
                </a:tc>
                <a:extLst>
                  <a:ext uri="{0D108BD9-81ED-4DB2-BD59-A6C34878D82A}">
                    <a16:rowId xmlns:a16="http://schemas.microsoft.com/office/drawing/2014/main" val="10004"/>
                  </a:ext>
                </a:extLst>
              </a:tr>
              <a:tr h="370840">
                <a:tc>
                  <a:txBody>
                    <a:bodyPr/>
                    <a:lstStyle/>
                    <a:p>
                      <a:r>
                        <a:rPr lang="en-US" sz="1600" dirty="0"/>
                        <a:t>5</a:t>
                      </a:r>
                    </a:p>
                  </a:txBody>
                  <a:tcPr/>
                </a:tc>
                <a:tc>
                  <a:txBody>
                    <a:bodyPr/>
                    <a:lstStyle/>
                    <a:p>
                      <a:r>
                        <a:rPr lang="en-US" sz="1600" dirty="0"/>
                        <a:t>Thursday</a:t>
                      </a:r>
                    </a:p>
                  </a:txBody>
                  <a:tcPr/>
                </a:tc>
                <a:tc>
                  <a:txBody>
                    <a:bodyPr/>
                    <a:lstStyle/>
                    <a:p>
                      <a:r>
                        <a:rPr lang="en-US" sz="1600" dirty="0"/>
                        <a:t>1.00</a:t>
                      </a:r>
                    </a:p>
                  </a:txBody>
                  <a:tcPr/>
                </a:tc>
                <a:tc>
                  <a:txBody>
                    <a:bodyPr/>
                    <a:lstStyle/>
                    <a:p>
                      <a:r>
                        <a:rPr lang="en-US" sz="1600" dirty="0"/>
                        <a:t>5.00</a:t>
                      </a:r>
                    </a:p>
                  </a:txBody>
                  <a:tcPr/>
                </a:tc>
                <a:tc>
                  <a:txBody>
                    <a:bodyPr/>
                    <a:lstStyle/>
                    <a:p>
                      <a:r>
                        <a:rPr lang="en-US" sz="1600" dirty="0"/>
                        <a:t>2.74</a:t>
                      </a:r>
                    </a:p>
                  </a:txBody>
                  <a:tcPr/>
                </a:tc>
                <a:tc>
                  <a:txBody>
                    <a:bodyPr/>
                    <a:lstStyle/>
                    <a:p>
                      <a:r>
                        <a:rPr lang="en-US" sz="1600" dirty="0"/>
                        <a:t>1.14</a:t>
                      </a:r>
                    </a:p>
                  </a:txBody>
                  <a:tcPr/>
                </a:tc>
                <a:tc>
                  <a:txBody>
                    <a:bodyPr/>
                    <a:lstStyle/>
                    <a:p>
                      <a:r>
                        <a:rPr lang="en-US" sz="1600" dirty="0"/>
                        <a:t>1.29</a:t>
                      </a:r>
                    </a:p>
                  </a:txBody>
                  <a:tcPr/>
                </a:tc>
                <a:tc>
                  <a:txBody>
                    <a:bodyPr/>
                    <a:lstStyle/>
                    <a:p>
                      <a:r>
                        <a:rPr lang="en-US" sz="1600" dirty="0"/>
                        <a:t>122</a:t>
                      </a:r>
                    </a:p>
                  </a:txBody>
                  <a:tcPr/>
                </a:tc>
                <a:extLst>
                  <a:ext uri="{0D108BD9-81ED-4DB2-BD59-A6C34878D82A}">
                    <a16:rowId xmlns:a16="http://schemas.microsoft.com/office/drawing/2014/main" val="10005"/>
                  </a:ext>
                </a:extLst>
              </a:tr>
              <a:tr h="370840">
                <a:tc>
                  <a:txBody>
                    <a:bodyPr/>
                    <a:lstStyle/>
                    <a:p>
                      <a:r>
                        <a:rPr lang="en-US" sz="1600" dirty="0"/>
                        <a:t>6</a:t>
                      </a:r>
                    </a:p>
                  </a:txBody>
                  <a:tcPr/>
                </a:tc>
                <a:tc>
                  <a:txBody>
                    <a:bodyPr/>
                    <a:lstStyle/>
                    <a:p>
                      <a:r>
                        <a:rPr lang="en-US" sz="1600" dirty="0"/>
                        <a:t>Friday</a:t>
                      </a:r>
                    </a:p>
                  </a:txBody>
                  <a:tcPr/>
                </a:tc>
                <a:tc>
                  <a:txBody>
                    <a:bodyPr/>
                    <a:lstStyle/>
                    <a:p>
                      <a:r>
                        <a:rPr lang="en-US" sz="1600" dirty="0"/>
                        <a:t>1.00</a:t>
                      </a:r>
                    </a:p>
                  </a:txBody>
                  <a:tcPr/>
                </a:tc>
                <a:tc>
                  <a:txBody>
                    <a:bodyPr/>
                    <a:lstStyle/>
                    <a:p>
                      <a:r>
                        <a:rPr lang="en-US" sz="1600" dirty="0"/>
                        <a:t>5.00</a:t>
                      </a:r>
                    </a:p>
                  </a:txBody>
                  <a:tcPr/>
                </a:tc>
                <a:tc>
                  <a:txBody>
                    <a:bodyPr/>
                    <a:lstStyle/>
                    <a:p>
                      <a:r>
                        <a:rPr lang="en-US" sz="1600" dirty="0"/>
                        <a:t>3.10</a:t>
                      </a:r>
                    </a:p>
                  </a:txBody>
                  <a:tcPr/>
                </a:tc>
                <a:tc>
                  <a:txBody>
                    <a:bodyPr/>
                    <a:lstStyle/>
                    <a:p>
                      <a:r>
                        <a:rPr lang="en-US" sz="1600" dirty="0"/>
                        <a:t>1.08</a:t>
                      </a:r>
                    </a:p>
                  </a:txBody>
                  <a:tcPr/>
                </a:tc>
                <a:tc>
                  <a:txBody>
                    <a:bodyPr/>
                    <a:lstStyle/>
                    <a:p>
                      <a:r>
                        <a:rPr lang="en-US" sz="1600" dirty="0"/>
                        <a:t>1.17</a:t>
                      </a:r>
                    </a:p>
                  </a:txBody>
                  <a:tcPr/>
                </a:tc>
                <a:tc>
                  <a:txBody>
                    <a:bodyPr/>
                    <a:lstStyle/>
                    <a:p>
                      <a:r>
                        <a:rPr lang="en-US" sz="1600" dirty="0"/>
                        <a:t>122</a:t>
                      </a:r>
                    </a:p>
                  </a:txBody>
                  <a:tcPr/>
                </a:tc>
                <a:extLst>
                  <a:ext uri="{0D108BD9-81ED-4DB2-BD59-A6C34878D82A}">
                    <a16:rowId xmlns:a16="http://schemas.microsoft.com/office/drawing/2014/main" val="10006"/>
                  </a:ext>
                </a:extLst>
              </a:tr>
              <a:tr h="370840">
                <a:tc>
                  <a:txBody>
                    <a:bodyPr/>
                    <a:lstStyle/>
                    <a:p>
                      <a:r>
                        <a:rPr lang="en-US" sz="1600" dirty="0"/>
                        <a:t>7</a:t>
                      </a:r>
                    </a:p>
                  </a:txBody>
                  <a:tcPr/>
                </a:tc>
                <a:tc>
                  <a:txBody>
                    <a:bodyPr/>
                    <a:lstStyle/>
                    <a:p>
                      <a:r>
                        <a:rPr lang="en-US" sz="1600" dirty="0"/>
                        <a:t>Saturday</a:t>
                      </a:r>
                    </a:p>
                  </a:txBody>
                  <a:tcPr/>
                </a:tc>
                <a:tc>
                  <a:txBody>
                    <a:bodyPr/>
                    <a:lstStyle/>
                    <a:p>
                      <a:r>
                        <a:rPr lang="en-US" sz="1600" dirty="0"/>
                        <a:t>1.00</a:t>
                      </a:r>
                    </a:p>
                  </a:txBody>
                  <a:tcPr/>
                </a:tc>
                <a:tc>
                  <a:txBody>
                    <a:bodyPr/>
                    <a:lstStyle/>
                    <a:p>
                      <a:r>
                        <a:rPr lang="en-US" sz="1600" dirty="0"/>
                        <a:t>5.00</a:t>
                      </a:r>
                    </a:p>
                  </a:txBody>
                  <a:tcPr/>
                </a:tc>
                <a:tc>
                  <a:txBody>
                    <a:bodyPr/>
                    <a:lstStyle/>
                    <a:p>
                      <a:r>
                        <a:rPr lang="en-US" sz="1600" dirty="0"/>
                        <a:t>3.36</a:t>
                      </a:r>
                    </a:p>
                  </a:txBody>
                  <a:tcPr/>
                </a:tc>
                <a:tc>
                  <a:txBody>
                    <a:bodyPr/>
                    <a:lstStyle/>
                    <a:p>
                      <a:r>
                        <a:rPr lang="en-US" sz="1600" dirty="0"/>
                        <a:t>1.07</a:t>
                      </a:r>
                    </a:p>
                  </a:txBody>
                  <a:tcPr/>
                </a:tc>
                <a:tc>
                  <a:txBody>
                    <a:bodyPr/>
                    <a:lstStyle/>
                    <a:p>
                      <a:r>
                        <a:rPr lang="en-US" sz="1600" dirty="0"/>
                        <a:t>1.15</a:t>
                      </a:r>
                    </a:p>
                  </a:txBody>
                  <a:tcPr/>
                </a:tc>
                <a:tc>
                  <a:txBody>
                    <a:bodyPr/>
                    <a:lstStyle/>
                    <a:p>
                      <a:r>
                        <a:rPr lang="en-US" sz="1600" dirty="0"/>
                        <a:t>122</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85679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252071" y="382048"/>
            <a:ext cx="8229600" cy="369332"/>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Q9 - For each day of the week, please indicate the approximate time you typically spend engaged in PokemonGo:</a:t>
            </a:r>
          </a:p>
        </p:txBody>
      </p:sp>
      <p:graphicFrame>
        <p:nvGraphicFramePr>
          <p:cNvPr id="6" name="Table 5"/>
          <p:cNvGraphicFramePr>
            <a:graphicFrameLocks noGrp="1"/>
          </p:cNvGraphicFramePr>
          <p:nvPr>
            <p:extLst>
              <p:ext uri="{D42A27DB-BD31-4B8C-83A1-F6EECF244321}">
                <p14:modId xmlns:p14="http://schemas.microsoft.com/office/powerpoint/2010/main" val="3192687260"/>
              </p:ext>
            </p:extLst>
          </p:nvPr>
        </p:nvGraphicFramePr>
        <p:xfrm>
          <a:off x="385484" y="1099127"/>
          <a:ext cx="8259753" cy="4307789"/>
        </p:xfrm>
        <a:graphic>
          <a:graphicData uri="http://schemas.openxmlformats.org/drawingml/2006/table">
            <a:tbl>
              <a:tblPr firstRow="1" bandRow="1">
                <a:tableStyleId>{69012ECD-51FC-41F1-AA8D-1B2483CD663E}</a:tableStyleId>
              </a:tblPr>
              <a:tblGrid>
                <a:gridCol w="403410">
                  <a:extLst>
                    <a:ext uri="{9D8B030D-6E8A-4147-A177-3AD203B41FA5}">
                      <a16:colId xmlns:a16="http://schemas.microsoft.com/office/drawing/2014/main" val="20000"/>
                    </a:ext>
                  </a:extLst>
                </a:gridCol>
                <a:gridCol w="123713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430305">
                  <a:extLst>
                    <a:ext uri="{9D8B030D-6E8A-4147-A177-3AD203B41FA5}">
                      <a16:colId xmlns:a16="http://schemas.microsoft.com/office/drawing/2014/main" val="20003"/>
                    </a:ext>
                  </a:extLst>
                </a:gridCol>
                <a:gridCol w="788895">
                  <a:extLst>
                    <a:ext uri="{9D8B030D-6E8A-4147-A177-3AD203B41FA5}">
                      <a16:colId xmlns:a16="http://schemas.microsoft.com/office/drawing/2014/main" val="20004"/>
                    </a:ext>
                  </a:extLst>
                </a:gridCol>
                <a:gridCol w="475129">
                  <a:extLst>
                    <a:ext uri="{9D8B030D-6E8A-4147-A177-3AD203B41FA5}">
                      <a16:colId xmlns:a16="http://schemas.microsoft.com/office/drawing/2014/main" val="20005"/>
                    </a:ext>
                  </a:extLst>
                </a:gridCol>
                <a:gridCol w="717176">
                  <a:extLst>
                    <a:ext uri="{9D8B030D-6E8A-4147-A177-3AD203B41FA5}">
                      <a16:colId xmlns:a16="http://schemas.microsoft.com/office/drawing/2014/main" val="20006"/>
                    </a:ext>
                  </a:extLst>
                </a:gridCol>
                <a:gridCol w="430306">
                  <a:extLst>
                    <a:ext uri="{9D8B030D-6E8A-4147-A177-3AD203B41FA5}">
                      <a16:colId xmlns:a16="http://schemas.microsoft.com/office/drawing/2014/main" val="20007"/>
                    </a:ext>
                  </a:extLst>
                </a:gridCol>
                <a:gridCol w="744071">
                  <a:extLst>
                    <a:ext uri="{9D8B030D-6E8A-4147-A177-3AD203B41FA5}">
                      <a16:colId xmlns:a16="http://schemas.microsoft.com/office/drawing/2014/main" val="20008"/>
                    </a:ext>
                  </a:extLst>
                </a:gridCol>
                <a:gridCol w="430306">
                  <a:extLst>
                    <a:ext uri="{9D8B030D-6E8A-4147-A177-3AD203B41FA5}">
                      <a16:colId xmlns:a16="http://schemas.microsoft.com/office/drawing/2014/main" val="20009"/>
                    </a:ext>
                  </a:extLst>
                </a:gridCol>
                <a:gridCol w="770964">
                  <a:extLst>
                    <a:ext uri="{9D8B030D-6E8A-4147-A177-3AD203B41FA5}">
                      <a16:colId xmlns:a16="http://schemas.microsoft.com/office/drawing/2014/main" val="20010"/>
                    </a:ext>
                  </a:extLst>
                </a:gridCol>
                <a:gridCol w="385483">
                  <a:extLst>
                    <a:ext uri="{9D8B030D-6E8A-4147-A177-3AD203B41FA5}">
                      <a16:colId xmlns:a16="http://schemas.microsoft.com/office/drawing/2014/main" val="20011"/>
                    </a:ext>
                  </a:extLst>
                </a:gridCol>
                <a:gridCol w="532178">
                  <a:extLst>
                    <a:ext uri="{9D8B030D-6E8A-4147-A177-3AD203B41FA5}">
                      <a16:colId xmlns:a16="http://schemas.microsoft.com/office/drawing/2014/main" val="20012"/>
                    </a:ext>
                  </a:extLst>
                </a:gridCol>
              </a:tblGrid>
              <a:tr h="807710">
                <a:tc>
                  <a:txBody>
                    <a:bodyPr/>
                    <a:lstStyle/>
                    <a:p>
                      <a:r>
                        <a:rPr lang="en-US" sz="1400" dirty="0"/>
                        <a:t>#</a:t>
                      </a:r>
                    </a:p>
                  </a:txBody>
                  <a:tcPr/>
                </a:tc>
                <a:tc>
                  <a:txBody>
                    <a:bodyPr/>
                    <a:lstStyle/>
                    <a:p>
                      <a:r>
                        <a:rPr lang="en-US" sz="1400" dirty="0"/>
                        <a:t>Question</a:t>
                      </a:r>
                    </a:p>
                  </a:txBody>
                  <a:tcPr/>
                </a:tc>
                <a:tc>
                  <a:txBody>
                    <a:bodyPr/>
                    <a:lstStyle/>
                    <a:p>
                      <a:r>
                        <a:rPr lang="en-US" sz="1400" dirty="0"/>
                        <a:t>30 min or less</a:t>
                      </a:r>
                    </a:p>
                  </a:txBody>
                  <a:tcPr/>
                </a:tc>
                <a:tc>
                  <a:txBody>
                    <a:bodyPr/>
                    <a:lstStyle/>
                    <a:p>
                      <a:endParaRPr lang="en-US" sz="1400" dirty="0"/>
                    </a:p>
                  </a:txBody>
                  <a:tcPr/>
                </a:tc>
                <a:tc>
                  <a:txBody>
                    <a:bodyPr/>
                    <a:lstStyle/>
                    <a:p>
                      <a:r>
                        <a:rPr lang="en-US" sz="1400" dirty="0"/>
                        <a:t>31 min to &lt; 1 hr</a:t>
                      </a:r>
                    </a:p>
                  </a:txBody>
                  <a:tcPr/>
                </a:tc>
                <a:tc>
                  <a:txBody>
                    <a:bodyPr/>
                    <a:lstStyle/>
                    <a:p>
                      <a:endParaRPr lang="en-US" sz="1400" dirty="0"/>
                    </a:p>
                  </a:txBody>
                  <a:tcPr/>
                </a:tc>
                <a:tc>
                  <a:txBody>
                    <a:bodyPr/>
                    <a:lstStyle/>
                    <a:p>
                      <a:r>
                        <a:rPr lang="en-US" sz="1400" dirty="0"/>
                        <a:t>1 to 2 hrs</a:t>
                      </a:r>
                    </a:p>
                  </a:txBody>
                  <a:tcPr/>
                </a:tc>
                <a:tc>
                  <a:txBody>
                    <a:bodyPr/>
                    <a:lstStyle/>
                    <a:p>
                      <a:endParaRPr lang="en-US" sz="1400" dirty="0"/>
                    </a:p>
                  </a:txBody>
                  <a:tcPr/>
                </a:tc>
                <a:tc>
                  <a:txBody>
                    <a:bodyPr/>
                    <a:lstStyle/>
                    <a:p>
                      <a:r>
                        <a:rPr lang="en-US" sz="1400" dirty="0"/>
                        <a:t>3 to 4 hrs</a:t>
                      </a:r>
                    </a:p>
                  </a:txBody>
                  <a:tcPr/>
                </a:tc>
                <a:tc>
                  <a:txBody>
                    <a:bodyPr/>
                    <a:lstStyle/>
                    <a:p>
                      <a:endParaRPr lang="en-US" sz="1400" dirty="0"/>
                    </a:p>
                  </a:txBody>
                  <a:tcPr/>
                </a:tc>
                <a:tc>
                  <a:txBody>
                    <a:bodyPr/>
                    <a:lstStyle/>
                    <a:p>
                      <a:r>
                        <a:rPr lang="en-US" sz="1400" dirty="0"/>
                        <a:t>5 hrs or longer</a:t>
                      </a:r>
                    </a:p>
                  </a:txBody>
                  <a:tcPr/>
                </a:tc>
                <a:tc>
                  <a:txBody>
                    <a:bodyPr/>
                    <a:lstStyle/>
                    <a:p>
                      <a:endParaRPr lang="en-US" sz="1400" dirty="0"/>
                    </a:p>
                  </a:txBody>
                  <a:tcPr/>
                </a:tc>
                <a:tc>
                  <a:txBody>
                    <a:bodyPr/>
                    <a:lstStyle/>
                    <a:p>
                      <a:r>
                        <a:rPr lang="en-US" sz="1400" dirty="0"/>
                        <a:t>Total</a:t>
                      </a:r>
                    </a:p>
                  </a:txBody>
                  <a:tcPr/>
                </a:tc>
                <a:extLst>
                  <a:ext uri="{0D108BD9-81ED-4DB2-BD59-A6C34878D82A}">
                    <a16:rowId xmlns:a16="http://schemas.microsoft.com/office/drawing/2014/main" val="10000"/>
                  </a:ext>
                </a:extLst>
              </a:tr>
              <a:tr h="329067">
                <a:tc>
                  <a:txBody>
                    <a:bodyPr/>
                    <a:lstStyle/>
                    <a:p>
                      <a:r>
                        <a:rPr lang="en-US" sz="1400" dirty="0"/>
                        <a:t>1</a:t>
                      </a:r>
                    </a:p>
                  </a:txBody>
                  <a:tcPr/>
                </a:tc>
                <a:tc>
                  <a:txBody>
                    <a:bodyPr/>
                    <a:lstStyle/>
                    <a:p>
                      <a:r>
                        <a:rPr lang="en-US" sz="1400" dirty="0"/>
                        <a:t>Sunday</a:t>
                      </a:r>
                    </a:p>
                  </a:txBody>
                  <a:tcPr/>
                </a:tc>
                <a:tc>
                  <a:txBody>
                    <a:bodyPr/>
                    <a:lstStyle/>
                    <a:p>
                      <a:r>
                        <a:rPr lang="en-US" sz="1400" dirty="0"/>
                        <a:t>13.93%</a:t>
                      </a:r>
                    </a:p>
                  </a:txBody>
                  <a:tcPr/>
                </a:tc>
                <a:tc>
                  <a:txBody>
                    <a:bodyPr/>
                    <a:lstStyle/>
                    <a:p>
                      <a:r>
                        <a:rPr lang="en-US" sz="1400" dirty="0"/>
                        <a:t>17</a:t>
                      </a:r>
                    </a:p>
                  </a:txBody>
                  <a:tcPr/>
                </a:tc>
                <a:tc>
                  <a:txBody>
                    <a:bodyPr/>
                    <a:lstStyle/>
                    <a:p>
                      <a:r>
                        <a:rPr lang="en-US" sz="1400" dirty="0"/>
                        <a:t>17.21%</a:t>
                      </a:r>
                    </a:p>
                  </a:txBody>
                  <a:tcPr/>
                </a:tc>
                <a:tc>
                  <a:txBody>
                    <a:bodyPr/>
                    <a:lstStyle/>
                    <a:p>
                      <a:r>
                        <a:rPr lang="en-US" sz="1400" dirty="0"/>
                        <a:t>21</a:t>
                      </a:r>
                    </a:p>
                  </a:txBody>
                  <a:tcPr/>
                </a:tc>
                <a:tc>
                  <a:txBody>
                    <a:bodyPr/>
                    <a:lstStyle/>
                    <a:p>
                      <a:r>
                        <a:rPr lang="en-US" sz="1400" dirty="0"/>
                        <a:t>34.43%</a:t>
                      </a:r>
                    </a:p>
                  </a:txBody>
                  <a:tcPr/>
                </a:tc>
                <a:tc>
                  <a:txBody>
                    <a:bodyPr/>
                    <a:lstStyle/>
                    <a:p>
                      <a:r>
                        <a:rPr lang="en-US" sz="1400" dirty="0"/>
                        <a:t>42</a:t>
                      </a:r>
                    </a:p>
                  </a:txBody>
                  <a:tcPr/>
                </a:tc>
                <a:tc>
                  <a:txBody>
                    <a:bodyPr/>
                    <a:lstStyle/>
                    <a:p>
                      <a:r>
                        <a:rPr lang="en-US" sz="1400" dirty="0"/>
                        <a:t>22.95%</a:t>
                      </a:r>
                    </a:p>
                  </a:txBody>
                  <a:tcPr/>
                </a:tc>
                <a:tc>
                  <a:txBody>
                    <a:bodyPr/>
                    <a:lstStyle/>
                    <a:p>
                      <a:r>
                        <a:rPr lang="en-US" sz="1400" dirty="0"/>
                        <a:t>28</a:t>
                      </a:r>
                    </a:p>
                  </a:txBody>
                  <a:tcPr/>
                </a:tc>
                <a:tc>
                  <a:txBody>
                    <a:bodyPr/>
                    <a:lstStyle/>
                    <a:p>
                      <a:r>
                        <a:rPr lang="en-US" sz="1400" dirty="0"/>
                        <a:t>11.48%</a:t>
                      </a:r>
                    </a:p>
                  </a:txBody>
                  <a:tcPr/>
                </a:tc>
                <a:tc>
                  <a:txBody>
                    <a:bodyPr/>
                    <a:lstStyle/>
                    <a:p>
                      <a:r>
                        <a:rPr lang="en-US" sz="1400" dirty="0"/>
                        <a:t>14</a:t>
                      </a:r>
                    </a:p>
                  </a:txBody>
                  <a:tcPr/>
                </a:tc>
                <a:tc>
                  <a:txBody>
                    <a:bodyPr/>
                    <a:lstStyle/>
                    <a:p>
                      <a:r>
                        <a:rPr lang="en-US" sz="1400" dirty="0"/>
                        <a:t>122</a:t>
                      </a:r>
                    </a:p>
                  </a:txBody>
                  <a:tcPr/>
                </a:tc>
                <a:extLst>
                  <a:ext uri="{0D108BD9-81ED-4DB2-BD59-A6C34878D82A}">
                    <a16:rowId xmlns:a16="http://schemas.microsoft.com/office/drawing/2014/main" val="10001"/>
                  </a:ext>
                </a:extLst>
              </a:tr>
              <a:tr h="568389">
                <a:tc>
                  <a:txBody>
                    <a:bodyPr/>
                    <a:lstStyle/>
                    <a:p>
                      <a:r>
                        <a:rPr lang="en-US" sz="1400" dirty="0"/>
                        <a:t>2</a:t>
                      </a:r>
                    </a:p>
                  </a:txBody>
                  <a:tcPr/>
                </a:tc>
                <a:tc>
                  <a:txBody>
                    <a:bodyPr/>
                    <a:lstStyle/>
                    <a:p>
                      <a:r>
                        <a:rPr lang="en-US" sz="1400" dirty="0"/>
                        <a:t>Monday</a:t>
                      </a:r>
                    </a:p>
                  </a:txBody>
                  <a:tcPr/>
                </a:tc>
                <a:tc>
                  <a:txBody>
                    <a:bodyPr/>
                    <a:lstStyle/>
                    <a:p>
                      <a:r>
                        <a:rPr lang="en-US" sz="1400" dirty="0"/>
                        <a:t>13.11%</a:t>
                      </a:r>
                    </a:p>
                  </a:txBody>
                  <a:tcPr/>
                </a:tc>
                <a:tc>
                  <a:txBody>
                    <a:bodyPr/>
                    <a:lstStyle/>
                    <a:p>
                      <a:r>
                        <a:rPr lang="en-US" sz="1400" dirty="0"/>
                        <a:t>16</a:t>
                      </a:r>
                    </a:p>
                  </a:txBody>
                  <a:tcPr/>
                </a:tc>
                <a:tc>
                  <a:txBody>
                    <a:bodyPr/>
                    <a:lstStyle/>
                    <a:p>
                      <a:r>
                        <a:rPr lang="en-US" sz="1400" dirty="0"/>
                        <a:t>34.43%</a:t>
                      </a:r>
                    </a:p>
                  </a:txBody>
                  <a:tcPr/>
                </a:tc>
                <a:tc>
                  <a:txBody>
                    <a:bodyPr/>
                    <a:lstStyle/>
                    <a:p>
                      <a:r>
                        <a:rPr lang="en-US" sz="1400" dirty="0"/>
                        <a:t>42</a:t>
                      </a:r>
                    </a:p>
                  </a:txBody>
                  <a:tcPr/>
                </a:tc>
                <a:tc>
                  <a:txBody>
                    <a:bodyPr/>
                    <a:lstStyle/>
                    <a:p>
                      <a:r>
                        <a:rPr lang="en-US" sz="1400" dirty="0"/>
                        <a:t>34.43%</a:t>
                      </a:r>
                    </a:p>
                  </a:txBody>
                  <a:tcPr/>
                </a:tc>
                <a:tc>
                  <a:txBody>
                    <a:bodyPr/>
                    <a:lstStyle/>
                    <a:p>
                      <a:r>
                        <a:rPr lang="en-US" sz="1400" dirty="0"/>
                        <a:t>42</a:t>
                      </a:r>
                    </a:p>
                  </a:txBody>
                  <a:tcPr/>
                </a:tc>
                <a:tc>
                  <a:txBody>
                    <a:bodyPr/>
                    <a:lstStyle/>
                    <a:p>
                      <a:r>
                        <a:rPr lang="en-US" sz="1400" dirty="0"/>
                        <a:t>9.02%</a:t>
                      </a:r>
                    </a:p>
                  </a:txBody>
                  <a:tcPr/>
                </a:tc>
                <a:tc>
                  <a:txBody>
                    <a:bodyPr/>
                    <a:lstStyle/>
                    <a:p>
                      <a:r>
                        <a:rPr lang="en-US" sz="1400" dirty="0"/>
                        <a:t>11</a:t>
                      </a:r>
                    </a:p>
                  </a:txBody>
                  <a:tcPr/>
                </a:tc>
                <a:tc>
                  <a:txBody>
                    <a:bodyPr/>
                    <a:lstStyle/>
                    <a:p>
                      <a:r>
                        <a:rPr lang="en-US" sz="1400" dirty="0"/>
                        <a:t>9.02%</a:t>
                      </a:r>
                    </a:p>
                  </a:txBody>
                  <a:tcPr/>
                </a:tc>
                <a:tc>
                  <a:txBody>
                    <a:bodyPr/>
                    <a:lstStyle/>
                    <a:p>
                      <a:r>
                        <a:rPr lang="en-US" sz="1400" dirty="0"/>
                        <a:t>11</a:t>
                      </a:r>
                    </a:p>
                  </a:txBody>
                  <a:tcPr/>
                </a:tc>
                <a:tc>
                  <a:txBody>
                    <a:bodyPr/>
                    <a:lstStyle/>
                    <a:p>
                      <a:r>
                        <a:rPr lang="en-US" sz="1400" dirty="0"/>
                        <a:t>122</a:t>
                      </a:r>
                    </a:p>
                  </a:txBody>
                  <a:tcPr/>
                </a:tc>
                <a:extLst>
                  <a:ext uri="{0D108BD9-81ED-4DB2-BD59-A6C34878D82A}">
                    <a16:rowId xmlns:a16="http://schemas.microsoft.com/office/drawing/2014/main" val="10002"/>
                  </a:ext>
                </a:extLst>
              </a:tr>
              <a:tr h="568389">
                <a:tc>
                  <a:txBody>
                    <a:bodyPr/>
                    <a:lstStyle/>
                    <a:p>
                      <a:r>
                        <a:rPr lang="en-US" sz="1400" dirty="0"/>
                        <a:t>3</a:t>
                      </a:r>
                    </a:p>
                  </a:txBody>
                  <a:tcPr/>
                </a:tc>
                <a:tc>
                  <a:txBody>
                    <a:bodyPr/>
                    <a:lstStyle/>
                    <a:p>
                      <a:r>
                        <a:rPr lang="en-US" sz="1400" dirty="0"/>
                        <a:t>Tuesday</a:t>
                      </a:r>
                    </a:p>
                  </a:txBody>
                  <a:tcPr/>
                </a:tc>
                <a:tc>
                  <a:txBody>
                    <a:bodyPr/>
                    <a:lstStyle/>
                    <a:p>
                      <a:r>
                        <a:rPr lang="en-US" sz="1400" dirty="0"/>
                        <a:t>15.57%</a:t>
                      </a:r>
                    </a:p>
                  </a:txBody>
                  <a:tcPr/>
                </a:tc>
                <a:tc>
                  <a:txBody>
                    <a:bodyPr/>
                    <a:lstStyle/>
                    <a:p>
                      <a:r>
                        <a:rPr lang="en-US" sz="1400" dirty="0"/>
                        <a:t>19</a:t>
                      </a:r>
                    </a:p>
                  </a:txBody>
                  <a:tcPr/>
                </a:tc>
                <a:tc>
                  <a:txBody>
                    <a:bodyPr/>
                    <a:lstStyle/>
                    <a:p>
                      <a:r>
                        <a:rPr lang="en-US" sz="1400" dirty="0"/>
                        <a:t>27.05%</a:t>
                      </a:r>
                    </a:p>
                  </a:txBody>
                  <a:tcPr/>
                </a:tc>
                <a:tc>
                  <a:txBody>
                    <a:bodyPr/>
                    <a:lstStyle/>
                    <a:p>
                      <a:r>
                        <a:rPr lang="en-US" sz="1400" dirty="0"/>
                        <a:t>33</a:t>
                      </a:r>
                    </a:p>
                  </a:txBody>
                  <a:tcPr/>
                </a:tc>
                <a:tc>
                  <a:txBody>
                    <a:bodyPr/>
                    <a:lstStyle/>
                    <a:p>
                      <a:r>
                        <a:rPr lang="en-US" sz="1400" dirty="0"/>
                        <a:t>39.34%</a:t>
                      </a:r>
                    </a:p>
                  </a:txBody>
                  <a:tcPr/>
                </a:tc>
                <a:tc>
                  <a:txBody>
                    <a:bodyPr/>
                    <a:lstStyle/>
                    <a:p>
                      <a:r>
                        <a:rPr lang="en-US" sz="1400" dirty="0"/>
                        <a:t>48</a:t>
                      </a:r>
                    </a:p>
                  </a:txBody>
                  <a:tcPr/>
                </a:tc>
                <a:tc>
                  <a:txBody>
                    <a:bodyPr/>
                    <a:lstStyle/>
                    <a:p>
                      <a:r>
                        <a:rPr lang="en-US" sz="1400" dirty="0"/>
                        <a:t>9.02%</a:t>
                      </a:r>
                    </a:p>
                  </a:txBody>
                  <a:tcPr/>
                </a:tc>
                <a:tc>
                  <a:txBody>
                    <a:bodyPr/>
                    <a:lstStyle/>
                    <a:p>
                      <a:r>
                        <a:rPr lang="en-US" sz="1400" dirty="0"/>
                        <a:t>11</a:t>
                      </a:r>
                    </a:p>
                  </a:txBody>
                  <a:tcPr/>
                </a:tc>
                <a:tc>
                  <a:txBody>
                    <a:bodyPr/>
                    <a:lstStyle/>
                    <a:p>
                      <a:r>
                        <a:rPr lang="en-US" sz="1400" dirty="0"/>
                        <a:t>9.02%</a:t>
                      </a:r>
                    </a:p>
                  </a:txBody>
                  <a:tcPr/>
                </a:tc>
                <a:tc>
                  <a:txBody>
                    <a:bodyPr/>
                    <a:lstStyle/>
                    <a:p>
                      <a:r>
                        <a:rPr lang="en-US" sz="1400" dirty="0"/>
                        <a:t>11</a:t>
                      </a:r>
                    </a:p>
                  </a:txBody>
                  <a:tcPr/>
                </a:tc>
                <a:tc>
                  <a:txBody>
                    <a:bodyPr/>
                    <a:lstStyle/>
                    <a:p>
                      <a:r>
                        <a:rPr lang="en-US" sz="1400" dirty="0"/>
                        <a:t>122</a:t>
                      </a:r>
                    </a:p>
                  </a:txBody>
                  <a:tcPr/>
                </a:tc>
                <a:extLst>
                  <a:ext uri="{0D108BD9-81ED-4DB2-BD59-A6C34878D82A}">
                    <a16:rowId xmlns:a16="http://schemas.microsoft.com/office/drawing/2014/main" val="10003"/>
                  </a:ext>
                </a:extLst>
              </a:tr>
              <a:tr h="568389">
                <a:tc>
                  <a:txBody>
                    <a:bodyPr/>
                    <a:lstStyle/>
                    <a:p>
                      <a:r>
                        <a:rPr lang="en-US" sz="1400" dirty="0"/>
                        <a:t>4</a:t>
                      </a:r>
                    </a:p>
                  </a:txBody>
                  <a:tcPr/>
                </a:tc>
                <a:tc>
                  <a:txBody>
                    <a:bodyPr/>
                    <a:lstStyle/>
                    <a:p>
                      <a:r>
                        <a:rPr lang="en-US" sz="1400" dirty="0"/>
                        <a:t>Wednesday</a:t>
                      </a:r>
                    </a:p>
                  </a:txBody>
                  <a:tcPr/>
                </a:tc>
                <a:tc>
                  <a:txBody>
                    <a:bodyPr/>
                    <a:lstStyle/>
                    <a:p>
                      <a:r>
                        <a:rPr lang="en-US" sz="1400" dirty="0"/>
                        <a:t>15.70%</a:t>
                      </a:r>
                    </a:p>
                  </a:txBody>
                  <a:tcPr/>
                </a:tc>
                <a:tc>
                  <a:txBody>
                    <a:bodyPr/>
                    <a:lstStyle/>
                    <a:p>
                      <a:r>
                        <a:rPr lang="en-US" sz="1400" dirty="0"/>
                        <a:t>19</a:t>
                      </a:r>
                    </a:p>
                  </a:txBody>
                  <a:tcPr/>
                </a:tc>
                <a:tc>
                  <a:txBody>
                    <a:bodyPr/>
                    <a:lstStyle/>
                    <a:p>
                      <a:r>
                        <a:rPr lang="en-US" sz="1400" dirty="0"/>
                        <a:t>28.93%</a:t>
                      </a:r>
                    </a:p>
                  </a:txBody>
                  <a:tcPr/>
                </a:tc>
                <a:tc>
                  <a:txBody>
                    <a:bodyPr/>
                    <a:lstStyle/>
                    <a:p>
                      <a:r>
                        <a:rPr lang="en-US" sz="1400" dirty="0"/>
                        <a:t>35</a:t>
                      </a:r>
                    </a:p>
                  </a:txBody>
                  <a:tcPr/>
                </a:tc>
                <a:tc>
                  <a:txBody>
                    <a:bodyPr/>
                    <a:lstStyle/>
                    <a:p>
                      <a:r>
                        <a:rPr lang="en-US" sz="1400" dirty="0"/>
                        <a:t>36.36%</a:t>
                      </a:r>
                    </a:p>
                  </a:txBody>
                  <a:tcPr/>
                </a:tc>
                <a:tc>
                  <a:txBody>
                    <a:bodyPr/>
                    <a:lstStyle/>
                    <a:p>
                      <a:r>
                        <a:rPr lang="en-US" sz="1400" dirty="0"/>
                        <a:t>44</a:t>
                      </a:r>
                    </a:p>
                  </a:txBody>
                  <a:tcPr/>
                </a:tc>
                <a:tc>
                  <a:txBody>
                    <a:bodyPr/>
                    <a:lstStyle/>
                    <a:p>
                      <a:r>
                        <a:rPr lang="en-US" sz="1400" dirty="0"/>
                        <a:t>9.92%</a:t>
                      </a:r>
                    </a:p>
                  </a:txBody>
                  <a:tcPr/>
                </a:tc>
                <a:tc>
                  <a:txBody>
                    <a:bodyPr/>
                    <a:lstStyle/>
                    <a:p>
                      <a:r>
                        <a:rPr lang="en-US" sz="1400" dirty="0"/>
                        <a:t>12</a:t>
                      </a:r>
                    </a:p>
                  </a:txBody>
                  <a:tcPr/>
                </a:tc>
                <a:tc>
                  <a:txBody>
                    <a:bodyPr/>
                    <a:lstStyle/>
                    <a:p>
                      <a:r>
                        <a:rPr lang="en-US" sz="1400" dirty="0"/>
                        <a:t>9.09%</a:t>
                      </a:r>
                    </a:p>
                  </a:txBody>
                  <a:tcPr/>
                </a:tc>
                <a:tc>
                  <a:txBody>
                    <a:bodyPr/>
                    <a:lstStyle/>
                    <a:p>
                      <a:r>
                        <a:rPr lang="en-US" sz="1400" dirty="0"/>
                        <a:t>11</a:t>
                      </a:r>
                    </a:p>
                  </a:txBody>
                  <a:tcPr/>
                </a:tc>
                <a:tc>
                  <a:txBody>
                    <a:bodyPr/>
                    <a:lstStyle/>
                    <a:p>
                      <a:r>
                        <a:rPr lang="en-US" sz="1400" dirty="0"/>
                        <a:t>121</a:t>
                      </a:r>
                    </a:p>
                  </a:txBody>
                  <a:tcPr/>
                </a:tc>
                <a:extLst>
                  <a:ext uri="{0D108BD9-81ED-4DB2-BD59-A6C34878D82A}">
                    <a16:rowId xmlns:a16="http://schemas.microsoft.com/office/drawing/2014/main" val="10004"/>
                  </a:ext>
                </a:extLst>
              </a:tr>
              <a:tr h="568389">
                <a:tc>
                  <a:txBody>
                    <a:bodyPr/>
                    <a:lstStyle/>
                    <a:p>
                      <a:r>
                        <a:rPr lang="en-US" sz="1400" dirty="0"/>
                        <a:t>5</a:t>
                      </a:r>
                    </a:p>
                  </a:txBody>
                  <a:tcPr/>
                </a:tc>
                <a:tc>
                  <a:txBody>
                    <a:bodyPr/>
                    <a:lstStyle/>
                    <a:p>
                      <a:r>
                        <a:rPr lang="en-US" sz="1400" dirty="0"/>
                        <a:t>Thursday</a:t>
                      </a:r>
                    </a:p>
                  </a:txBody>
                  <a:tcPr/>
                </a:tc>
                <a:tc>
                  <a:txBody>
                    <a:bodyPr/>
                    <a:lstStyle/>
                    <a:p>
                      <a:r>
                        <a:rPr lang="en-US" sz="1400" dirty="0"/>
                        <a:t>14.75%</a:t>
                      </a:r>
                    </a:p>
                  </a:txBody>
                  <a:tcPr/>
                </a:tc>
                <a:tc>
                  <a:txBody>
                    <a:bodyPr/>
                    <a:lstStyle/>
                    <a:p>
                      <a:r>
                        <a:rPr lang="en-US" sz="1400" dirty="0"/>
                        <a:t>18</a:t>
                      </a:r>
                    </a:p>
                  </a:txBody>
                  <a:tcPr/>
                </a:tc>
                <a:tc>
                  <a:txBody>
                    <a:bodyPr/>
                    <a:lstStyle/>
                    <a:p>
                      <a:r>
                        <a:rPr lang="en-US" sz="1400" dirty="0"/>
                        <a:t>27.05%</a:t>
                      </a:r>
                    </a:p>
                  </a:txBody>
                  <a:tcPr/>
                </a:tc>
                <a:tc>
                  <a:txBody>
                    <a:bodyPr/>
                    <a:lstStyle/>
                    <a:p>
                      <a:r>
                        <a:rPr lang="en-US" sz="1400" dirty="0"/>
                        <a:t>33</a:t>
                      </a:r>
                    </a:p>
                  </a:txBody>
                  <a:tcPr/>
                </a:tc>
                <a:tc>
                  <a:txBody>
                    <a:bodyPr/>
                    <a:lstStyle/>
                    <a:p>
                      <a:r>
                        <a:rPr lang="en-US" sz="1400" dirty="0"/>
                        <a:t>37.70%</a:t>
                      </a:r>
                    </a:p>
                  </a:txBody>
                  <a:tcPr/>
                </a:tc>
                <a:tc>
                  <a:txBody>
                    <a:bodyPr/>
                    <a:lstStyle/>
                    <a:p>
                      <a:r>
                        <a:rPr lang="en-US" sz="1400" dirty="0"/>
                        <a:t>46</a:t>
                      </a:r>
                    </a:p>
                  </a:txBody>
                  <a:tcPr/>
                </a:tc>
                <a:tc>
                  <a:txBody>
                    <a:bodyPr/>
                    <a:lstStyle/>
                    <a:p>
                      <a:r>
                        <a:rPr lang="en-US" sz="1400" dirty="0"/>
                        <a:t>10.66%</a:t>
                      </a:r>
                    </a:p>
                  </a:txBody>
                  <a:tcPr/>
                </a:tc>
                <a:tc>
                  <a:txBody>
                    <a:bodyPr/>
                    <a:lstStyle/>
                    <a:p>
                      <a:r>
                        <a:rPr lang="en-US" sz="1400" dirty="0"/>
                        <a:t>13</a:t>
                      </a:r>
                    </a:p>
                  </a:txBody>
                  <a:tcPr/>
                </a:tc>
                <a:tc>
                  <a:txBody>
                    <a:bodyPr/>
                    <a:lstStyle/>
                    <a:p>
                      <a:r>
                        <a:rPr lang="en-US" sz="1400" dirty="0"/>
                        <a:t>9.84%</a:t>
                      </a:r>
                    </a:p>
                  </a:txBody>
                  <a:tcPr/>
                </a:tc>
                <a:tc>
                  <a:txBody>
                    <a:bodyPr/>
                    <a:lstStyle/>
                    <a:p>
                      <a:r>
                        <a:rPr lang="en-US" sz="1400" dirty="0"/>
                        <a:t>12</a:t>
                      </a:r>
                    </a:p>
                  </a:txBody>
                  <a:tcPr/>
                </a:tc>
                <a:tc>
                  <a:txBody>
                    <a:bodyPr/>
                    <a:lstStyle/>
                    <a:p>
                      <a:r>
                        <a:rPr lang="en-US" sz="1400" dirty="0"/>
                        <a:t>122</a:t>
                      </a:r>
                    </a:p>
                  </a:txBody>
                  <a:tcPr/>
                </a:tc>
                <a:extLst>
                  <a:ext uri="{0D108BD9-81ED-4DB2-BD59-A6C34878D82A}">
                    <a16:rowId xmlns:a16="http://schemas.microsoft.com/office/drawing/2014/main" val="10005"/>
                  </a:ext>
                </a:extLst>
              </a:tr>
              <a:tr h="329067">
                <a:tc>
                  <a:txBody>
                    <a:bodyPr/>
                    <a:lstStyle/>
                    <a:p>
                      <a:r>
                        <a:rPr lang="en-US" sz="1400" dirty="0"/>
                        <a:t>6</a:t>
                      </a:r>
                    </a:p>
                  </a:txBody>
                  <a:tcPr/>
                </a:tc>
                <a:tc>
                  <a:txBody>
                    <a:bodyPr/>
                    <a:lstStyle/>
                    <a:p>
                      <a:r>
                        <a:rPr lang="en-US" sz="1400" dirty="0"/>
                        <a:t>Friday</a:t>
                      </a:r>
                    </a:p>
                  </a:txBody>
                  <a:tcPr/>
                </a:tc>
                <a:tc>
                  <a:txBody>
                    <a:bodyPr/>
                    <a:lstStyle/>
                    <a:p>
                      <a:r>
                        <a:rPr lang="en-US" sz="1400" dirty="0"/>
                        <a:t>6.56%</a:t>
                      </a:r>
                    </a:p>
                  </a:txBody>
                  <a:tcPr/>
                </a:tc>
                <a:tc>
                  <a:txBody>
                    <a:bodyPr/>
                    <a:lstStyle/>
                    <a:p>
                      <a:r>
                        <a:rPr lang="en-US" sz="1400" dirty="0"/>
                        <a:t>8</a:t>
                      </a:r>
                    </a:p>
                  </a:txBody>
                  <a:tcPr/>
                </a:tc>
                <a:tc>
                  <a:txBody>
                    <a:bodyPr/>
                    <a:lstStyle/>
                    <a:p>
                      <a:r>
                        <a:rPr lang="en-US" sz="1400" dirty="0"/>
                        <a:t>22.13%</a:t>
                      </a:r>
                    </a:p>
                  </a:txBody>
                  <a:tcPr/>
                </a:tc>
                <a:tc>
                  <a:txBody>
                    <a:bodyPr/>
                    <a:lstStyle/>
                    <a:p>
                      <a:r>
                        <a:rPr lang="en-US" sz="1400" dirty="0"/>
                        <a:t>27</a:t>
                      </a:r>
                    </a:p>
                  </a:txBody>
                  <a:tcPr/>
                </a:tc>
                <a:tc>
                  <a:txBody>
                    <a:bodyPr/>
                    <a:lstStyle/>
                    <a:p>
                      <a:r>
                        <a:rPr lang="en-US" sz="1400" dirty="0"/>
                        <a:t>38.52%</a:t>
                      </a:r>
                    </a:p>
                  </a:txBody>
                  <a:tcPr/>
                </a:tc>
                <a:tc>
                  <a:txBody>
                    <a:bodyPr/>
                    <a:lstStyle/>
                    <a:p>
                      <a:r>
                        <a:rPr lang="en-US" sz="1400" dirty="0"/>
                        <a:t>47</a:t>
                      </a:r>
                    </a:p>
                  </a:txBody>
                  <a:tcPr/>
                </a:tc>
                <a:tc>
                  <a:txBody>
                    <a:bodyPr/>
                    <a:lstStyle/>
                    <a:p>
                      <a:r>
                        <a:rPr lang="en-US" sz="1400" dirty="0"/>
                        <a:t>20.49%</a:t>
                      </a:r>
                    </a:p>
                  </a:txBody>
                  <a:tcPr/>
                </a:tc>
                <a:tc>
                  <a:txBody>
                    <a:bodyPr/>
                    <a:lstStyle/>
                    <a:p>
                      <a:r>
                        <a:rPr lang="en-US" sz="1400" dirty="0"/>
                        <a:t>25</a:t>
                      </a:r>
                    </a:p>
                  </a:txBody>
                  <a:tcPr/>
                </a:tc>
                <a:tc>
                  <a:txBody>
                    <a:bodyPr/>
                    <a:lstStyle/>
                    <a:p>
                      <a:r>
                        <a:rPr lang="en-US" sz="1400" dirty="0"/>
                        <a:t>12.30%</a:t>
                      </a:r>
                    </a:p>
                  </a:txBody>
                  <a:tcPr/>
                </a:tc>
                <a:tc>
                  <a:txBody>
                    <a:bodyPr/>
                    <a:lstStyle/>
                    <a:p>
                      <a:r>
                        <a:rPr lang="en-US" sz="1400" dirty="0"/>
                        <a:t>15</a:t>
                      </a:r>
                    </a:p>
                  </a:txBody>
                  <a:tcPr/>
                </a:tc>
                <a:tc>
                  <a:txBody>
                    <a:bodyPr/>
                    <a:lstStyle/>
                    <a:p>
                      <a:r>
                        <a:rPr lang="en-US" sz="1400" dirty="0"/>
                        <a:t>122</a:t>
                      </a:r>
                    </a:p>
                  </a:txBody>
                  <a:tcPr/>
                </a:tc>
                <a:extLst>
                  <a:ext uri="{0D108BD9-81ED-4DB2-BD59-A6C34878D82A}">
                    <a16:rowId xmlns:a16="http://schemas.microsoft.com/office/drawing/2014/main" val="10006"/>
                  </a:ext>
                </a:extLst>
              </a:tr>
              <a:tr h="568389">
                <a:tc>
                  <a:txBody>
                    <a:bodyPr/>
                    <a:lstStyle/>
                    <a:p>
                      <a:r>
                        <a:rPr lang="en-US" sz="1400" dirty="0"/>
                        <a:t>7</a:t>
                      </a:r>
                    </a:p>
                  </a:txBody>
                  <a:tcPr/>
                </a:tc>
                <a:tc>
                  <a:txBody>
                    <a:bodyPr/>
                    <a:lstStyle/>
                    <a:p>
                      <a:r>
                        <a:rPr lang="en-US" sz="1400" dirty="0"/>
                        <a:t>Saturday</a:t>
                      </a:r>
                    </a:p>
                  </a:txBody>
                  <a:tcPr/>
                </a:tc>
                <a:tc>
                  <a:txBody>
                    <a:bodyPr/>
                    <a:lstStyle/>
                    <a:p>
                      <a:r>
                        <a:rPr lang="en-US" sz="1400" dirty="0"/>
                        <a:t>8.20%</a:t>
                      </a:r>
                    </a:p>
                  </a:txBody>
                  <a:tcPr/>
                </a:tc>
                <a:tc>
                  <a:txBody>
                    <a:bodyPr/>
                    <a:lstStyle/>
                    <a:p>
                      <a:r>
                        <a:rPr lang="en-US" sz="1400" dirty="0"/>
                        <a:t>10</a:t>
                      </a:r>
                    </a:p>
                  </a:txBody>
                  <a:tcPr/>
                </a:tc>
                <a:tc>
                  <a:txBody>
                    <a:bodyPr/>
                    <a:lstStyle/>
                    <a:p>
                      <a:r>
                        <a:rPr lang="en-US" sz="1400" dirty="0"/>
                        <a:t>9.02%</a:t>
                      </a:r>
                    </a:p>
                  </a:txBody>
                  <a:tcPr/>
                </a:tc>
                <a:tc>
                  <a:txBody>
                    <a:bodyPr/>
                    <a:lstStyle/>
                    <a:p>
                      <a:r>
                        <a:rPr lang="en-US" sz="1400" dirty="0"/>
                        <a:t>11</a:t>
                      </a:r>
                    </a:p>
                  </a:txBody>
                  <a:tcPr/>
                </a:tc>
                <a:tc>
                  <a:txBody>
                    <a:bodyPr/>
                    <a:lstStyle/>
                    <a:p>
                      <a:r>
                        <a:rPr lang="en-US" sz="1400" dirty="0"/>
                        <a:t>33.61%</a:t>
                      </a:r>
                    </a:p>
                  </a:txBody>
                  <a:tcPr/>
                </a:tc>
                <a:tc>
                  <a:txBody>
                    <a:bodyPr/>
                    <a:lstStyle/>
                    <a:p>
                      <a:r>
                        <a:rPr lang="en-US" sz="1400" dirty="0"/>
                        <a:t>41</a:t>
                      </a:r>
                    </a:p>
                  </a:txBody>
                  <a:tcPr/>
                </a:tc>
                <a:tc>
                  <a:txBody>
                    <a:bodyPr/>
                    <a:lstStyle/>
                    <a:p>
                      <a:r>
                        <a:rPr lang="en-US" sz="1400" dirty="0"/>
                        <a:t>36.89%</a:t>
                      </a:r>
                    </a:p>
                  </a:txBody>
                  <a:tcPr/>
                </a:tc>
                <a:tc>
                  <a:txBody>
                    <a:bodyPr/>
                    <a:lstStyle/>
                    <a:p>
                      <a:r>
                        <a:rPr lang="en-US" sz="1400" dirty="0"/>
                        <a:t>45</a:t>
                      </a:r>
                    </a:p>
                  </a:txBody>
                  <a:tcPr/>
                </a:tc>
                <a:tc>
                  <a:txBody>
                    <a:bodyPr/>
                    <a:lstStyle/>
                    <a:p>
                      <a:r>
                        <a:rPr lang="en-US" sz="1400" dirty="0"/>
                        <a:t>12.30%</a:t>
                      </a:r>
                    </a:p>
                  </a:txBody>
                  <a:tcPr/>
                </a:tc>
                <a:tc>
                  <a:txBody>
                    <a:bodyPr/>
                    <a:lstStyle/>
                    <a:p>
                      <a:r>
                        <a:rPr lang="en-US" sz="1400" dirty="0"/>
                        <a:t>15</a:t>
                      </a:r>
                    </a:p>
                  </a:txBody>
                  <a:tcPr/>
                </a:tc>
                <a:tc>
                  <a:txBody>
                    <a:bodyPr/>
                    <a:lstStyle/>
                    <a:p>
                      <a:r>
                        <a:rPr lang="en-US" sz="1400" dirty="0"/>
                        <a:t>122</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0939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457200"/>
            <a:ext cx="6019800" cy="646331"/>
          </a:xfrm>
          <a:prstGeom prst="rect">
            <a:avLst/>
          </a:prstGeom>
          <a:noFill/>
        </p:spPr>
        <p:txBody>
          <a:bodyPr wrap="square" rtlCol="0">
            <a:spAutoFit/>
          </a:bodyPr>
          <a:lstStyle/>
          <a:p>
            <a:pPr algn="ctr"/>
            <a:r>
              <a:rPr lang="en-US" sz="3600" dirty="0" err="1">
                <a:latin typeface="Arial" panose="020B0604020202020204" pitchFamily="34" charset="0"/>
                <a:cs typeface="Arial" panose="020B0604020202020204" pitchFamily="34" charset="0"/>
              </a:rPr>
              <a:t>Qualtrics</a:t>
            </a:r>
            <a:r>
              <a:rPr lang="en-US" sz="3600" dirty="0">
                <a:latin typeface="Arial" panose="020B0604020202020204" pitchFamily="34" charset="0"/>
                <a:cs typeface="Arial" panose="020B0604020202020204" pitchFamily="34" charset="0"/>
              </a:rPr>
              <a:t> Project Menu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447800"/>
            <a:ext cx="6373108" cy="4738977"/>
          </a:xfrm>
          <a:prstGeom prst="rect">
            <a:avLst/>
          </a:prstGeom>
        </p:spPr>
      </p:pic>
      <p:sp>
        <p:nvSpPr>
          <p:cNvPr id="2" name="Oval 1"/>
          <p:cNvSpPr/>
          <p:nvPr/>
        </p:nvSpPr>
        <p:spPr>
          <a:xfrm>
            <a:off x="4421047" y="3200400"/>
            <a:ext cx="1333500" cy="53340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708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609600"/>
            <a:ext cx="7010400"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Choices within Data &amp; Analysis</a:t>
            </a:r>
          </a:p>
        </p:txBody>
      </p:sp>
      <p:sp>
        <p:nvSpPr>
          <p:cNvPr id="6" name="TextBox 5"/>
          <p:cNvSpPr txBox="1"/>
          <p:nvPr/>
        </p:nvSpPr>
        <p:spPr>
          <a:xfrm>
            <a:off x="838200" y="4572000"/>
            <a:ext cx="7391400" cy="1323439"/>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Data, </a:t>
            </a:r>
            <a:r>
              <a:rPr lang="en-US" sz="3200" dirty="0" err="1">
                <a:latin typeface="Arial" panose="020B0604020202020204" pitchFamily="34" charset="0"/>
                <a:cs typeface="Arial" panose="020B0604020202020204" pitchFamily="34" charset="0"/>
              </a:rPr>
              <a:t>TextIQ</a:t>
            </a:r>
            <a:r>
              <a:rPr lang="en-US" sz="32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(requires 48 </a:t>
            </a:r>
            <a:r>
              <a:rPr lang="en-US" dirty="0" err="1">
                <a:latin typeface="Arial" panose="020B0604020202020204" pitchFamily="34" charset="0"/>
                <a:cs typeface="Arial" panose="020B0604020202020204" pitchFamily="34" charset="0"/>
              </a:rPr>
              <a:t>hr</a:t>
            </a:r>
            <a:r>
              <a:rPr lang="en-US" dirty="0">
                <a:latin typeface="Arial" panose="020B0604020202020204" pitchFamily="34" charset="0"/>
                <a:cs typeface="Arial" panose="020B0604020202020204" pitchFamily="34" charset="0"/>
              </a:rPr>
              <a:t> setup), </a:t>
            </a:r>
            <a:r>
              <a:rPr lang="en-US" sz="4000" dirty="0" err="1">
                <a:latin typeface="Arial" panose="020B0604020202020204" pitchFamily="34" charset="0"/>
                <a:cs typeface="Arial" panose="020B0604020202020204" pitchFamily="34" charset="0"/>
              </a:rPr>
              <a:t>StatsIQ</a:t>
            </a:r>
            <a:r>
              <a:rPr lang="en-US" sz="4000" dirty="0">
                <a:latin typeface="Arial" panose="020B0604020202020204" pitchFamily="34" charset="0"/>
                <a:cs typeface="Arial" panose="020B0604020202020204" pitchFamily="34" charset="0"/>
              </a:rPr>
              <a:t>, Crosstabs, Weighting</a:t>
            </a:r>
            <a:endParaRPr lang="en-US" sz="1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459EFDD-26EB-4B7E-A876-22EECA5AC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20136"/>
            <a:ext cx="8686800" cy="2459421"/>
          </a:xfrm>
          <a:prstGeom prst="rect">
            <a:avLst/>
          </a:prstGeom>
        </p:spPr>
      </p:pic>
    </p:spTree>
    <p:extLst>
      <p:ext uri="{BB962C8B-B14F-4D97-AF65-F5344CB8AC3E}">
        <p14:creationId xmlns:p14="http://schemas.microsoft.com/office/powerpoint/2010/main" val="4057918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3899E42-3CBA-468A-A5C7-103CD00F1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77" y="1885638"/>
            <a:ext cx="6754168" cy="4458322"/>
          </a:xfrm>
          <a:prstGeom prst="rect">
            <a:avLst/>
          </a:prstGeom>
        </p:spPr>
      </p:pic>
      <p:sp>
        <p:nvSpPr>
          <p:cNvPr id="3" name="TextBox 2"/>
          <p:cNvSpPr txBox="1"/>
          <p:nvPr/>
        </p:nvSpPr>
        <p:spPr>
          <a:xfrm>
            <a:off x="1447800" y="457200"/>
            <a:ext cx="6019800" cy="646331"/>
          </a:xfrm>
          <a:prstGeom prst="rect">
            <a:avLst/>
          </a:prstGeom>
          <a:noFill/>
        </p:spPr>
        <p:txBody>
          <a:bodyPr wrap="square" rtlCol="0">
            <a:spAutoFit/>
          </a:bodyPr>
          <a:lstStyle/>
          <a:p>
            <a:pPr algn="ctr"/>
            <a:r>
              <a:rPr lang="en-US" sz="3600" dirty="0" err="1">
                <a:latin typeface="Arial" panose="020B0604020202020204" pitchFamily="34" charset="0"/>
                <a:cs typeface="Arial" panose="020B0604020202020204" pitchFamily="34" charset="0"/>
              </a:rPr>
              <a:t>Qualtrics</a:t>
            </a:r>
            <a:r>
              <a:rPr lang="en-US" sz="3600" dirty="0">
                <a:latin typeface="Arial" panose="020B0604020202020204" pitchFamily="34" charset="0"/>
                <a:cs typeface="Arial" panose="020B0604020202020204" pitchFamily="34" charset="0"/>
              </a:rPr>
              <a:t> Project Menu</a:t>
            </a:r>
          </a:p>
        </p:txBody>
      </p:sp>
      <p:sp>
        <p:nvSpPr>
          <p:cNvPr id="8" name="TextBox 7"/>
          <p:cNvSpPr txBox="1"/>
          <p:nvPr/>
        </p:nvSpPr>
        <p:spPr>
          <a:xfrm>
            <a:off x="6975785" y="3664888"/>
            <a:ext cx="2015815" cy="1569660"/>
          </a:xfrm>
          <a:prstGeom prst="rect">
            <a:avLst/>
          </a:prstGeom>
          <a:solidFill>
            <a:schemeClr val="bg1"/>
          </a:solidFill>
          <a:ln>
            <a:solidFill>
              <a:srgbClr val="00B0F0"/>
            </a:solidFill>
          </a:ln>
        </p:spPr>
        <p:txBody>
          <a:bodyPr wrap="square" rtlCol="0">
            <a:spAutoFit/>
          </a:bodyPr>
          <a:lstStyle/>
          <a:p>
            <a:r>
              <a:rPr lang="en-US" sz="3200" dirty="0">
                <a:latin typeface="Arial" panose="020B0604020202020204" pitchFamily="34" charset="0"/>
                <a:cs typeface="Arial" panose="020B0604020202020204" pitchFamily="34" charset="0"/>
              </a:rPr>
              <a:t>Use during creation</a:t>
            </a:r>
          </a:p>
        </p:txBody>
      </p:sp>
      <p:sp>
        <p:nvSpPr>
          <p:cNvPr id="10" name="Left Arrow 9"/>
          <p:cNvSpPr/>
          <p:nvPr/>
        </p:nvSpPr>
        <p:spPr>
          <a:xfrm>
            <a:off x="5733481" y="2923602"/>
            <a:ext cx="914400" cy="381000"/>
          </a:xfrm>
          <a:prstGeom prst="leftArrow">
            <a:avLst/>
          </a:prstGeom>
          <a:solidFill>
            <a:srgbClr val="00B050"/>
          </a:solidFill>
          <a:ln>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634035" y="2333150"/>
            <a:ext cx="2389892" cy="1015663"/>
          </a:xfrm>
          <a:prstGeom prst="rect">
            <a:avLst/>
          </a:prstGeom>
          <a:solidFill>
            <a:schemeClr val="bg1"/>
          </a:solidFill>
          <a:ln>
            <a:solidFill>
              <a:srgbClr val="92D050"/>
            </a:solidFill>
          </a:ln>
        </p:spPr>
        <p:txBody>
          <a:bodyPr wrap="square" rtlCol="0">
            <a:spAutoFit/>
          </a:bodyPr>
          <a:lstStyle/>
          <a:p>
            <a:r>
              <a:rPr lang="en-US" sz="3000" dirty="0">
                <a:latin typeface="Arial" panose="020B0604020202020204" pitchFamily="34" charset="0"/>
                <a:cs typeface="Arial" panose="020B0604020202020204" pitchFamily="34" charset="0"/>
              </a:rPr>
              <a:t>Post - development</a:t>
            </a:r>
          </a:p>
        </p:txBody>
      </p:sp>
      <p:sp>
        <p:nvSpPr>
          <p:cNvPr id="6" name="Rounded Rectangle 5"/>
          <p:cNvSpPr/>
          <p:nvPr/>
        </p:nvSpPr>
        <p:spPr>
          <a:xfrm>
            <a:off x="666641" y="3512488"/>
            <a:ext cx="781159" cy="2888312"/>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14400" y="3092019"/>
            <a:ext cx="4953000" cy="3810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1447800" y="3620676"/>
            <a:ext cx="5527985" cy="494123"/>
          </a:xfrm>
          <a:prstGeom prst="lef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288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304800"/>
            <a:ext cx="6248400"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Data &amp; Analysis &gt; Cross Tabs</a:t>
            </a:r>
          </a:p>
        </p:txBody>
      </p:sp>
      <p:pic>
        <p:nvPicPr>
          <p:cNvPr id="5" name="Picture 4">
            <a:extLst>
              <a:ext uri="{FF2B5EF4-FFF2-40B4-BE49-F238E27FC236}">
                <a16:creationId xmlns:a16="http://schemas.microsoft.com/office/drawing/2014/main" id="{B0147A85-ED71-4ADC-8956-5FC138017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144000" cy="6372478"/>
          </a:xfrm>
          <a:prstGeom prst="rect">
            <a:avLst/>
          </a:prstGeom>
        </p:spPr>
      </p:pic>
    </p:spTree>
    <p:extLst>
      <p:ext uri="{BB962C8B-B14F-4D97-AF65-F5344CB8AC3E}">
        <p14:creationId xmlns:p14="http://schemas.microsoft.com/office/powerpoint/2010/main" val="558993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734291"/>
            <a:ext cx="7086600"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Cross Tab – Data options</a:t>
            </a:r>
          </a:p>
        </p:txBody>
      </p:sp>
      <p:pic>
        <p:nvPicPr>
          <p:cNvPr id="6" name="Picture 5">
            <a:extLst>
              <a:ext uri="{FF2B5EF4-FFF2-40B4-BE49-F238E27FC236}">
                <a16:creationId xmlns:a16="http://schemas.microsoft.com/office/drawing/2014/main" id="{4922F614-09B9-4974-832F-7B3305FA0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045" y="2140527"/>
            <a:ext cx="6349775" cy="4038600"/>
          </a:xfrm>
          <a:prstGeom prst="rect">
            <a:avLst/>
          </a:prstGeom>
        </p:spPr>
      </p:pic>
    </p:spTree>
    <p:extLst>
      <p:ext uri="{BB962C8B-B14F-4D97-AF65-F5344CB8AC3E}">
        <p14:creationId xmlns:p14="http://schemas.microsoft.com/office/powerpoint/2010/main" val="36767998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86400" y="685800"/>
            <a:ext cx="3124200" cy="1323439"/>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Cross Tab – Data options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838200"/>
            <a:ext cx="4315427" cy="5687219"/>
          </a:xfrm>
          <a:prstGeom prst="rect">
            <a:avLst/>
          </a:prstGeom>
        </p:spPr>
      </p:pic>
      <p:sp>
        <p:nvSpPr>
          <p:cNvPr id="3" name="Oval 2"/>
          <p:cNvSpPr/>
          <p:nvPr/>
        </p:nvSpPr>
        <p:spPr>
          <a:xfrm>
            <a:off x="2209800" y="5638800"/>
            <a:ext cx="1981200" cy="53340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669" y="2371938"/>
            <a:ext cx="6154009" cy="2619741"/>
          </a:xfrm>
          <a:prstGeom prst="rect">
            <a:avLst/>
          </a:prstGeom>
        </p:spPr>
      </p:pic>
      <p:sp>
        <p:nvSpPr>
          <p:cNvPr id="6" name="TextBox 5">
            <a:extLst>
              <a:ext uri="{FF2B5EF4-FFF2-40B4-BE49-F238E27FC236}">
                <a16:creationId xmlns:a16="http://schemas.microsoft.com/office/drawing/2014/main" id="{0850031E-5596-449A-A1F4-0A2B0E0B5FF5}"/>
              </a:ext>
            </a:extLst>
          </p:cNvPr>
          <p:cNvSpPr txBox="1"/>
          <p:nvPr/>
        </p:nvSpPr>
        <p:spPr>
          <a:xfrm>
            <a:off x="1371600" y="2530614"/>
            <a:ext cx="5867400" cy="707886"/>
          </a:xfrm>
          <a:prstGeom prst="rect">
            <a:avLst/>
          </a:prstGeom>
          <a:solidFill>
            <a:srgbClr val="00B050"/>
          </a:solidFill>
        </p:spPr>
        <p:txBody>
          <a:bodyPr wrap="square" rtlCol="0">
            <a:spAutoFit/>
          </a:bodyPr>
          <a:lstStyle/>
          <a:p>
            <a:r>
              <a:rPr lang="en-US" sz="4000" dirty="0">
                <a:latin typeface="Arial" panose="020B0604020202020204" pitchFamily="34" charset="0"/>
                <a:cs typeface="Arial" panose="020B0604020202020204" pitchFamily="34" charset="0"/>
              </a:rPr>
              <a:t>Create or Clean Variable</a:t>
            </a:r>
          </a:p>
        </p:txBody>
      </p:sp>
    </p:spTree>
    <p:extLst>
      <p:ext uri="{BB962C8B-B14F-4D97-AF65-F5344CB8AC3E}">
        <p14:creationId xmlns:p14="http://schemas.microsoft.com/office/powerpoint/2010/main" val="1274993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6720CA-83C7-4027-9947-E1AF0B8B0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74" y="-11016"/>
            <a:ext cx="8446851" cy="6858000"/>
          </a:xfrm>
          <a:prstGeom prst="rect">
            <a:avLst/>
          </a:prstGeom>
        </p:spPr>
      </p:pic>
      <p:sp>
        <p:nvSpPr>
          <p:cNvPr id="5" name="TextBox 4"/>
          <p:cNvSpPr txBox="1"/>
          <p:nvPr/>
        </p:nvSpPr>
        <p:spPr>
          <a:xfrm>
            <a:off x="769500" y="231880"/>
            <a:ext cx="7620000"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Cross Tab – Data options</a:t>
            </a:r>
          </a:p>
        </p:txBody>
      </p:sp>
      <p:sp>
        <p:nvSpPr>
          <p:cNvPr id="2" name="TextBox 1">
            <a:extLst>
              <a:ext uri="{FF2B5EF4-FFF2-40B4-BE49-F238E27FC236}">
                <a16:creationId xmlns:a16="http://schemas.microsoft.com/office/drawing/2014/main" id="{D69197E8-C53D-43F4-B8F2-6AE077A34964}"/>
              </a:ext>
            </a:extLst>
          </p:cNvPr>
          <p:cNvSpPr txBox="1"/>
          <p:nvPr/>
        </p:nvSpPr>
        <p:spPr>
          <a:xfrm>
            <a:off x="2438400" y="3417984"/>
            <a:ext cx="4495800" cy="707886"/>
          </a:xfrm>
          <a:prstGeom prst="rect">
            <a:avLst/>
          </a:prstGeom>
          <a:solidFill>
            <a:srgbClr val="00B050"/>
          </a:solidFill>
        </p:spPr>
        <p:txBody>
          <a:bodyPr wrap="square" rtlCol="0">
            <a:spAutoFit/>
          </a:bodyPr>
          <a:lstStyle/>
          <a:p>
            <a:pPr algn="ctr"/>
            <a:r>
              <a:rPr lang="en-US" sz="4000" dirty="0">
                <a:latin typeface="Arial" panose="020B0604020202020204" pitchFamily="34" charset="0"/>
                <a:cs typeface="Arial" panose="020B0604020202020204" pitchFamily="34" charset="0"/>
              </a:rPr>
              <a:t>Create variable</a:t>
            </a:r>
          </a:p>
        </p:txBody>
      </p:sp>
    </p:spTree>
    <p:extLst>
      <p:ext uri="{BB962C8B-B14F-4D97-AF65-F5344CB8AC3E}">
        <p14:creationId xmlns:p14="http://schemas.microsoft.com/office/powerpoint/2010/main" val="3345912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081ADF-CCB1-4E19-BD28-D909587B3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416" y="0"/>
            <a:ext cx="7237168" cy="6858000"/>
          </a:xfrm>
          <a:prstGeom prst="rect">
            <a:avLst/>
          </a:prstGeom>
        </p:spPr>
      </p:pic>
      <p:sp>
        <p:nvSpPr>
          <p:cNvPr id="5" name="TextBox 4"/>
          <p:cNvSpPr txBox="1"/>
          <p:nvPr/>
        </p:nvSpPr>
        <p:spPr>
          <a:xfrm>
            <a:off x="769500" y="231880"/>
            <a:ext cx="7620000"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Cross Tab – Data options</a:t>
            </a:r>
          </a:p>
        </p:txBody>
      </p:sp>
      <p:sp>
        <p:nvSpPr>
          <p:cNvPr id="2" name="TextBox 1">
            <a:extLst>
              <a:ext uri="{FF2B5EF4-FFF2-40B4-BE49-F238E27FC236}">
                <a16:creationId xmlns:a16="http://schemas.microsoft.com/office/drawing/2014/main" id="{D69197E8-C53D-43F4-B8F2-6AE077A34964}"/>
              </a:ext>
            </a:extLst>
          </p:cNvPr>
          <p:cNvSpPr txBox="1"/>
          <p:nvPr/>
        </p:nvSpPr>
        <p:spPr>
          <a:xfrm>
            <a:off x="1295400" y="3886200"/>
            <a:ext cx="2743200" cy="707886"/>
          </a:xfrm>
          <a:prstGeom prst="rect">
            <a:avLst/>
          </a:prstGeom>
          <a:solidFill>
            <a:srgbClr val="00B050"/>
          </a:solidFill>
        </p:spPr>
        <p:txBody>
          <a:bodyPr wrap="square" rtlCol="0">
            <a:spAutoFit/>
          </a:bodyPr>
          <a:lstStyle/>
          <a:p>
            <a:pPr algn="ctr"/>
            <a:r>
              <a:rPr lang="en-US" sz="4000" dirty="0">
                <a:latin typeface="Arial" panose="020B0604020202020204" pitchFamily="34" charset="0"/>
                <a:cs typeface="Arial" panose="020B0604020202020204" pitchFamily="34" charset="0"/>
              </a:rPr>
              <a:t>Bucketing</a:t>
            </a:r>
          </a:p>
        </p:txBody>
      </p:sp>
    </p:spTree>
    <p:extLst>
      <p:ext uri="{BB962C8B-B14F-4D97-AF65-F5344CB8AC3E}">
        <p14:creationId xmlns:p14="http://schemas.microsoft.com/office/powerpoint/2010/main" val="6101498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D5B336-2878-467C-BC37-9C49AC707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74" y="0"/>
            <a:ext cx="8446851" cy="6858000"/>
          </a:xfrm>
          <a:prstGeom prst="rect">
            <a:avLst/>
          </a:prstGeom>
        </p:spPr>
      </p:pic>
      <p:sp>
        <p:nvSpPr>
          <p:cNvPr id="2" name="TextBox 1">
            <a:extLst>
              <a:ext uri="{FF2B5EF4-FFF2-40B4-BE49-F238E27FC236}">
                <a16:creationId xmlns:a16="http://schemas.microsoft.com/office/drawing/2014/main" id="{D69197E8-C53D-43F4-B8F2-6AE077A34964}"/>
              </a:ext>
            </a:extLst>
          </p:cNvPr>
          <p:cNvSpPr txBox="1"/>
          <p:nvPr/>
        </p:nvSpPr>
        <p:spPr>
          <a:xfrm>
            <a:off x="2971800" y="3505200"/>
            <a:ext cx="4343400" cy="707886"/>
          </a:xfrm>
          <a:prstGeom prst="rect">
            <a:avLst/>
          </a:prstGeom>
          <a:solidFill>
            <a:srgbClr val="00B050"/>
          </a:solidFill>
        </p:spPr>
        <p:txBody>
          <a:bodyPr wrap="square" rtlCol="0">
            <a:spAutoFit/>
          </a:bodyPr>
          <a:lstStyle/>
          <a:p>
            <a:pPr algn="ctr"/>
            <a:r>
              <a:rPr lang="en-US" sz="4000" dirty="0">
                <a:latin typeface="Arial" panose="020B0604020202020204" pitchFamily="34" charset="0"/>
                <a:cs typeface="Arial" panose="020B0604020202020204" pitchFamily="34" charset="0"/>
              </a:rPr>
              <a:t>Create Variable</a:t>
            </a:r>
          </a:p>
        </p:txBody>
      </p:sp>
    </p:spTree>
    <p:extLst>
      <p:ext uri="{BB962C8B-B14F-4D97-AF65-F5344CB8AC3E}">
        <p14:creationId xmlns:p14="http://schemas.microsoft.com/office/powerpoint/2010/main" val="3482448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130314"/>
            <a:ext cx="6705600"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Cross Tab – </a:t>
            </a:r>
            <a:r>
              <a:rPr lang="en-US" sz="4000" dirty="0" err="1">
                <a:latin typeface="Arial" panose="020B0604020202020204" pitchFamily="34" charset="0"/>
                <a:cs typeface="Arial" panose="020B0604020202020204" pitchFamily="34" charset="0"/>
              </a:rPr>
              <a:t>StatsIQ</a:t>
            </a:r>
            <a:endParaRPr lang="en-US" sz="4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CD99CA3-6F3E-4E6C-9AB1-5F26ED236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856611"/>
            <a:ext cx="8153400" cy="5835436"/>
          </a:xfrm>
          <a:prstGeom prst="rect">
            <a:avLst/>
          </a:prstGeom>
        </p:spPr>
      </p:pic>
      <p:sp>
        <p:nvSpPr>
          <p:cNvPr id="3" name="Oval 2"/>
          <p:cNvSpPr/>
          <p:nvPr/>
        </p:nvSpPr>
        <p:spPr>
          <a:xfrm>
            <a:off x="762000" y="1295400"/>
            <a:ext cx="1981200" cy="53340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4201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685800"/>
            <a:ext cx="8382000" cy="1815882"/>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Cross Tabs &gt; </a:t>
            </a:r>
            <a:r>
              <a:rPr lang="en-US" sz="4800" dirty="0" err="1">
                <a:latin typeface="Arial" panose="020B0604020202020204" pitchFamily="34" charset="0"/>
                <a:cs typeface="Arial" panose="020B0604020202020204" pitchFamily="34" charset="0"/>
              </a:rPr>
              <a:t>StatsIQ</a:t>
            </a:r>
            <a:r>
              <a:rPr lang="en-US" sz="4800" dirty="0">
                <a:latin typeface="Arial" panose="020B0604020202020204" pitchFamily="34" charset="0"/>
                <a:cs typeface="Arial" panose="020B0604020202020204" pitchFamily="34" charset="0"/>
              </a:rPr>
              <a:t> &gt; Filters</a:t>
            </a:r>
          </a:p>
          <a:p>
            <a:r>
              <a:rPr lang="en-US" sz="3200" dirty="0">
                <a:latin typeface="Arial" panose="020B0604020202020204" pitchFamily="34" charset="0"/>
                <a:cs typeface="Arial" panose="020B0604020202020204" pitchFamily="34" charset="0"/>
              </a:rPr>
              <a:t>- allows adding a condition</a:t>
            </a:r>
          </a:p>
          <a:p>
            <a:r>
              <a:rPr lang="en-US" sz="3200" dirty="0">
                <a:latin typeface="Arial" panose="020B0604020202020204" pitchFamily="34" charset="0"/>
                <a:cs typeface="Arial" panose="020B0604020202020204" pitchFamily="34" charset="0"/>
              </a:rPr>
              <a:t> (i.e. only female or &gt; 5</a:t>
            </a:r>
          </a:p>
        </p:txBody>
      </p:sp>
      <p:pic>
        <p:nvPicPr>
          <p:cNvPr id="3" name="Picture 2">
            <a:extLst>
              <a:ext uri="{FF2B5EF4-FFF2-40B4-BE49-F238E27FC236}">
                <a16:creationId xmlns:a16="http://schemas.microsoft.com/office/drawing/2014/main" id="{4DA3CA37-AE8F-4618-BD61-5BE995CCC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0"/>
            <a:ext cx="9144000" cy="1943398"/>
          </a:xfrm>
          <a:prstGeom prst="rect">
            <a:avLst/>
          </a:prstGeom>
        </p:spPr>
      </p:pic>
    </p:spTree>
    <p:extLst>
      <p:ext uri="{BB962C8B-B14F-4D97-AF65-F5344CB8AC3E}">
        <p14:creationId xmlns:p14="http://schemas.microsoft.com/office/powerpoint/2010/main" val="3964819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457200"/>
            <a:ext cx="6019800" cy="646331"/>
          </a:xfrm>
          <a:prstGeom prst="rect">
            <a:avLst/>
          </a:prstGeom>
          <a:noFill/>
        </p:spPr>
        <p:txBody>
          <a:bodyPr wrap="square" rtlCol="0">
            <a:spAutoFit/>
          </a:bodyPr>
          <a:lstStyle/>
          <a:p>
            <a:pPr algn="ctr"/>
            <a:r>
              <a:rPr lang="en-US" sz="3600" dirty="0" err="1">
                <a:latin typeface="Arial" panose="020B0604020202020204" pitchFamily="34" charset="0"/>
                <a:cs typeface="Arial" panose="020B0604020202020204" pitchFamily="34" charset="0"/>
              </a:rPr>
              <a:t>Qualtrics</a:t>
            </a:r>
            <a:r>
              <a:rPr lang="en-US" sz="3600" dirty="0">
                <a:latin typeface="Arial" panose="020B0604020202020204" pitchFamily="34" charset="0"/>
                <a:cs typeface="Arial" panose="020B0604020202020204" pitchFamily="34" charset="0"/>
              </a:rPr>
              <a:t> Project Menu</a:t>
            </a:r>
          </a:p>
        </p:txBody>
      </p:sp>
      <p:pic>
        <p:nvPicPr>
          <p:cNvPr id="6" name="Picture 5">
            <a:extLst>
              <a:ext uri="{FF2B5EF4-FFF2-40B4-BE49-F238E27FC236}">
                <a16:creationId xmlns:a16="http://schemas.microsoft.com/office/drawing/2014/main" id="{671CBA1F-BF6C-491C-B149-FE43A842E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179" y="1447800"/>
            <a:ext cx="7287642" cy="4486901"/>
          </a:xfrm>
          <a:prstGeom prst="rect">
            <a:avLst/>
          </a:prstGeom>
        </p:spPr>
      </p:pic>
      <p:sp>
        <p:nvSpPr>
          <p:cNvPr id="2" name="Oval 1"/>
          <p:cNvSpPr/>
          <p:nvPr/>
        </p:nvSpPr>
        <p:spPr>
          <a:xfrm>
            <a:off x="4038600" y="2590800"/>
            <a:ext cx="1333500" cy="53340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2656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33400"/>
            <a:ext cx="75438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Data &amp; Analysis &gt; Export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200"/>
            <a:ext cx="8961120" cy="2438400"/>
          </a:xfrm>
          <a:prstGeom prst="rect">
            <a:avLst/>
          </a:prstGeom>
        </p:spPr>
      </p:pic>
    </p:spTree>
    <p:extLst>
      <p:ext uri="{BB962C8B-B14F-4D97-AF65-F5344CB8AC3E}">
        <p14:creationId xmlns:p14="http://schemas.microsoft.com/office/powerpoint/2010/main" val="253770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942728"/>
            <a:ext cx="8077200" cy="5539962"/>
          </a:xfrm>
          <a:prstGeom prst="rect">
            <a:avLst/>
          </a:prstGeom>
        </p:spPr>
      </p:pic>
      <p:sp>
        <p:nvSpPr>
          <p:cNvPr id="4" name="TextBox 3"/>
          <p:cNvSpPr txBox="1"/>
          <p:nvPr/>
        </p:nvSpPr>
        <p:spPr>
          <a:xfrm>
            <a:off x="1600200" y="332340"/>
            <a:ext cx="624840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Walking user through steps……</a:t>
            </a:r>
          </a:p>
        </p:txBody>
      </p:sp>
    </p:spTree>
    <p:extLst>
      <p:ext uri="{BB962C8B-B14F-4D97-AF65-F5344CB8AC3E}">
        <p14:creationId xmlns:p14="http://schemas.microsoft.com/office/powerpoint/2010/main" val="22622733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46407" y="990600"/>
            <a:ext cx="3445193" cy="3231654"/>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Data &amp; Analysis </a:t>
            </a:r>
          </a:p>
          <a:p>
            <a:pPr algn="ctr"/>
            <a:endParaRPr lang="en-US" sz="36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Export</a:t>
            </a:r>
          </a:p>
          <a:p>
            <a:endParaRPr lang="en-US" sz="3200" dirty="0">
              <a:latin typeface="Arial" panose="020B0604020202020204" pitchFamily="34" charset="0"/>
              <a:cs typeface="Arial" panose="020B0604020202020204" pitchFamily="34" charset="0"/>
            </a:endParaRPr>
          </a:p>
          <a:p>
            <a:r>
              <a:rPr lang="en-US" sz="3200" dirty="0">
                <a:solidFill>
                  <a:srgbClr val="FFFF00"/>
                </a:solidFill>
                <a:latin typeface="Arial" panose="020B0604020202020204" pitchFamily="34" charset="0"/>
                <a:cs typeface="Arial" panose="020B0604020202020204" pitchFamily="34" charset="0"/>
              </a:rPr>
              <a:t>Choose Columns</a:t>
            </a:r>
          </a:p>
          <a:p>
            <a:pPr algn="ctr"/>
            <a:endParaRPr lang="en-US" sz="3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0"/>
            <a:ext cx="4860607" cy="6858000"/>
          </a:xfrm>
          <a:prstGeom prst="rect">
            <a:avLst/>
          </a:prstGeom>
        </p:spPr>
      </p:pic>
    </p:spTree>
    <p:extLst>
      <p:ext uri="{BB962C8B-B14F-4D97-AF65-F5344CB8AC3E}">
        <p14:creationId xmlns:p14="http://schemas.microsoft.com/office/powerpoint/2010/main" val="33327413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33400"/>
            <a:ext cx="75438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Data &amp; Analysis &gt; Export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801" y="1371600"/>
            <a:ext cx="5353797" cy="4896533"/>
          </a:xfrm>
          <a:prstGeom prst="rect">
            <a:avLst/>
          </a:prstGeom>
        </p:spPr>
      </p:pic>
    </p:spTree>
    <p:extLst>
      <p:ext uri="{BB962C8B-B14F-4D97-AF65-F5344CB8AC3E}">
        <p14:creationId xmlns:p14="http://schemas.microsoft.com/office/powerpoint/2010/main" val="6361579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51088" y="304800"/>
            <a:ext cx="31242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Export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1985"/>
            <a:ext cx="4953691" cy="6773220"/>
          </a:xfrm>
          <a:prstGeom prst="rect">
            <a:avLst/>
          </a:prstGeom>
        </p:spPr>
      </p:pic>
      <p:sp>
        <p:nvSpPr>
          <p:cNvPr id="5" name="TextBox 4"/>
          <p:cNvSpPr txBox="1"/>
          <p:nvPr/>
        </p:nvSpPr>
        <p:spPr>
          <a:xfrm>
            <a:off x="5519884" y="954989"/>
            <a:ext cx="3243115" cy="2677656"/>
          </a:xfrm>
          <a:prstGeom prst="rect">
            <a:avLst/>
          </a:prstGeom>
          <a:noFill/>
          <a:ln>
            <a:solidFill>
              <a:srgbClr val="FFFF00"/>
            </a:solidFill>
          </a:ln>
        </p:spPr>
        <p:txBody>
          <a:bodyPr wrap="square" rtlCol="0">
            <a:spAutoFit/>
          </a:bodyPr>
          <a:lstStyle/>
          <a:p>
            <a:r>
              <a:rPr lang="en-US" sz="2400" dirty="0">
                <a:solidFill>
                  <a:srgbClr val="FFFF00"/>
                </a:solidFill>
                <a:latin typeface="Arial" panose="020B0604020202020204" pitchFamily="34" charset="0"/>
                <a:cs typeface="Arial" panose="020B0604020202020204" pitchFamily="34" charset="0"/>
              </a:rPr>
              <a:t>Can recode missing values to the option of your choosing. Select “Recode” then select the box and change if you don’t want to use “-99”</a:t>
            </a:r>
          </a:p>
        </p:txBody>
      </p:sp>
      <p:sp>
        <p:nvSpPr>
          <p:cNvPr id="6" name="Left Arrow 5"/>
          <p:cNvSpPr/>
          <p:nvPr/>
        </p:nvSpPr>
        <p:spPr>
          <a:xfrm rot="19025602">
            <a:off x="3904120" y="3587002"/>
            <a:ext cx="1793039"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19884" y="3951002"/>
            <a:ext cx="3243115" cy="2246769"/>
          </a:xfrm>
          <a:prstGeom prst="rect">
            <a:avLst/>
          </a:prstGeom>
          <a:noFill/>
          <a:ln>
            <a:solidFill>
              <a:srgbClr val="CCFF66"/>
            </a:solidFill>
          </a:ln>
        </p:spPr>
        <p:txBody>
          <a:bodyPr wrap="square" rtlCol="0">
            <a:spAutoFit/>
          </a:bodyPr>
          <a:lstStyle/>
          <a:p>
            <a:r>
              <a:rPr lang="en-US" sz="2800" dirty="0">
                <a:solidFill>
                  <a:srgbClr val="CCFF66"/>
                </a:solidFill>
                <a:latin typeface="Arial" panose="020B0604020202020204" pitchFamily="34" charset="0"/>
                <a:cs typeface="Arial" panose="020B0604020202020204" pitchFamily="34" charset="0"/>
              </a:rPr>
              <a:t>Ensure each field is a single variable. Select “Split multi-value fields into columns”.</a:t>
            </a:r>
          </a:p>
        </p:txBody>
      </p:sp>
      <p:sp>
        <p:nvSpPr>
          <p:cNvPr id="8" name="Left Arrow 7"/>
          <p:cNvSpPr/>
          <p:nvPr/>
        </p:nvSpPr>
        <p:spPr>
          <a:xfrm>
            <a:off x="3591096" y="5400816"/>
            <a:ext cx="1895689" cy="341489"/>
          </a:xfrm>
          <a:prstGeom prst="leftArrow">
            <a:avLst/>
          </a:prstGeom>
          <a:solidFill>
            <a:srgbClr val="CCFF66"/>
          </a:solidFill>
          <a:ln>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229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75438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Data &amp; Analysis &gt; Export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143000"/>
            <a:ext cx="5353797" cy="4896533"/>
          </a:xfrm>
          <a:prstGeom prst="rect">
            <a:avLst/>
          </a:prstGeom>
        </p:spPr>
      </p:pic>
      <p:sp>
        <p:nvSpPr>
          <p:cNvPr id="2" name="TextBox 1"/>
          <p:cNvSpPr txBox="1"/>
          <p:nvPr/>
        </p:nvSpPr>
        <p:spPr>
          <a:xfrm>
            <a:off x="5943600" y="1981200"/>
            <a:ext cx="2743200" cy="255454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Once you have made all your choices, select Download</a:t>
            </a:r>
          </a:p>
        </p:txBody>
      </p:sp>
      <p:sp>
        <p:nvSpPr>
          <p:cNvPr id="5" name="Oval 4"/>
          <p:cNvSpPr/>
          <p:nvPr/>
        </p:nvSpPr>
        <p:spPr>
          <a:xfrm>
            <a:off x="4305300" y="5334000"/>
            <a:ext cx="1790700" cy="705533"/>
          </a:xfrm>
          <a:prstGeom prst="ellipse">
            <a:avLst/>
          </a:prstGeom>
          <a:noFill/>
          <a:ln w="57150">
            <a:solidFill>
              <a:srgbClr val="CC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2824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28800"/>
            <a:ext cx="7173326" cy="3010320"/>
          </a:xfrm>
          <a:prstGeom prst="rect">
            <a:avLst/>
          </a:prstGeom>
        </p:spPr>
      </p:pic>
    </p:spTree>
    <p:extLst>
      <p:ext uri="{BB962C8B-B14F-4D97-AF65-F5344CB8AC3E}">
        <p14:creationId xmlns:p14="http://schemas.microsoft.com/office/powerpoint/2010/main" val="38943569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5710238" cy="5849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324600" y="3352800"/>
            <a:ext cx="2062162"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Codes</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Skip or Display logic</a:t>
            </a:r>
          </a:p>
        </p:txBody>
      </p:sp>
      <p:sp>
        <p:nvSpPr>
          <p:cNvPr id="3" name="TextBox 2"/>
          <p:cNvSpPr txBox="1"/>
          <p:nvPr/>
        </p:nvSpPr>
        <p:spPr>
          <a:xfrm>
            <a:off x="6030278" y="457200"/>
            <a:ext cx="2819400" cy="2677656"/>
          </a:xfrm>
          <a:prstGeom prst="rect">
            <a:avLst/>
          </a:prstGeom>
          <a:noFill/>
        </p:spPr>
        <p:txBody>
          <a:bodyPr wrap="square" rtlCol="0">
            <a:spAutoFit/>
          </a:bodyPr>
          <a:lstStyle/>
          <a:p>
            <a:r>
              <a:rPr lang="en-US" sz="2800" dirty="0">
                <a:solidFill>
                  <a:srgbClr val="FFFF00"/>
                </a:solidFill>
                <a:latin typeface="Arial" panose="020B0604020202020204" pitchFamily="34" charset="0"/>
                <a:cs typeface="Arial" panose="020B0604020202020204" pitchFamily="34" charset="0"/>
              </a:rPr>
              <a:t>Remember you can go back to Project and download the survey for your Data Dictionary.</a:t>
            </a:r>
          </a:p>
        </p:txBody>
      </p:sp>
    </p:spTree>
    <p:extLst>
      <p:ext uri="{BB962C8B-B14F-4D97-AF65-F5344CB8AC3E}">
        <p14:creationId xmlns:p14="http://schemas.microsoft.com/office/powerpoint/2010/main" val="20267168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905000"/>
            <a:ext cx="7391400" cy="2298065"/>
          </a:xfrm>
          <a:prstGeom prst="rect">
            <a:avLst/>
          </a:prstGeom>
          <a:noFill/>
        </p:spPr>
        <p:txBody>
          <a:bodyPr wrap="square" rtlCol="0">
            <a:spAutoFit/>
          </a:bodyPr>
          <a:lstStyle/>
          <a:p>
            <a:pPr marL="457200" indent="-457200">
              <a:lnSpc>
                <a:spcPts val="3400"/>
              </a:lnSpc>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Plan analyses as plan survey</a:t>
            </a:r>
          </a:p>
          <a:p>
            <a:pPr marL="457200" lvl="0" indent="-457200">
              <a:lnSpc>
                <a:spcPts val="3400"/>
              </a:lnSpc>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Print (word) - IRB &amp; Data Dictionary</a:t>
            </a:r>
          </a:p>
          <a:p>
            <a:pPr marL="457200" lvl="0" indent="-457200">
              <a:lnSpc>
                <a:spcPts val="3400"/>
              </a:lnSpc>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Reports – summarize results</a:t>
            </a:r>
          </a:p>
          <a:p>
            <a:pPr marL="457200" lvl="0" indent="-457200">
              <a:lnSpc>
                <a:spcPts val="3400"/>
              </a:lnSpc>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Download for Analysis</a:t>
            </a:r>
          </a:p>
        </p:txBody>
      </p:sp>
      <p:sp>
        <p:nvSpPr>
          <p:cNvPr id="3" name="TextBox 2"/>
          <p:cNvSpPr txBox="1"/>
          <p:nvPr/>
        </p:nvSpPr>
        <p:spPr>
          <a:xfrm>
            <a:off x="3676650" y="420561"/>
            <a:ext cx="1562100" cy="923330"/>
          </a:xfrm>
          <a:prstGeom prst="rect">
            <a:avLst/>
          </a:prstGeom>
          <a:noFill/>
        </p:spPr>
        <p:txBody>
          <a:bodyPr wrap="square" rtlCol="0">
            <a:spAutoFit/>
          </a:bodyPr>
          <a:lstStyle/>
          <a:p>
            <a:r>
              <a:rPr lang="en-US" sz="3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Steps</a:t>
            </a:r>
            <a:r>
              <a:rPr lang="en-US" u="sng" dirty="0"/>
              <a:t> </a:t>
            </a:r>
          </a:p>
          <a:p>
            <a:endParaRPr lang="en-US" dirty="0"/>
          </a:p>
        </p:txBody>
      </p:sp>
    </p:spTree>
    <p:extLst>
      <p:ext uri="{BB962C8B-B14F-4D97-AF65-F5344CB8AC3E}">
        <p14:creationId xmlns:p14="http://schemas.microsoft.com/office/powerpoint/2010/main" val="1611924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clipartbest.com/cliparts/LcK/rgz/LcKrgz7ca.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456" y="1828800"/>
            <a:ext cx="5805488" cy="3870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3000" y="609600"/>
            <a:ext cx="6705600" cy="1107996"/>
          </a:xfrm>
          <a:prstGeom prst="rect">
            <a:avLst/>
          </a:prstGeom>
          <a:noFill/>
        </p:spPr>
        <p:txBody>
          <a:bodyPr wrap="square" rtlCol="0">
            <a:spAutoFit/>
          </a:bodyPr>
          <a:lstStyle/>
          <a:p>
            <a:pPr algn="ctr"/>
            <a:r>
              <a:rPr lang="en-US" sz="6600" dirty="0">
                <a:solidFill>
                  <a:srgbClr val="FFFF00"/>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1998991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81000"/>
            <a:ext cx="6362700" cy="6315075"/>
          </a:xfrm>
          <a:prstGeom prst="rect">
            <a:avLst/>
          </a:prstGeom>
        </p:spPr>
      </p:pic>
      <p:sp>
        <p:nvSpPr>
          <p:cNvPr id="3" name="TextBox 2"/>
          <p:cNvSpPr txBox="1"/>
          <p:nvPr/>
        </p:nvSpPr>
        <p:spPr>
          <a:xfrm>
            <a:off x="1600200" y="304800"/>
            <a:ext cx="6172200" cy="769441"/>
          </a:xfrm>
          <a:prstGeom prst="rect">
            <a:avLst/>
          </a:prstGeom>
          <a:solidFill>
            <a:schemeClr val="bg1"/>
          </a:solidFill>
        </p:spPr>
        <p:txBody>
          <a:bodyPr wrap="square" rtlCol="0">
            <a:spAutoFit/>
          </a:bodyPr>
          <a:lstStyle/>
          <a:p>
            <a:pPr algn="ctr"/>
            <a:r>
              <a:rPr lang="en-US" sz="4400" dirty="0">
                <a:latin typeface="Arial" panose="020B0604020202020204" pitchFamily="34" charset="0"/>
                <a:cs typeface="Arial" panose="020B0604020202020204" pitchFamily="34" charset="0"/>
              </a:rPr>
              <a:t>Different question types</a:t>
            </a:r>
          </a:p>
        </p:txBody>
      </p:sp>
      <p:sp>
        <p:nvSpPr>
          <p:cNvPr id="4" name="TextBox 3"/>
          <p:cNvSpPr txBox="1"/>
          <p:nvPr/>
        </p:nvSpPr>
        <p:spPr>
          <a:xfrm>
            <a:off x="609600" y="2514600"/>
            <a:ext cx="1676400" cy="923330"/>
          </a:xfrm>
          <a:prstGeom prst="rect">
            <a:avLst/>
          </a:prstGeom>
          <a:solidFill>
            <a:srgbClr val="002060"/>
          </a:solidFill>
        </p:spPr>
        <p:txBody>
          <a:bodyPr wrap="square" rtlCol="0">
            <a:spAutoFit/>
          </a:bodyPr>
          <a:lstStyle/>
          <a:p>
            <a:r>
              <a:rPr lang="en-US" dirty="0">
                <a:latin typeface="Arial" panose="020B0604020202020204" pitchFamily="34" charset="0"/>
                <a:cs typeface="Arial" panose="020B0604020202020204" pitchFamily="34" charset="0"/>
              </a:rPr>
              <a:t>Selecting each will give an example</a:t>
            </a:r>
          </a:p>
        </p:txBody>
      </p:sp>
    </p:spTree>
    <p:extLst>
      <p:ext uri="{BB962C8B-B14F-4D97-AF65-F5344CB8AC3E}">
        <p14:creationId xmlns:p14="http://schemas.microsoft.com/office/powerpoint/2010/main" val="18307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85EB22-0A90-4CFD-9D0E-3B9934A49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5135476"/>
          </a:xfrm>
          <a:prstGeom prst="rect">
            <a:avLst/>
          </a:prstGeom>
        </p:spPr>
      </p:pic>
      <p:sp>
        <p:nvSpPr>
          <p:cNvPr id="4" name="TextBox 3">
            <a:extLst>
              <a:ext uri="{FF2B5EF4-FFF2-40B4-BE49-F238E27FC236}">
                <a16:creationId xmlns:a16="http://schemas.microsoft.com/office/drawing/2014/main" id="{C593A84C-D585-4D36-8FFD-5D75E6BFBB73}"/>
              </a:ext>
            </a:extLst>
          </p:cNvPr>
          <p:cNvSpPr txBox="1"/>
          <p:nvPr/>
        </p:nvSpPr>
        <p:spPr>
          <a:xfrm>
            <a:off x="228600" y="412443"/>
            <a:ext cx="4876800" cy="523220"/>
          </a:xfrm>
          <a:prstGeom prst="rect">
            <a:avLst/>
          </a:prstGeom>
          <a:noFill/>
        </p:spPr>
        <p:txBody>
          <a:bodyPr wrap="square" rtlCol="0">
            <a:spAutoFit/>
          </a:bodyPr>
          <a:lstStyle/>
          <a:p>
            <a:r>
              <a:rPr lang="en-US" sz="2800" dirty="0"/>
              <a:t>Underneath </a:t>
            </a:r>
            <a:r>
              <a:rPr lang="en-US" sz="2800" dirty="0" err="1"/>
              <a:t>qx</a:t>
            </a:r>
            <a:r>
              <a:rPr lang="en-US" sz="2800" dirty="0"/>
              <a:t> are 3 choices</a:t>
            </a:r>
            <a:r>
              <a:rPr lang="en-US" dirty="0"/>
              <a:t>:</a:t>
            </a:r>
          </a:p>
        </p:txBody>
      </p:sp>
      <p:grpSp>
        <p:nvGrpSpPr>
          <p:cNvPr id="14" name="Group 13">
            <a:extLst>
              <a:ext uri="{FF2B5EF4-FFF2-40B4-BE49-F238E27FC236}">
                <a16:creationId xmlns:a16="http://schemas.microsoft.com/office/drawing/2014/main" id="{6587D088-9C5D-4B1E-B310-B498E02AE82A}"/>
              </a:ext>
            </a:extLst>
          </p:cNvPr>
          <p:cNvGrpSpPr/>
          <p:nvPr/>
        </p:nvGrpSpPr>
        <p:grpSpPr>
          <a:xfrm>
            <a:off x="5105400" y="485334"/>
            <a:ext cx="1219200" cy="4315266"/>
            <a:chOff x="5105400" y="485334"/>
            <a:chExt cx="1219200" cy="4315266"/>
          </a:xfrm>
        </p:grpSpPr>
        <p:sp>
          <p:nvSpPr>
            <p:cNvPr id="5" name="TextBox 4">
              <a:extLst>
                <a:ext uri="{FF2B5EF4-FFF2-40B4-BE49-F238E27FC236}">
                  <a16:creationId xmlns:a16="http://schemas.microsoft.com/office/drawing/2014/main" id="{B9A73B35-A625-4DCF-B2D6-8B5DFA910477}"/>
                </a:ext>
              </a:extLst>
            </p:cNvPr>
            <p:cNvSpPr txBox="1"/>
            <p:nvPr/>
          </p:nvSpPr>
          <p:spPr>
            <a:xfrm>
              <a:off x="5105400" y="485334"/>
              <a:ext cx="1219200" cy="369332"/>
            </a:xfrm>
            <a:prstGeom prst="rect">
              <a:avLst/>
            </a:prstGeom>
            <a:solidFill>
              <a:schemeClr val="tx1"/>
            </a:solidFill>
          </p:spPr>
          <p:txBody>
            <a:bodyPr wrap="square" rtlCol="0">
              <a:spAutoFit/>
            </a:bodyPr>
            <a:lstStyle/>
            <a:p>
              <a:pPr algn="ctr"/>
              <a:r>
                <a:rPr lang="en-US" dirty="0">
                  <a:solidFill>
                    <a:srgbClr val="0070C0"/>
                  </a:solidFill>
                </a:rPr>
                <a:t>Add Block</a:t>
              </a:r>
            </a:p>
          </p:txBody>
        </p:sp>
        <p:cxnSp>
          <p:nvCxnSpPr>
            <p:cNvPr id="8" name="Straight Arrow Connector 7">
              <a:extLst>
                <a:ext uri="{FF2B5EF4-FFF2-40B4-BE49-F238E27FC236}">
                  <a16:creationId xmlns:a16="http://schemas.microsoft.com/office/drawing/2014/main" id="{48E0D0A8-2493-4C5A-B6D3-ED57F31D0808}"/>
                </a:ext>
              </a:extLst>
            </p:cNvPr>
            <p:cNvCxnSpPr/>
            <p:nvPr/>
          </p:nvCxnSpPr>
          <p:spPr>
            <a:xfrm flipH="1">
              <a:off x="5334000" y="854666"/>
              <a:ext cx="304800" cy="394593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0A41B89D-9689-4F26-82B3-F258DE824682}"/>
              </a:ext>
            </a:extLst>
          </p:cNvPr>
          <p:cNvGrpSpPr/>
          <p:nvPr/>
        </p:nvGrpSpPr>
        <p:grpSpPr>
          <a:xfrm>
            <a:off x="6477000" y="461888"/>
            <a:ext cx="2133600" cy="4033912"/>
            <a:chOff x="6477000" y="461888"/>
            <a:chExt cx="2133600" cy="4033912"/>
          </a:xfrm>
        </p:grpSpPr>
        <p:sp>
          <p:nvSpPr>
            <p:cNvPr id="6" name="TextBox 5">
              <a:extLst>
                <a:ext uri="{FF2B5EF4-FFF2-40B4-BE49-F238E27FC236}">
                  <a16:creationId xmlns:a16="http://schemas.microsoft.com/office/drawing/2014/main" id="{AB0D0B6F-DFFE-4D5A-948B-140BEBD380A2}"/>
                </a:ext>
              </a:extLst>
            </p:cNvPr>
            <p:cNvSpPr txBox="1"/>
            <p:nvPr/>
          </p:nvSpPr>
          <p:spPr>
            <a:xfrm>
              <a:off x="6477000" y="461888"/>
              <a:ext cx="2133600" cy="369332"/>
            </a:xfrm>
            <a:prstGeom prst="rect">
              <a:avLst/>
            </a:prstGeom>
            <a:solidFill>
              <a:srgbClr val="0070C0"/>
            </a:solidFill>
          </p:spPr>
          <p:txBody>
            <a:bodyPr wrap="square" rtlCol="0">
              <a:spAutoFit/>
            </a:bodyPr>
            <a:lstStyle/>
            <a:p>
              <a:pPr algn="ctr"/>
              <a:r>
                <a:rPr lang="en-US" dirty="0"/>
                <a:t>Add new question</a:t>
              </a:r>
            </a:p>
          </p:txBody>
        </p:sp>
        <p:cxnSp>
          <p:nvCxnSpPr>
            <p:cNvPr id="10" name="Straight Arrow Connector 9">
              <a:extLst>
                <a:ext uri="{FF2B5EF4-FFF2-40B4-BE49-F238E27FC236}">
                  <a16:creationId xmlns:a16="http://schemas.microsoft.com/office/drawing/2014/main" id="{FF9DAA77-699C-479A-B858-351F64735518}"/>
                </a:ext>
              </a:extLst>
            </p:cNvPr>
            <p:cNvCxnSpPr/>
            <p:nvPr/>
          </p:nvCxnSpPr>
          <p:spPr>
            <a:xfrm>
              <a:off x="7315200" y="854666"/>
              <a:ext cx="838200" cy="364113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D7151F48-0629-48BD-ACCA-7320FB1CAC3F}"/>
              </a:ext>
            </a:extLst>
          </p:cNvPr>
          <p:cNvGrpSpPr/>
          <p:nvPr/>
        </p:nvGrpSpPr>
        <p:grpSpPr>
          <a:xfrm>
            <a:off x="2743200" y="1266894"/>
            <a:ext cx="4800600" cy="3305106"/>
            <a:chOff x="2743200" y="1266894"/>
            <a:chExt cx="4800600" cy="3305106"/>
          </a:xfrm>
        </p:grpSpPr>
        <p:sp>
          <p:nvSpPr>
            <p:cNvPr id="11" name="TextBox 10">
              <a:extLst>
                <a:ext uri="{FF2B5EF4-FFF2-40B4-BE49-F238E27FC236}">
                  <a16:creationId xmlns:a16="http://schemas.microsoft.com/office/drawing/2014/main" id="{D8EB448F-6A59-4431-86F9-F66B37335963}"/>
                </a:ext>
              </a:extLst>
            </p:cNvPr>
            <p:cNvSpPr txBox="1"/>
            <p:nvPr/>
          </p:nvSpPr>
          <p:spPr>
            <a:xfrm>
              <a:off x="2743200" y="1266894"/>
              <a:ext cx="2133600" cy="369332"/>
            </a:xfrm>
            <a:prstGeom prst="rect">
              <a:avLst/>
            </a:prstGeom>
            <a:noFill/>
            <a:ln w="28575">
              <a:solidFill>
                <a:srgbClr val="0070C0"/>
              </a:solidFill>
            </a:ln>
          </p:spPr>
          <p:txBody>
            <a:bodyPr wrap="square" rtlCol="0">
              <a:spAutoFit/>
            </a:bodyPr>
            <a:lstStyle/>
            <a:p>
              <a:r>
                <a:rPr lang="en-US" dirty="0">
                  <a:solidFill>
                    <a:srgbClr val="0070C0"/>
                  </a:solidFill>
                </a:rPr>
                <a:t>Import from Library</a:t>
              </a:r>
            </a:p>
          </p:txBody>
        </p:sp>
        <p:cxnSp>
          <p:nvCxnSpPr>
            <p:cNvPr id="13" name="Straight Arrow Connector 12">
              <a:extLst>
                <a:ext uri="{FF2B5EF4-FFF2-40B4-BE49-F238E27FC236}">
                  <a16:creationId xmlns:a16="http://schemas.microsoft.com/office/drawing/2014/main" id="{D512ADDC-06B8-4B8D-B2AD-2A79948D5606}"/>
                </a:ext>
              </a:extLst>
            </p:cNvPr>
            <p:cNvCxnSpPr/>
            <p:nvPr/>
          </p:nvCxnSpPr>
          <p:spPr>
            <a:xfrm>
              <a:off x="4876800" y="1631429"/>
              <a:ext cx="2667000" cy="294057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27F0D53D-0690-42FF-B723-E1DDFF46CB92}"/>
              </a:ext>
            </a:extLst>
          </p:cNvPr>
          <p:cNvSpPr/>
          <p:nvPr/>
        </p:nvSpPr>
        <p:spPr>
          <a:xfrm>
            <a:off x="4876800" y="4794951"/>
            <a:ext cx="914400" cy="425971"/>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0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762000"/>
            <a:ext cx="7010400" cy="1200329"/>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Blocks – build groups of 				questions within survey</a:t>
            </a:r>
          </a:p>
        </p:txBody>
      </p:sp>
      <p:sp>
        <p:nvSpPr>
          <p:cNvPr id="4" name="TextBox 3"/>
          <p:cNvSpPr txBox="1"/>
          <p:nvPr/>
        </p:nvSpPr>
        <p:spPr>
          <a:xfrm>
            <a:off x="1333500" y="2438400"/>
            <a:ext cx="6477000" cy="1200329"/>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Cannot use logic across separate blocks</a:t>
            </a:r>
          </a:p>
        </p:txBody>
      </p:sp>
      <p:pic>
        <p:nvPicPr>
          <p:cNvPr id="3074" name="Picture 2" descr="File Block Three layer Plastic File Box Archive Organizing Information  Storage Shelves Folders Office Supplies|File Folder| - AliExpress">
            <a:extLst>
              <a:ext uri="{FF2B5EF4-FFF2-40B4-BE49-F238E27FC236}">
                <a16:creationId xmlns:a16="http://schemas.microsoft.com/office/drawing/2014/main" id="{3366DF0D-8A03-44FB-B61F-21E575114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937" y="335280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5BCE12-B492-4238-9DEB-4B02B7D23A61}"/>
              </a:ext>
            </a:extLst>
          </p:cNvPr>
          <p:cNvSpPr txBox="1"/>
          <p:nvPr/>
        </p:nvSpPr>
        <p:spPr>
          <a:xfrm>
            <a:off x="1336964" y="4343400"/>
            <a:ext cx="5448300"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Blocks make is easy to readily move groups of questions within your survey</a:t>
            </a:r>
          </a:p>
        </p:txBody>
      </p:sp>
    </p:spTree>
    <p:extLst>
      <p:ext uri="{BB962C8B-B14F-4D97-AF65-F5344CB8AC3E}">
        <p14:creationId xmlns:p14="http://schemas.microsoft.com/office/powerpoint/2010/main" val="1997031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1128</TotalTime>
  <Words>2853</Words>
  <Application>Microsoft Office PowerPoint</Application>
  <PresentationFormat>On-screen Show (4:3)</PresentationFormat>
  <Paragraphs>454</Paragraphs>
  <Slides>67</Slides>
  <Notes>61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67</vt:i4>
      </vt:variant>
    </vt:vector>
  </HeadingPairs>
  <TitlesOfParts>
    <vt:vector size="78" baseType="lpstr">
      <vt:lpstr>Arial</vt:lpstr>
      <vt:lpstr>Book Antiqua</vt:lpstr>
      <vt:lpstr>Calibri</vt:lpstr>
      <vt:lpstr>Helvetica</vt:lpstr>
      <vt:lpstr>Helvetica Neue</vt:lpstr>
      <vt:lpstr>Lucida Sans</vt:lpstr>
      <vt:lpstr>Wingdings</vt:lpstr>
      <vt:lpstr>Wingdings 2</vt:lpstr>
      <vt:lpstr>Wingdings 3</vt:lpstr>
      <vt:lpstr>Apex</vt:lpstr>
      <vt:lpstr>Office Theme</vt:lpstr>
      <vt:lpstr>Intermediate Qualtrics</vt:lpstr>
      <vt:lpstr>Outline</vt:lpstr>
      <vt:lpstr>Uarizona.co1.qualtrics.com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Qualtrics</dc:title>
  <dc:creator>Janet Foote</dc:creator>
  <cp:lastModifiedBy>Foote, Janet A - (jfoote)</cp:lastModifiedBy>
  <cp:revision>75</cp:revision>
  <cp:lastPrinted>2024-10-17T19:06:08Z</cp:lastPrinted>
  <dcterms:created xsi:type="dcterms:W3CDTF">2016-02-01T21:13:48Z</dcterms:created>
  <dcterms:modified xsi:type="dcterms:W3CDTF">2024-10-17T19:25:52Z</dcterms:modified>
</cp:coreProperties>
</file>